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73" r:id="rId5"/>
    <p:sldMasterId id="2147483686" r:id="rId6"/>
  </p:sldMasterIdLst>
  <p:notesMasterIdLst>
    <p:notesMasterId r:id="rId30"/>
  </p:notesMasterIdLst>
  <p:handoutMasterIdLst>
    <p:handoutMasterId r:id="rId31"/>
  </p:handoutMasterIdLst>
  <p:sldIdLst>
    <p:sldId id="256" r:id="rId7"/>
    <p:sldId id="3844" r:id="rId8"/>
    <p:sldId id="3854" r:id="rId9"/>
    <p:sldId id="3847" r:id="rId10"/>
    <p:sldId id="261" r:id="rId11"/>
    <p:sldId id="3831" r:id="rId12"/>
    <p:sldId id="260" r:id="rId13"/>
    <p:sldId id="3867" r:id="rId14"/>
    <p:sldId id="3868" r:id="rId15"/>
    <p:sldId id="3869" r:id="rId16"/>
    <p:sldId id="3866" r:id="rId17"/>
    <p:sldId id="3865" r:id="rId18"/>
    <p:sldId id="3864" r:id="rId19"/>
    <p:sldId id="3871" r:id="rId20"/>
    <p:sldId id="3862" r:id="rId21"/>
    <p:sldId id="3863" r:id="rId22"/>
    <p:sldId id="3859" r:id="rId23"/>
    <p:sldId id="3860" r:id="rId24"/>
    <p:sldId id="3861" r:id="rId25"/>
    <p:sldId id="265" r:id="rId26"/>
    <p:sldId id="267" r:id="rId27"/>
    <p:sldId id="279" r:id="rId28"/>
    <p:sldId id="27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248" userDrawn="1">
          <p15:clr>
            <a:srgbClr val="A4A3A4"/>
          </p15:clr>
        </p15:guide>
        <p15:guide id="2" orient="horz" pos="1032" userDrawn="1">
          <p15:clr>
            <a:srgbClr val="A4A3A4"/>
          </p15:clr>
        </p15:guide>
        <p15:guide id="3" orient="horz" pos="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6252" autoAdjust="0"/>
  </p:normalViewPr>
  <p:slideViewPr>
    <p:cSldViewPr snapToGrid="0">
      <p:cViewPr varScale="1">
        <p:scale>
          <a:sx n="66" d="100"/>
          <a:sy n="66" d="100"/>
        </p:scale>
        <p:origin x="660" y="336"/>
      </p:cViewPr>
      <p:guideLst>
        <p:guide pos="4248"/>
        <p:guide orient="horz" pos="1032"/>
        <p:guide orient="horz" pos="840"/>
      </p:guideLst>
    </p:cSldViewPr>
  </p:slideViewPr>
  <p:outlineViewPr>
    <p:cViewPr>
      <p:scale>
        <a:sx n="33" d="100"/>
        <a:sy n="33" d="100"/>
      </p:scale>
      <p:origin x="0" y="-79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49" d="100"/>
          <a:sy n="49" d="100"/>
        </p:scale>
        <p:origin x="2704"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0280-9CE8-4EC9-A3F8-8FC2359C0FB3}" type="doc">
      <dgm:prSet loTypeId="urn:microsoft.com/office/officeart/2005/8/layout/process2" loCatId="process" qsTypeId="urn:microsoft.com/office/officeart/2005/8/quickstyle/simple1" qsCatId="simple" csTypeId="urn:microsoft.com/office/officeart/2005/8/colors/accent1_2" csCatId="accent1" phldr="1"/>
      <dgm:spPr/>
    </dgm:pt>
    <dgm:pt modelId="{C398780E-5698-494A-A1F4-2ED1D703F264}">
      <dgm:prSet phldrT="[Text]" custT="1"/>
      <dgm:spPr/>
      <dgm:t>
        <a:bodyPr/>
        <a:lstStyle/>
        <a:p>
          <a:pPr marL="0" lvl="0" algn="ctr" defTabSz="711200">
            <a:lnSpc>
              <a:spcPct val="90000"/>
            </a:lnSpc>
            <a:spcBef>
              <a:spcPct val="0"/>
            </a:spcBef>
            <a:spcAft>
              <a:spcPct val="35000"/>
            </a:spcAft>
            <a:buNone/>
          </a:pPr>
          <a:endParaRPr lang="en-US" sz="1600" kern="1200" dirty="0">
            <a:solidFill>
              <a:prstClr val="white"/>
            </a:solidFill>
            <a:latin typeface="Calibri" panose="020F0502020204030204"/>
            <a:ea typeface="+mn-ea"/>
            <a:cs typeface="+mn-cs"/>
          </a:endParaRPr>
        </a:p>
        <a:p>
          <a:pPr marL="0" lvl="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Develop Work and Engagement Plan</a:t>
          </a:r>
        </a:p>
        <a:p>
          <a:pPr marL="0" lvl="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February 2023</a:t>
          </a:r>
        </a:p>
        <a:p>
          <a:pPr marL="0" lvl="0" algn="ctr" defTabSz="711200">
            <a:lnSpc>
              <a:spcPct val="90000"/>
            </a:lnSpc>
            <a:spcBef>
              <a:spcPct val="0"/>
            </a:spcBef>
            <a:spcAft>
              <a:spcPct val="35000"/>
            </a:spcAft>
            <a:buNone/>
          </a:pPr>
          <a:endParaRPr lang="en-US" sz="900" kern="1200" dirty="0"/>
        </a:p>
      </dgm:t>
    </dgm:pt>
    <dgm:pt modelId="{DEDC86BA-01B6-4538-9FDE-32F6770DAC14}" type="parTrans" cxnId="{93038CD9-17C9-4079-B9ED-EF56FD82E0BF}">
      <dgm:prSet/>
      <dgm:spPr/>
      <dgm:t>
        <a:bodyPr/>
        <a:lstStyle/>
        <a:p>
          <a:endParaRPr lang="en-US"/>
        </a:p>
      </dgm:t>
    </dgm:pt>
    <dgm:pt modelId="{85C54765-872D-4967-BF46-3D682CA5FB5B}" type="sibTrans" cxnId="{93038CD9-17C9-4079-B9ED-EF56FD82E0BF}">
      <dgm:prSet/>
      <dgm:spPr/>
      <dgm:t>
        <a:bodyPr/>
        <a:lstStyle/>
        <a:p>
          <a:endParaRPr lang="en-US"/>
        </a:p>
      </dgm:t>
    </dgm:pt>
    <dgm:pt modelId="{FAC8933C-BB44-486D-823F-EACADD68B318}">
      <dgm:prSet phldrT="[Text]" custT="1"/>
      <dgm:spPr/>
      <dgm:t>
        <a:bodyPr/>
        <a:lstStyle/>
        <a:p>
          <a:pPr marL="0" lvl="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Public Noticing &amp; Public Hearings</a:t>
          </a:r>
        </a:p>
        <a:p>
          <a:pPr marL="0" lvl="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October 2024</a:t>
          </a:r>
        </a:p>
      </dgm:t>
    </dgm:pt>
    <dgm:pt modelId="{0BA13658-B040-4ED2-A4BC-A46EE7D464FA}" type="parTrans" cxnId="{0829C485-DB51-4BA4-9C54-059DE32F96B7}">
      <dgm:prSet/>
      <dgm:spPr/>
      <dgm:t>
        <a:bodyPr/>
        <a:lstStyle/>
        <a:p>
          <a:endParaRPr lang="en-US"/>
        </a:p>
      </dgm:t>
    </dgm:pt>
    <dgm:pt modelId="{27231607-5D54-49A5-953D-91F749AA0A75}" type="sibTrans" cxnId="{0829C485-DB51-4BA4-9C54-059DE32F96B7}">
      <dgm:prSet/>
      <dgm:spPr/>
      <dgm:t>
        <a:bodyPr/>
        <a:lstStyle/>
        <a:p>
          <a:endParaRPr lang="en-US"/>
        </a:p>
      </dgm:t>
    </dgm:pt>
    <dgm:pt modelId="{B313CFAC-E408-49A9-9DCE-D2AB4032909A}">
      <dgm:prSet phldrT="[Text]" custT="1"/>
      <dgm:spPr/>
      <dgm:t>
        <a:bodyPr/>
        <a:lstStyle/>
        <a:p>
          <a:pPr marL="0" lvl="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Plan Adoption &amp; Publishing</a:t>
          </a:r>
        </a:p>
        <a:p>
          <a:pPr marL="0" lvl="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December 2024</a:t>
          </a:r>
        </a:p>
      </dgm:t>
    </dgm:pt>
    <dgm:pt modelId="{A6159F04-1AD7-48F7-A9A6-91C2C846B9B7}" type="parTrans" cxnId="{A710AB09-20AF-4B83-9779-35D30BEB4140}">
      <dgm:prSet/>
      <dgm:spPr/>
      <dgm:t>
        <a:bodyPr/>
        <a:lstStyle/>
        <a:p>
          <a:endParaRPr lang="en-US"/>
        </a:p>
      </dgm:t>
    </dgm:pt>
    <dgm:pt modelId="{341B68A8-322E-4FC6-BF72-4E141EE63069}" type="sibTrans" cxnId="{A710AB09-20AF-4B83-9779-35D30BEB4140}">
      <dgm:prSet/>
      <dgm:spPr/>
      <dgm:t>
        <a:bodyPr/>
        <a:lstStyle/>
        <a:p>
          <a:endParaRPr lang="en-US"/>
        </a:p>
      </dgm:t>
    </dgm:pt>
    <dgm:pt modelId="{54942B6E-DFF7-4404-80F1-47ACD5C0B572}">
      <dgm:prSet custT="1"/>
      <dgm:spPr/>
      <dgm:t>
        <a:bodyPr/>
        <a:lstStyle/>
        <a:p>
          <a:pPr marL="0" lvl="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SEPA Determination &amp; Submittal to Commerce</a:t>
          </a:r>
        </a:p>
        <a:p>
          <a:pPr marL="0" lvl="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October 2024</a:t>
          </a:r>
        </a:p>
      </dgm:t>
    </dgm:pt>
    <dgm:pt modelId="{3BF42969-8E90-4256-A91C-D3438AFEE2B7}" type="parTrans" cxnId="{CFD9ED1E-552A-4844-BF8B-841878CB9759}">
      <dgm:prSet/>
      <dgm:spPr/>
      <dgm:t>
        <a:bodyPr/>
        <a:lstStyle/>
        <a:p>
          <a:endParaRPr lang="en-US"/>
        </a:p>
      </dgm:t>
    </dgm:pt>
    <dgm:pt modelId="{695ABD84-0796-4F6D-A5ED-E863C7E011DF}" type="sibTrans" cxnId="{CFD9ED1E-552A-4844-BF8B-841878CB9759}">
      <dgm:prSet/>
      <dgm:spPr/>
      <dgm:t>
        <a:bodyPr/>
        <a:lstStyle/>
        <a:p>
          <a:endParaRPr lang="en-US"/>
        </a:p>
      </dgm:t>
    </dgm:pt>
    <dgm:pt modelId="{DB85AF90-4188-4435-BFB7-0B0622F65130}">
      <dgm:prSet custT="1"/>
      <dgm:spPr/>
      <dgm:t>
        <a:bodyPr/>
        <a:lstStyle/>
        <a:p>
          <a:pPr marL="0" lvl="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Begin Public Outreach &amp; Noticing</a:t>
          </a:r>
        </a:p>
        <a:p>
          <a:pPr marL="0" lvl="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April 2023</a:t>
          </a:r>
        </a:p>
      </dgm:t>
    </dgm:pt>
    <dgm:pt modelId="{AAE8B38D-F9FD-428B-A648-DCA76FFAD7B8}" type="parTrans" cxnId="{6718D770-12EF-4614-A92B-7375F60252E6}">
      <dgm:prSet/>
      <dgm:spPr/>
      <dgm:t>
        <a:bodyPr/>
        <a:lstStyle/>
        <a:p>
          <a:endParaRPr lang="en-US"/>
        </a:p>
      </dgm:t>
    </dgm:pt>
    <dgm:pt modelId="{B73A0DC5-7CA0-475B-855C-3D3BD1128102}" type="sibTrans" cxnId="{6718D770-12EF-4614-A92B-7375F60252E6}">
      <dgm:prSet/>
      <dgm:spPr/>
      <dgm:t>
        <a:bodyPr/>
        <a:lstStyle/>
        <a:p>
          <a:endParaRPr lang="en-US"/>
        </a:p>
      </dgm:t>
    </dgm:pt>
    <dgm:pt modelId="{FD0DE47D-C69E-43AB-8B76-F9212C5BB99A}">
      <dgm:prSet custT="1"/>
      <dgm:spPr/>
      <dgm:t>
        <a:bodyPr/>
        <a:lstStyle/>
        <a:p>
          <a:pPr marL="0" lvl="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Data Gathering &amp; Analysis</a:t>
          </a:r>
        </a:p>
        <a:p>
          <a:pPr marL="0" lvl="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June 2023</a:t>
          </a:r>
        </a:p>
      </dgm:t>
    </dgm:pt>
    <dgm:pt modelId="{19BF202B-F5FD-4B75-B151-BB345B50F335}" type="parTrans" cxnId="{3915AE0F-FFE6-489C-B31D-BC5F190D5200}">
      <dgm:prSet/>
      <dgm:spPr/>
      <dgm:t>
        <a:bodyPr/>
        <a:lstStyle/>
        <a:p>
          <a:endParaRPr lang="en-US"/>
        </a:p>
      </dgm:t>
    </dgm:pt>
    <dgm:pt modelId="{1AB202C5-BF48-4697-834A-4ADDD17BC361}" type="sibTrans" cxnId="{3915AE0F-FFE6-489C-B31D-BC5F190D5200}">
      <dgm:prSet/>
      <dgm:spPr/>
      <dgm:t>
        <a:bodyPr/>
        <a:lstStyle/>
        <a:p>
          <a:endParaRPr lang="en-US"/>
        </a:p>
      </dgm:t>
    </dgm:pt>
    <dgm:pt modelId="{15B13B05-3335-422C-BDB7-C6497A11BFEB}">
      <dgm:prSet custT="1"/>
      <dgm:spPr/>
      <dgm:t>
        <a:bodyPr/>
        <a:lstStyle/>
        <a:p>
          <a:pPr marL="0" lvl="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Begin Draft Element Review (PC/CC)</a:t>
          </a:r>
        </a:p>
        <a:p>
          <a:pPr marL="0" lvl="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June 2024</a:t>
          </a:r>
        </a:p>
      </dgm:t>
    </dgm:pt>
    <dgm:pt modelId="{D83CBCD3-8A40-450D-BDCF-8A46ED970E05}" type="parTrans" cxnId="{66B87DB3-B705-4330-9BD0-6DFB7F213E10}">
      <dgm:prSet/>
      <dgm:spPr/>
      <dgm:t>
        <a:bodyPr/>
        <a:lstStyle/>
        <a:p>
          <a:endParaRPr lang="en-US"/>
        </a:p>
      </dgm:t>
    </dgm:pt>
    <dgm:pt modelId="{4F66314F-1348-4A77-B310-3652F7390149}" type="sibTrans" cxnId="{66B87DB3-B705-4330-9BD0-6DFB7F213E10}">
      <dgm:prSet/>
      <dgm:spPr/>
      <dgm:t>
        <a:bodyPr/>
        <a:lstStyle/>
        <a:p>
          <a:endParaRPr lang="en-US"/>
        </a:p>
      </dgm:t>
    </dgm:pt>
    <dgm:pt modelId="{AFB912F5-2B3A-40DC-A0D1-52892772001A}" type="pres">
      <dgm:prSet presAssocID="{7B620280-9CE8-4EC9-A3F8-8FC2359C0FB3}" presName="linearFlow" presStyleCnt="0">
        <dgm:presLayoutVars>
          <dgm:resizeHandles val="exact"/>
        </dgm:presLayoutVars>
      </dgm:prSet>
      <dgm:spPr/>
    </dgm:pt>
    <dgm:pt modelId="{ED11C275-C3CD-4BD7-86AF-23ABAA1EA33D}" type="pres">
      <dgm:prSet presAssocID="{C398780E-5698-494A-A1F4-2ED1D703F264}" presName="node" presStyleLbl="node1" presStyleIdx="0" presStyleCnt="7" custScaleX="189881" custScaleY="94329">
        <dgm:presLayoutVars>
          <dgm:bulletEnabled val="1"/>
        </dgm:presLayoutVars>
      </dgm:prSet>
      <dgm:spPr/>
    </dgm:pt>
    <dgm:pt modelId="{6A151E51-3A20-4FAD-844C-6E24E21ABC81}" type="pres">
      <dgm:prSet presAssocID="{85C54765-872D-4967-BF46-3D682CA5FB5B}" presName="sibTrans" presStyleLbl="sibTrans2D1" presStyleIdx="0" presStyleCnt="6"/>
      <dgm:spPr/>
    </dgm:pt>
    <dgm:pt modelId="{8FE4D833-AEC4-489F-9B03-B4BBAC97AB85}" type="pres">
      <dgm:prSet presAssocID="{85C54765-872D-4967-BF46-3D682CA5FB5B}" presName="connectorText" presStyleLbl="sibTrans2D1" presStyleIdx="0" presStyleCnt="6"/>
      <dgm:spPr/>
    </dgm:pt>
    <dgm:pt modelId="{4359458B-FDCF-48E3-BAB5-DA7C89FDED72}" type="pres">
      <dgm:prSet presAssocID="{DB85AF90-4188-4435-BFB7-0B0622F65130}" presName="node" presStyleLbl="node1" presStyleIdx="1" presStyleCnt="7" custScaleX="189881" custLinFactNeighborY="5796">
        <dgm:presLayoutVars>
          <dgm:bulletEnabled val="1"/>
        </dgm:presLayoutVars>
      </dgm:prSet>
      <dgm:spPr/>
    </dgm:pt>
    <dgm:pt modelId="{A0C932B1-597C-4CE1-B95F-D62420C15592}" type="pres">
      <dgm:prSet presAssocID="{B73A0DC5-7CA0-475B-855C-3D3BD1128102}" presName="sibTrans" presStyleLbl="sibTrans2D1" presStyleIdx="1" presStyleCnt="6"/>
      <dgm:spPr/>
    </dgm:pt>
    <dgm:pt modelId="{629ADF53-667D-46E2-8E87-CBA1F094375C}" type="pres">
      <dgm:prSet presAssocID="{B73A0DC5-7CA0-475B-855C-3D3BD1128102}" presName="connectorText" presStyleLbl="sibTrans2D1" presStyleIdx="1" presStyleCnt="6"/>
      <dgm:spPr/>
    </dgm:pt>
    <dgm:pt modelId="{339A7D4F-A9A1-4358-8F13-36AAC2C5EA80}" type="pres">
      <dgm:prSet presAssocID="{FD0DE47D-C69E-43AB-8B76-F9212C5BB99A}" presName="node" presStyleLbl="node1" presStyleIdx="2" presStyleCnt="7" custScaleX="189881">
        <dgm:presLayoutVars>
          <dgm:bulletEnabled val="1"/>
        </dgm:presLayoutVars>
      </dgm:prSet>
      <dgm:spPr/>
    </dgm:pt>
    <dgm:pt modelId="{037EF99A-D832-4641-B802-91D65F95220D}" type="pres">
      <dgm:prSet presAssocID="{1AB202C5-BF48-4697-834A-4ADDD17BC361}" presName="sibTrans" presStyleLbl="sibTrans2D1" presStyleIdx="2" presStyleCnt="6"/>
      <dgm:spPr/>
    </dgm:pt>
    <dgm:pt modelId="{4AD485EB-1BA7-42AC-B790-5DC1576EB91A}" type="pres">
      <dgm:prSet presAssocID="{1AB202C5-BF48-4697-834A-4ADDD17BC361}" presName="connectorText" presStyleLbl="sibTrans2D1" presStyleIdx="2" presStyleCnt="6"/>
      <dgm:spPr/>
    </dgm:pt>
    <dgm:pt modelId="{061DE204-66EB-4956-8B94-4E9B7682E6AA}" type="pres">
      <dgm:prSet presAssocID="{15B13B05-3335-422C-BDB7-C6497A11BFEB}" presName="node" presStyleLbl="node1" presStyleIdx="3" presStyleCnt="7" custScaleX="189881">
        <dgm:presLayoutVars>
          <dgm:bulletEnabled val="1"/>
        </dgm:presLayoutVars>
      </dgm:prSet>
      <dgm:spPr/>
    </dgm:pt>
    <dgm:pt modelId="{7AFB7853-CF9A-4693-870C-B9DDE37E06FC}" type="pres">
      <dgm:prSet presAssocID="{4F66314F-1348-4A77-B310-3652F7390149}" presName="sibTrans" presStyleLbl="sibTrans2D1" presStyleIdx="3" presStyleCnt="6"/>
      <dgm:spPr/>
    </dgm:pt>
    <dgm:pt modelId="{7960E4E2-D542-423C-B3ED-5C16ABFB81E2}" type="pres">
      <dgm:prSet presAssocID="{4F66314F-1348-4A77-B310-3652F7390149}" presName="connectorText" presStyleLbl="sibTrans2D1" presStyleIdx="3" presStyleCnt="6"/>
      <dgm:spPr/>
    </dgm:pt>
    <dgm:pt modelId="{2E828541-1792-49EF-A84C-48078CBE9896}" type="pres">
      <dgm:prSet presAssocID="{FAC8933C-BB44-486D-823F-EACADD68B318}" presName="node" presStyleLbl="node1" presStyleIdx="4" presStyleCnt="7" custScaleX="189881">
        <dgm:presLayoutVars>
          <dgm:bulletEnabled val="1"/>
        </dgm:presLayoutVars>
      </dgm:prSet>
      <dgm:spPr/>
    </dgm:pt>
    <dgm:pt modelId="{C5DA4DBB-109A-4296-B37D-201883DA741F}" type="pres">
      <dgm:prSet presAssocID="{27231607-5D54-49A5-953D-91F749AA0A75}" presName="sibTrans" presStyleLbl="sibTrans2D1" presStyleIdx="4" presStyleCnt="6"/>
      <dgm:spPr/>
    </dgm:pt>
    <dgm:pt modelId="{CD76A76D-636E-474A-A2D3-5A77A48B6C85}" type="pres">
      <dgm:prSet presAssocID="{27231607-5D54-49A5-953D-91F749AA0A75}" presName="connectorText" presStyleLbl="sibTrans2D1" presStyleIdx="4" presStyleCnt="6"/>
      <dgm:spPr/>
    </dgm:pt>
    <dgm:pt modelId="{F4DE6080-515F-42A6-BE7C-EEE5EDB21757}" type="pres">
      <dgm:prSet presAssocID="{54942B6E-DFF7-4404-80F1-47ACD5C0B572}" presName="node" presStyleLbl="node1" presStyleIdx="5" presStyleCnt="7" custScaleX="189407" custScaleY="88021" custLinFactNeighborX="0" custLinFactNeighborY="9402">
        <dgm:presLayoutVars>
          <dgm:bulletEnabled val="1"/>
        </dgm:presLayoutVars>
      </dgm:prSet>
      <dgm:spPr/>
    </dgm:pt>
    <dgm:pt modelId="{8DABC963-4893-4220-9DAF-70E3FA5782E3}" type="pres">
      <dgm:prSet presAssocID="{695ABD84-0796-4F6D-A5ED-E863C7E011DF}" presName="sibTrans" presStyleLbl="sibTrans2D1" presStyleIdx="5" presStyleCnt="6"/>
      <dgm:spPr/>
    </dgm:pt>
    <dgm:pt modelId="{D7A7A225-9589-4501-8D3A-DFAF3ED4C219}" type="pres">
      <dgm:prSet presAssocID="{695ABD84-0796-4F6D-A5ED-E863C7E011DF}" presName="connectorText" presStyleLbl="sibTrans2D1" presStyleIdx="5" presStyleCnt="6"/>
      <dgm:spPr/>
    </dgm:pt>
    <dgm:pt modelId="{5E979F95-2E42-47C5-ADEF-3B39FC111C73}" type="pres">
      <dgm:prSet presAssocID="{B313CFAC-E408-49A9-9DCE-D2AB4032909A}" presName="node" presStyleLbl="node1" presStyleIdx="6" presStyleCnt="7" custScaleX="186279" custScaleY="105311" custLinFactNeighborX="256" custLinFactNeighborY="-23575">
        <dgm:presLayoutVars>
          <dgm:bulletEnabled val="1"/>
        </dgm:presLayoutVars>
      </dgm:prSet>
      <dgm:spPr/>
    </dgm:pt>
  </dgm:ptLst>
  <dgm:cxnLst>
    <dgm:cxn modelId="{A6585D07-CDFD-403C-9E83-91F48651A47C}" type="presOf" srcId="{15B13B05-3335-422C-BDB7-C6497A11BFEB}" destId="{061DE204-66EB-4956-8B94-4E9B7682E6AA}" srcOrd="0" destOrd="0" presId="urn:microsoft.com/office/officeart/2005/8/layout/process2"/>
    <dgm:cxn modelId="{A710AB09-20AF-4B83-9779-35D30BEB4140}" srcId="{7B620280-9CE8-4EC9-A3F8-8FC2359C0FB3}" destId="{B313CFAC-E408-49A9-9DCE-D2AB4032909A}" srcOrd="6" destOrd="0" parTransId="{A6159F04-1AD7-48F7-A9A6-91C2C846B9B7}" sibTransId="{341B68A8-322E-4FC6-BF72-4E141EE63069}"/>
    <dgm:cxn modelId="{7FC0E00B-3424-4E7F-ACA8-C47B41877258}" type="presOf" srcId="{85C54765-872D-4967-BF46-3D682CA5FB5B}" destId="{6A151E51-3A20-4FAD-844C-6E24E21ABC81}" srcOrd="0" destOrd="0" presId="urn:microsoft.com/office/officeart/2005/8/layout/process2"/>
    <dgm:cxn modelId="{3915AE0F-FFE6-489C-B31D-BC5F190D5200}" srcId="{7B620280-9CE8-4EC9-A3F8-8FC2359C0FB3}" destId="{FD0DE47D-C69E-43AB-8B76-F9212C5BB99A}" srcOrd="2" destOrd="0" parTransId="{19BF202B-F5FD-4B75-B151-BB345B50F335}" sibTransId="{1AB202C5-BF48-4697-834A-4ADDD17BC361}"/>
    <dgm:cxn modelId="{82E5FC10-09F7-4150-A895-85E95710D3E3}" type="presOf" srcId="{4F66314F-1348-4A77-B310-3652F7390149}" destId="{7960E4E2-D542-423C-B3ED-5C16ABFB81E2}" srcOrd="1" destOrd="0" presId="urn:microsoft.com/office/officeart/2005/8/layout/process2"/>
    <dgm:cxn modelId="{CFD9ED1E-552A-4844-BF8B-841878CB9759}" srcId="{7B620280-9CE8-4EC9-A3F8-8FC2359C0FB3}" destId="{54942B6E-DFF7-4404-80F1-47ACD5C0B572}" srcOrd="5" destOrd="0" parTransId="{3BF42969-8E90-4256-A91C-D3438AFEE2B7}" sibTransId="{695ABD84-0796-4F6D-A5ED-E863C7E011DF}"/>
    <dgm:cxn modelId="{07ABCE20-2950-47E1-9CC4-0747E8D56CB5}" type="presOf" srcId="{1AB202C5-BF48-4697-834A-4ADDD17BC361}" destId="{4AD485EB-1BA7-42AC-B790-5DC1576EB91A}" srcOrd="1" destOrd="0" presId="urn:microsoft.com/office/officeart/2005/8/layout/process2"/>
    <dgm:cxn modelId="{A19CD522-C393-42CB-84E9-8CAC95D9D946}" type="presOf" srcId="{C398780E-5698-494A-A1F4-2ED1D703F264}" destId="{ED11C275-C3CD-4BD7-86AF-23ABAA1EA33D}" srcOrd="0" destOrd="0" presId="urn:microsoft.com/office/officeart/2005/8/layout/process2"/>
    <dgm:cxn modelId="{B67B6930-C19F-445C-83DA-AE86F7680488}" type="presOf" srcId="{695ABD84-0796-4F6D-A5ED-E863C7E011DF}" destId="{8DABC963-4893-4220-9DAF-70E3FA5782E3}" srcOrd="0" destOrd="0" presId="urn:microsoft.com/office/officeart/2005/8/layout/process2"/>
    <dgm:cxn modelId="{4A9D0537-A37F-4CEB-9B1E-1F41DD1235C0}" type="presOf" srcId="{DB85AF90-4188-4435-BFB7-0B0622F65130}" destId="{4359458B-FDCF-48E3-BAB5-DA7C89FDED72}" srcOrd="0" destOrd="0" presId="urn:microsoft.com/office/officeart/2005/8/layout/process2"/>
    <dgm:cxn modelId="{DE59AC3A-C62C-48C6-B0CF-C519920ABDA7}" type="presOf" srcId="{27231607-5D54-49A5-953D-91F749AA0A75}" destId="{CD76A76D-636E-474A-A2D3-5A77A48B6C85}" srcOrd="1" destOrd="0" presId="urn:microsoft.com/office/officeart/2005/8/layout/process2"/>
    <dgm:cxn modelId="{AE28FF3B-916E-4FDD-B4A7-16E804723D04}" type="presOf" srcId="{85C54765-872D-4967-BF46-3D682CA5FB5B}" destId="{8FE4D833-AEC4-489F-9B03-B4BBAC97AB85}" srcOrd="1" destOrd="0" presId="urn:microsoft.com/office/officeart/2005/8/layout/process2"/>
    <dgm:cxn modelId="{6857F142-2E8A-4551-8575-20D6CDC21606}" type="presOf" srcId="{54942B6E-DFF7-4404-80F1-47ACD5C0B572}" destId="{F4DE6080-515F-42A6-BE7C-EEE5EDB21757}" srcOrd="0" destOrd="0" presId="urn:microsoft.com/office/officeart/2005/8/layout/process2"/>
    <dgm:cxn modelId="{14A0D44B-83D7-4071-933D-4FB2613E5539}" type="presOf" srcId="{27231607-5D54-49A5-953D-91F749AA0A75}" destId="{C5DA4DBB-109A-4296-B37D-201883DA741F}" srcOrd="0" destOrd="0" presId="urn:microsoft.com/office/officeart/2005/8/layout/process2"/>
    <dgm:cxn modelId="{6718D770-12EF-4614-A92B-7375F60252E6}" srcId="{7B620280-9CE8-4EC9-A3F8-8FC2359C0FB3}" destId="{DB85AF90-4188-4435-BFB7-0B0622F65130}" srcOrd="1" destOrd="0" parTransId="{AAE8B38D-F9FD-428B-A648-DCA76FFAD7B8}" sibTransId="{B73A0DC5-7CA0-475B-855C-3D3BD1128102}"/>
    <dgm:cxn modelId="{611FBB74-6D3F-4EDE-A315-FF5665CAD90E}" type="presOf" srcId="{B73A0DC5-7CA0-475B-855C-3D3BD1128102}" destId="{A0C932B1-597C-4CE1-B95F-D62420C15592}" srcOrd="0" destOrd="0" presId="urn:microsoft.com/office/officeart/2005/8/layout/process2"/>
    <dgm:cxn modelId="{64641984-4E16-49DB-A308-67291EA488A3}" type="presOf" srcId="{1AB202C5-BF48-4697-834A-4ADDD17BC361}" destId="{037EF99A-D832-4641-B802-91D65F95220D}" srcOrd="0" destOrd="0" presId="urn:microsoft.com/office/officeart/2005/8/layout/process2"/>
    <dgm:cxn modelId="{0829C485-DB51-4BA4-9C54-059DE32F96B7}" srcId="{7B620280-9CE8-4EC9-A3F8-8FC2359C0FB3}" destId="{FAC8933C-BB44-486D-823F-EACADD68B318}" srcOrd="4" destOrd="0" parTransId="{0BA13658-B040-4ED2-A4BC-A46EE7D464FA}" sibTransId="{27231607-5D54-49A5-953D-91F749AA0A75}"/>
    <dgm:cxn modelId="{2F59B688-BF36-49D1-B063-593ACC696BC7}" type="presOf" srcId="{FD0DE47D-C69E-43AB-8B76-F9212C5BB99A}" destId="{339A7D4F-A9A1-4358-8F13-36AAC2C5EA80}" srcOrd="0" destOrd="0" presId="urn:microsoft.com/office/officeart/2005/8/layout/process2"/>
    <dgm:cxn modelId="{ABCCAB8D-11C2-43CC-A372-988EC2E637A2}" type="presOf" srcId="{FAC8933C-BB44-486D-823F-EACADD68B318}" destId="{2E828541-1792-49EF-A84C-48078CBE9896}" srcOrd="0" destOrd="0" presId="urn:microsoft.com/office/officeart/2005/8/layout/process2"/>
    <dgm:cxn modelId="{A2FAA397-7A60-4595-AD8B-DB16EFE326C7}" type="presOf" srcId="{7B620280-9CE8-4EC9-A3F8-8FC2359C0FB3}" destId="{AFB912F5-2B3A-40DC-A0D1-52892772001A}" srcOrd="0" destOrd="0" presId="urn:microsoft.com/office/officeart/2005/8/layout/process2"/>
    <dgm:cxn modelId="{D468A198-C7B7-4945-B620-476EC4DF08BD}" type="presOf" srcId="{B313CFAC-E408-49A9-9DCE-D2AB4032909A}" destId="{5E979F95-2E42-47C5-ADEF-3B39FC111C73}" srcOrd="0" destOrd="0" presId="urn:microsoft.com/office/officeart/2005/8/layout/process2"/>
    <dgm:cxn modelId="{66B87DB3-B705-4330-9BD0-6DFB7F213E10}" srcId="{7B620280-9CE8-4EC9-A3F8-8FC2359C0FB3}" destId="{15B13B05-3335-422C-BDB7-C6497A11BFEB}" srcOrd="3" destOrd="0" parTransId="{D83CBCD3-8A40-450D-BDCF-8A46ED970E05}" sibTransId="{4F66314F-1348-4A77-B310-3652F7390149}"/>
    <dgm:cxn modelId="{BA09F0C4-5D08-47F8-9AF1-B87DE047A585}" type="presOf" srcId="{695ABD84-0796-4F6D-A5ED-E863C7E011DF}" destId="{D7A7A225-9589-4501-8D3A-DFAF3ED4C219}" srcOrd="1" destOrd="0" presId="urn:microsoft.com/office/officeart/2005/8/layout/process2"/>
    <dgm:cxn modelId="{40E5A9D4-2AF2-4ACC-8262-762543D82FAA}" type="presOf" srcId="{4F66314F-1348-4A77-B310-3652F7390149}" destId="{7AFB7853-CF9A-4693-870C-B9DDE37E06FC}" srcOrd="0" destOrd="0" presId="urn:microsoft.com/office/officeart/2005/8/layout/process2"/>
    <dgm:cxn modelId="{93038CD9-17C9-4079-B9ED-EF56FD82E0BF}" srcId="{7B620280-9CE8-4EC9-A3F8-8FC2359C0FB3}" destId="{C398780E-5698-494A-A1F4-2ED1D703F264}" srcOrd="0" destOrd="0" parTransId="{DEDC86BA-01B6-4538-9FDE-32F6770DAC14}" sibTransId="{85C54765-872D-4967-BF46-3D682CA5FB5B}"/>
    <dgm:cxn modelId="{39C699FE-B671-4149-BBA5-7FB4ED99E109}" type="presOf" srcId="{B73A0DC5-7CA0-475B-855C-3D3BD1128102}" destId="{629ADF53-667D-46E2-8E87-CBA1F094375C}" srcOrd="1" destOrd="0" presId="urn:microsoft.com/office/officeart/2005/8/layout/process2"/>
    <dgm:cxn modelId="{85F678EB-9B4C-499D-BF8A-B9233AD0607C}" type="presParOf" srcId="{AFB912F5-2B3A-40DC-A0D1-52892772001A}" destId="{ED11C275-C3CD-4BD7-86AF-23ABAA1EA33D}" srcOrd="0" destOrd="0" presId="urn:microsoft.com/office/officeart/2005/8/layout/process2"/>
    <dgm:cxn modelId="{071956F0-BBAF-4099-B98A-C67B55FF7B1A}" type="presParOf" srcId="{AFB912F5-2B3A-40DC-A0D1-52892772001A}" destId="{6A151E51-3A20-4FAD-844C-6E24E21ABC81}" srcOrd="1" destOrd="0" presId="urn:microsoft.com/office/officeart/2005/8/layout/process2"/>
    <dgm:cxn modelId="{80919D4A-93F0-422C-A9A4-D924D44043BF}" type="presParOf" srcId="{6A151E51-3A20-4FAD-844C-6E24E21ABC81}" destId="{8FE4D833-AEC4-489F-9B03-B4BBAC97AB85}" srcOrd="0" destOrd="0" presId="urn:microsoft.com/office/officeart/2005/8/layout/process2"/>
    <dgm:cxn modelId="{A51E282D-0A58-4157-9524-4CAAD6125872}" type="presParOf" srcId="{AFB912F5-2B3A-40DC-A0D1-52892772001A}" destId="{4359458B-FDCF-48E3-BAB5-DA7C89FDED72}" srcOrd="2" destOrd="0" presId="urn:microsoft.com/office/officeart/2005/8/layout/process2"/>
    <dgm:cxn modelId="{A76CB136-EE60-47B3-A4BD-F42D29936147}" type="presParOf" srcId="{AFB912F5-2B3A-40DC-A0D1-52892772001A}" destId="{A0C932B1-597C-4CE1-B95F-D62420C15592}" srcOrd="3" destOrd="0" presId="urn:microsoft.com/office/officeart/2005/8/layout/process2"/>
    <dgm:cxn modelId="{98A1E6F8-189F-4CDB-8A4C-CDD401D65370}" type="presParOf" srcId="{A0C932B1-597C-4CE1-B95F-D62420C15592}" destId="{629ADF53-667D-46E2-8E87-CBA1F094375C}" srcOrd="0" destOrd="0" presId="urn:microsoft.com/office/officeart/2005/8/layout/process2"/>
    <dgm:cxn modelId="{C8F84ED6-45BA-466B-B38F-E6A556A7EF71}" type="presParOf" srcId="{AFB912F5-2B3A-40DC-A0D1-52892772001A}" destId="{339A7D4F-A9A1-4358-8F13-36AAC2C5EA80}" srcOrd="4" destOrd="0" presId="urn:microsoft.com/office/officeart/2005/8/layout/process2"/>
    <dgm:cxn modelId="{4DF9A91B-86D2-447E-A712-684A8E979E5D}" type="presParOf" srcId="{AFB912F5-2B3A-40DC-A0D1-52892772001A}" destId="{037EF99A-D832-4641-B802-91D65F95220D}" srcOrd="5" destOrd="0" presId="urn:microsoft.com/office/officeart/2005/8/layout/process2"/>
    <dgm:cxn modelId="{0B20C8B3-62E5-4357-BAF2-173511E6AF21}" type="presParOf" srcId="{037EF99A-D832-4641-B802-91D65F95220D}" destId="{4AD485EB-1BA7-42AC-B790-5DC1576EB91A}" srcOrd="0" destOrd="0" presId="urn:microsoft.com/office/officeart/2005/8/layout/process2"/>
    <dgm:cxn modelId="{53D4B967-DF63-458C-BA8B-7FA42076351A}" type="presParOf" srcId="{AFB912F5-2B3A-40DC-A0D1-52892772001A}" destId="{061DE204-66EB-4956-8B94-4E9B7682E6AA}" srcOrd="6" destOrd="0" presId="urn:microsoft.com/office/officeart/2005/8/layout/process2"/>
    <dgm:cxn modelId="{86DA24E2-20EB-49A4-820E-35EDF605E1B6}" type="presParOf" srcId="{AFB912F5-2B3A-40DC-A0D1-52892772001A}" destId="{7AFB7853-CF9A-4693-870C-B9DDE37E06FC}" srcOrd="7" destOrd="0" presId="urn:microsoft.com/office/officeart/2005/8/layout/process2"/>
    <dgm:cxn modelId="{D3AE6668-ED6E-4960-9B22-325CEE882D9B}" type="presParOf" srcId="{7AFB7853-CF9A-4693-870C-B9DDE37E06FC}" destId="{7960E4E2-D542-423C-B3ED-5C16ABFB81E2}" srcOrd="0" destOrd="0" presId="urn:microsoft.com/office/officeart/2005/8/layout/process2"/>
    <dgm:cxn modelId="{50C9DAB4-13C6-4239-BEA1-A0B5DCD4F23A}" type="presParOf" srcId="{AFB912F5-2B3A-40DC-A0D1-52892772001A}" destId="{2E828541-1792-49EF-A84C-48078CBE9896}" srcOrd="8" destOrd="0" presId="urn:microsoft.com/office/officeart/2005/8/layout/process2"/>
    <dgm:cxn modelId="{299394D9-37B5-45A6-81D2-3C915FD9693F}" type="presParOf" srcId="{AFB912F5-2B3A-40DC-A0D1-52892772001A}" destId="{C5DA4DBB-109A-4296-B37D-201883DA741F}" srcOrd="9" destOrd="0" presId="urn:microsoft.com/office/officeart/2005/8/layout/process2"/>
    <dgm:cxn modelId="{24D45D27-2EAD-49AC-9631-2EC7AFD6DEC5}" type="presParOf" srcId="{C5DA4DBB-109A-4296-B37D-201883DA741F}" destId="{CD76A76D-636E-474A-A2D3-5A77A48B6C85}" srcOrd="0" destOrd="0" presId="urn:microsoft.com/office/officeart/2005/8/layout/process2"/>
    <dgm:cxn modelId="{F5C04B34-0BD2-42B9-A218-069027F39CA3}" type="presParOf" srcId="{AFB912F5-2B3A-40DC-A0D1-52892772001A}" destId="{F4DE6080-515F-42A6-BE7C-EEE5EDB21757}" srcOrd="10" destOrd="0" presId="urn:microsoft.com/office/officeart/2005/8/layout/process2"/>
    <dgm:cxn modelId="{2CA954D7-AC69-43F0-8D69-AF567E45C3A9}" type="presParOf" srcId="{AFB912F5-2B3A-40DC-A0D1-52892772001A}" destId="{8DABC963-4893-4220-9DAF-70E3FA5782E3}" srcOrd="11" destOrd="0" presId="urn:microsoft.com/office/officeart/2005/8/layout/process2"/>
    <dgm:cxn modelId="{AD174685-9FF4-41C3-A94A-05949046132D}" type="presParOf" srcId="{8DABC963-4893-4220-9DAF-70E3FA5782E3}" destId="{D7A7A225-9589-4501-8D3A-DFAF3ED4C219}" srcOrd="0" destOrd="0" presId="urn:microsoft.com/office/officeart/2005/8/layout/process2"/>
    <dgm:cxn modelId="{7848B670-7302-4E3F-A520-897C1F1BA8D3}" type="presParOf" srcId="{AFB912F5-2B3A-40DC-A0D1-52892772001A}" destId="{5E979F95-2E42-47C5-ADEF-3B39FC111C73}" srcOrd="1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B3066-540F-4606-ADEC-65EB1C3E9627}" type="doc">
      <dgm:prSet loTypeId="urn:microsoft.com/office/officeart/2005/8/layout/hProcess9" loCatId="process" qsTypeId="urn:microsoft.com/office/officeart/2005/8/quickstyle/simple2" qsCatId="simple" csTypeId="urn:microsoft.com/office/officeart/2005/8/colors/colorful1" csCatId="colorful" phldr="1"/>
      <dgm:spPr/>
      <dgm:t>
        <a:bodyPr/>
        <a:lstStyle/>
        <a:p>
          <a:endParaRPr lang="en-US"/>
        </a:p>
      </dgm:t>
    </dgm:pt>
    <dgm:pt modelId="{198ACE8E-34F4-43E6-BB2E-1809B1CC58DC}">
      <dgm:prSet/>
      <dgm:spPr/>
      <dgm:t>
        <a:bodyPr/>
        <a:lstStyle/>
        <a:p>
          <a:r>
            <a:rPr lang="en-US" b="1" i="0" u="none" dirty="0"/>
            <a:t>What is our vision for 2044?</a:t>
          </a:r>
        </a:p>
        <a:p>
          <a:r>
            <a:rPr lang="en-US" b="0" i="0" u="none" dirty="0"/>
            <a:t>The vision: what should Gig Harbor look like in 2044?	</a:t>
          </a:r>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dgm:t>
        <a:bodyPr/>
        <a:lstStyle/>
        <a:p>
          <a:endParaRPr lang="en-US" dirty="0"/>
        </a:p>
      </dgm:t>
    </dgm:pt>
    <dgm:pt modelId="{0F6BA1FB-59E5-4F16-A7B4-1533BB1F09E4}">
      <dgm:prSet/>
      <dgm:spPr/>
      <dgm:t>
        <a:bodyPr/>
        <a:lstStyle/>
        <a:p>
          <a:r>
            <a:rPr lang="en-US" b="1" i="0" u="none" dirty="0"/>
            <a:t>Identifying Issues</a:t>
          </a:r>
        </a:p>
        <a:p>
          <a:r>
            <a:rPr lang="en-US" b="0" i="0" u="none" dirty="0"/>
            <a:t>What are the policy concerns we need to address in our update?. </a:t>
          </a:r>
          <a:endParaRPr lang="en-US" b="0" dirty="0"/>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dgm:t>
        <a:bodyPr/>
        <a:lstStyle/>
        <a:p>
          <a:endParaRPr lang="en-US" dirty="0"/>
        </a:p>
      </dgm:t>
    </dgm:pt>
    <dgm:pt modelId="{1D096F01-AEA8-401D-8348-98E9A81F3CE0}">
      <dgm:prSet/>
      <dgm:spPr/>
      <dgm:t>
        <a:bodyPr/>
        <a:lstStyle/>
        <a:p>
          <a:r>
            <a:rPr lang="en-US" b="1" i="0" u="none" dirty="0"/>
            <a:t>Consistency</a:t>
          </a:r>
        </a:p>
        <a:p>
          <a:r>
            <a:rPr lang="en-US" b="0" i="0" u="none" dirty="0"/>
            <a:t>Are our goals and policies consistent with one another?</a:t>
          </a:r>
          <a:endParaRPr lang="en-US" b="0" dirty="0"/>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dgm:t>
        <a:bodyPr/>
        <a:lstStyle/>
        <a:p>
          <a:endParaRPr lang="en-US" dirty="0"/>
        </a:p>
      </dgm:t>
    </dgm:pt>
    <dgm:pt modelId="{DE16CBB4-D3F4-44AD-8379-3A5D78B889D5}">
      <dgm:prSet/>
      <dgm:spPr/>
      <dgm:t>
        <a:bodyPr/>
        <a:lstStyle/>
        <a:p>
          <a:r>
            <a:rPr lang="en-US" b="1" i="0" u="none" dirty="0"/>
            <a:t>Scenarios</a:t>
          </a:r>
        </a:p>
        <a:p>
          <a:r>
            <a:rPr lang="en-US" b="0" i="0" u="none" dirty="0"/>
            <a:t>What policy options/changes do we need to incorporate </a:t>
          </a:r>
          <a:endParaRPr lang="en-US" b="0" dirty="0"/>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dgm:t>
        <a:bodyPr/>
        <a:lstStyle/>
        <a:p>
          <a:endParaRPr lang="en-US" dirty="0"/>
        </a:p>
      </dgm:t>
    </dgm:pt>
    <dgm:pt modelId="{F7B81412-5EAE-488C-9259-0FA0EB0F090B}">
      <dgm:prSet/>
      <dgm:spPr/>
      <dgm:t>
        <a:bodyPr/>
        <a:lstStyle/>
        <a:p>
          <a:r>
            <a:rPr lang="en-US" b="1" i="0" u="none" dirty="0"/>
            <a:t>Review and Adoption</a:t>
          </a:r>
          <a:endParaRPr lang="en-US" b="1" dirty="0"/>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dgm:t>
        <a:bodyPr/>
        <a:lstStyle/>
        <a:p>
          <a:endParaRPr lang="en-US" dirty="0"/>
        </a:p>
      </dgm:t>
    </dgm:pt>
    <dgm:pt modelId="{BC62CA3F-073A-425C-8571-41199276063C}" type="pres">
      <dgm:prSet presAssocID="{0F5B3066-540F-4606-ADEC-65EB1C3E9627}" presName="CompostProcess" presStyleCnt="0">
        <dgm:presLayoutVars>
          <dgm:dir/>
          <dgm:resizeHandles val="exact"/>
        </dgm:presLayoutVars>
      </dgm:prSet>
      <dgm:spPr/>
    </dgm:pt>
    <dgm:pt modelId="{9DEC841E-3E72-4D65-A786-90C7839B4802}" type="pres">
      <dgm:prSet presAssocID="{0F5B3066-540F-4606-ADEC-65EB1C3E9627}" presName="arrow" presStyleLbl="bgShp" presStyleIdx="0" presStyleCnt="1"/>
      <dgm:spPr/>
    </dgm:pt>
    <dgm:pt modelId="{FA59920B-391B-4CD0-861F-6ADECF73C8A3}" type="pres">
      <dgm:prSet presAssocID="{0F5B3066-540F-4606-ADEC-65EB1C3E9627}" presName="linearProcess" presStyleCnt="0"/>
      <dgm:spPr/>
    </dgm:pt>
    <dgm:pt modelId="{EBD009A6-6305-4966-BF9D-211D7640F2B2}" type="pres">
      <dgm:prSet presAssocID="{198ACE8E-34F4-43E6-BB2E-1809B1CC58DC}" presName="textNode" presStyleLbl="node1" presStyleIdx="0" presStyleCnt="5">
        <dgm:presLayoutVars>
          <dgm:bulletEnabled val="1"/>
        </dgm:presLayoutVars>
      </dgm:prSet>
      <dgm:spPr/>
    </dgm:pt>
    <dgm:pt modelId="{5B595B19-9249-4A77-BB81-7C783EDD020C}" type="pres">
      <dgm:prSet presAssocID="{C54063C4-24CD-4834-9424-53756AE38C6B}" presName="sibTrans" presStyleCnt="0"/>
      <dgm:spPr/>
    </dgm:pt>
    <dgm:pt modelId="{87685CA4-8307-4212-8DD4-52ED9F9F43E6}" type="pres">
      <dgm:prSet presAssocID="{0F6BA1FB-59E5-4F16-A7B4-1533BB1F09E4}" presName="textNode" presStyleLbl="node1" presStyleIdx="1" presStyleCnt="5">
        <dgm:presLayoutVars>
          <dgm:bulletEnabled val="1"/>
        </dgm:presLayoutVars>
      </dgm:prSet>
      <dgm:spPr/>
    </dgm:pt>
    <dgm:pt modelId="{656D501F-53E5-4634-80B1-CE69A453C5F8}" type="pres">
      <dgm:prSet presAssocID="{7DBF5CB5-29DD-4671-A0F3-981D48571500}" presName="sibTrans" presStyleCnt="0"/>
      <dgm:spPr/>
    </dgm:pt>
    <dgm:pt modelId="{648F44DD-8FDA-4C62-AC17-A0402B1ED948}" type="pres">
      <dgm:prSet presAssocID="{1D096F01-AEA8-401D-8348-98E9A81F3CE0}" presName="textNode" presStyleLbl="node1" presStyleIdx="2" presStyleCnt="5">
        <dgm:presLayoutVars>
          <dgm:bulletEnabled val="1"/>
        </dgm:presLayoutVars>
      </dgm:prSet>
      <dgm:spPr/>
    </dgm:pt>
    <dgm:pt modelId="{1CCC4895-43C6-4EED-9005-E43FDD6111C1}" type="pres">
      <dgm:prSet presAssocID="{6088456C-4B73-4948-985C-DD954DEF44EF}" presName="sibTrans" presStyleCnt="0"/>
      <dgm:spPr/>
    </dgm:pt>
    <dgm:pt modelId="{E30E073F-7C3B-484A-8D0F-F0F749177669}" type="pres">
      <dgm:prSet presAssocID="{DE16CBB4-D3F4-44AD-8379-3A5D78B889D5}" presName="textNode" presStyleLbl="node1" presStyleIdx="3" presStyleCnt="5">
        <dgm:presLayoutVars>
          <dgm:bulletEnabled val="1"/>
        </dgm:presLayoutVars>
      </dgm:prSet>
      <dgm:spPr/>
    </dgm:pt>
    <dgm:pt modelId="{681442DD-8080-4FC7-B45B-D2C20B79738F}" type="pres">
      <dgm:prSet presAssocID="{C2728830-9A00-4764-A9F1-670DDF9E57B3}" presName="sibTrans" presStyleCnt="0"/>
      <dgm:spPr/>
    </dgm:pt>
    <dgm:pt modelId="{22AFB636-3BB5-411F-B73E-D195A209D521}" type="pres">
      <dgm:prSet presAssocID="{F7B81412-5EAE-488C-9259-0FA0EB0F090B}" presName="textNode" presStyleLbl="node1" presStyleIdx="4" presStyleCnt="5">
        <dgm:presLayoutVars>
          <dgm:bulletEnabled val="1"/>
        </dgm:presLayoutVars>
      </dgm:prSet>
      <dgm:spPr/>
    </dgm:pt>
  </dgm:ptLst>
  <dgm:cxnLst>
    <dgm:cxn modelId="{F1616E5E-78BB-41EE-B13E-26D35ED2B3F3}" type="presOf" srcId="{0F6BA1FB-59E5-4F16-A7B4-1533BB1F09E4}" destId="{87685CA4-8307-4212-8DD4-52ED9F9F43E6}" srcOrd="0" destOrd="0" presId="urn:microsoft.com/office/officeart/2005/8/layout/hProcess9"/>
    <dgm:cxn modelId="{F1C6EF69-89CF-4DB6-8838-AC3069B90DDC}" type="presOf" srcId="{1D096F01-AEA8-401D-8348-98E9A81F3CE0}" destId="{648F44DD-8FDA-4C62-AC17-A0402B1ED948}" srcOrd="0" destOrd="0" presId="urn:microsoft.com/office/officeart/2005/8/layout/hProcess9"/>
    <dgm:cxn modelId="{8327A44B-5326-4A8B-9B23-A3D3C09A16F3}" srcId="{0F5B3066-540F-4606-ADEC-65EB1C3E9627}" destId="{198ACE8E-34F4-43E6-BB2E-1809B1CC58DC}" srcOrd="0" destOrd="0" parTransId="{49F555B2-B165-4CB6-8578-DF4BCD791ABF}" sibTransId="{C54063C4-24CD-4834-9424-53756AE38C6B}"/>
    <dgm:cxn modelId="{A7FD1058-3D62-48E1-A789-EF3A510D32B4}" type="presOf" srcId="{DE16CBB4-D3F4-44AD-8379-3A5D78B889D5}" destId="{E30E073F-7C3B-484A-8D0F-F0F749177669}" srcOrd="0" destOrd="0" presId="urn:microsoft.com/office/officeart/2005/8/layout/hProcess9"/>
    <dgm:cxn modelId="{5F929E97-9A84-4E8A-A4AB-0A526AD5A303}" type="presOf" srcId="{F7B81412-5EAE-488C-9259-0FA0EB0F090B}" destId="{22AFB636-3BB5-411F-B73E-D195A209D521}" srcOrd="0" destOrd="0" presId="urn:microsoft.com/office/officeart/2005/8/layout/hProcess9"/>
    <dgm:cxn modelId="{EE66E29E-740B-4F39-A0CF-345521D7D5B9}" type="presOf" srcId="{0F5B3066-540F-4606-ADEC-65EB1C3E9627}" destId="{BC62CA3F-073A-425C-8571-41199276063C}" srcOrd="0" destOrd="0" presId="urn:microsoft.com/office/officeart/2005/8/layout/hProcess9"/>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F0FA65E5-FB81-4E7A-9467-65363565F4A0}" srcId="{0F5B3066-540F-4606-ADEC-65EB1C3E9627}" destId="{0F6BA1FB-59E5-4F16-A7B4-1533BB1F09E4}" srcOrd="1" destOrd="0" parTransId="{6A557BB1-C0DD-44CB-8745-CE5481476209}" sibTransId="{7DBF5CB5-29DD-4671-A0F3-981D48571500}"/>
    <dgm:cxn modelId="{7414F2E6-B735-4AA7-9EA1-ED285DC6A99C}" type="presOf" srcId="{198ACE8E-34F4-43E6-BB2E-1809B1CC58DC}" destId="{EBD009A6-6305-4966-BF9D-211D7640F2B2}" srcOrd="0" destOrd="0" presId="urn:microsoft.com/office/officeart/2005/8/layout/hProcess9"/>
    <dgm:cxn modelId="{058D75E7-8E09-41CE-ADFC-EEAD1556353B}" srcId="{0F5B3066-540F-4606-ADEC-65EB1C3E9627}" destId="{DE16CBB4-D3F4-44AD-8379-3A5D78B889D5}" srcOrd="3" destOrd="0" parTransId="{917142D8-7514-46BB-B61D-8633F0189C31}" sibTransId="{C2728830-9A00-4764-A9F1-670DDF9E57B3}"/>
    <dgm:cxn modelId="{C51302B8-C724-4C90-8E59-7469E916F5E8}" type="presParOf" srcId="{BC62CA3F-073A-425C-8571-41199276063C}" destId="{9DEC841E-3E72-4D65-A786-90C7839B4802}" srcOrd="0" destOrd="0" presId="urn:microsoft.com/office/officeart/2005/8/layout/hProcess9"/>
    <dgm:cxn modelId="{81FDB3CE-A6A1-4DB6-8157-B401E91C71DD}" type="presParOf" srcId="{BC62CA3F-073A-425C-8571-41199276063C}" destId="{FA59920B-391B-4CD0-861F-6ADECF73C8A3}" srcOrd="1" destOrd="0" presId="urn:microsoft.com/office/officeart/2005/8/layout/hProcess9"/>
    <dgm:cxn modelId="{E0652135-B123-4103-9FF9-4FC0BFA3760E}" type="presParOf" srcId="{FA59920B-391B-4CD0-861F-6ADECF73C8A3}" destId="{EBD009A6-6305-4966-BF9D-211D7640F2B2}" srcOrd="0" destOrd="0" presId="urn:microsoft.com/office/officeart/2005/8/layout/hProcess9"/>
    <dgm:cxn modelId="{966A6A92-E3D3-495B-96CB-7D5B7D813687}" type="presParOf" srcId="{FA59920B-391B-4CD0-861F-6ADECF73C8A3}" destId="{5B595B19-9249-4A77-BB81-7C783EDD020C}" srcOrd="1" destOrd="0" presId="urn:microsoft.com/office/officeart/2005/8/layout/hProcess9"/>
    <dgm:cxn modelId="{6E508784-8485-4A99-8A9B-75693DAD578C}" type="presParOf" srcId="{FA59920B-391B-4CD0-861F-6ADECF73C8A3}" destId="{87685CA4-8307-4212-8DD4-52ED9F9F43E6}" srcOrd="2" destOrd="0" presId="urn:microsoft.com/office/officeart/2005/8/layout/hProcess9"/>
    <dgm:cxn modelId="{C7ADC64C-7D05-42C4-A3E7-64328D828431}" type="presParOf" srcId="{FA59920B-391B-4CD0-861F-6ADECF73C8A3}" destId="{656D501F-53E5-4634-80B1-CE69A453C5F8}" srcOrd="3" destOrd="0" presId="urn:microsoft.com/office/officeart/2005/8/layout/hProcess9"/>
    <dgm:cxn modelId="{493FF10D-9EA1-450C-ABB8-C69663B8867E}" type="presParOf" srcId="{FA59920B-391B-4CD0-861F-6ADECF73C8A3}" destId="{648F44DD-8FDA-4C62-AC17-A0402B1ED948}" srcOrd="4" destOrd="0" presId="urn:microsoft.com/office/officeart/2005/8/layout/hProcess9"/>
    <dgm:cxn modelId="{DAF054A5-ED81-496F-8CE2-1C0B7A3A4759}" type="presParOf" srcId="{FA59920B-391B-4CD0-861F-6ADECF73C8A3}" destId="{1CCC4895-43C6-4EED-9005-E43FDD6111C1}" srcOrd="5" destOrd="0" presId="urn:microsoft.com/office/officeart/2005/8/layout/hProcess9"/>
    <dgm:cxn modelId="{B2512E5C-11B4-4A32-8B81-CD86A98A549F}" type="presParOf" srcId="{FA59920B-391B-4CD0-861F-6ADECF73C8A3}" destId="{E30E073F-7C3B-484A-8D0F-F0F749177669}" srcOrd="6" destOrd="0" presId="urn:microsoft.com/office/officeart/2005/8/layout/hProcess9"/>
    <dgm:cxn modelId="{64138C53-36CE-44C6-85B5-C010A896801C}" type="presParOf" srcId="{FA59920B-391B-4CD0-861F-6ADECF73C8A3}" destId="{681442DD-8080-4FC7-B45B-D2C20B79738F}" srcOrd="7" destOrd="0" presId="urn:microsoft.com/office/officeart/2005/8/layout/hProcess9"/>
    <dgm:cxn modelId="{D999AA06-4C73-4178-85D8-D0AF66251E4A}" type="presParOf" srcId="{FA59920B-391B-4CD0-861F-6ADECF73C8A3}" destId="{22AFB636-3BB5-411F-B73E-D195A209D52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5B3066-540F-4606-ADEC-65EB1C3E9627}" type="doc">
      <dgm:prSet loTypeId="urn:microsoft.com/office/officeart/2005/8/layout/hProcess9" loCatId="process" qsTypeId="urn:microsoft.com/office/officeart/2005/8/quickstyle/simple2" qsCatId="simple" csTypeId="urn:microsoft.com/office/officeart/2005/8/colors/colorful1" csCatId="colorful" phldr="1"/>
      <dgm:spPr/>
      <dgm:t>
        <a:bodyPr/>
        <a:lstStyle/>
        <a:p>
          <a:endParaRPr lang="en-US"/>
        </a:p>
      </dgm:t>
    </dgm:pt>
    <dgm:pt modelId="{198ACE8E-34F4-43E6-BB2E-1809B1CC58DC}">
      <dgm:prSet/>
      <dgm:spPr/>
      <dgm:t>
        <a:bodyPr/>
        <a:lstStyle/>
        <a:p>
          <a:r>
            <a:rPr lang="en-US" b="1" i="0" u="none" dirty="0"/>
            <a:t>What is our vision for 2044?</a:t>
          </a:r>
        </a:p>
        <a:p>
          <a:r>
            <a:rPr lang="en-US" b="0" i="0" u="none" dirty="0"/>
            <a:t>The vision: what should Gig Harbor look like in 2044?	</a:t>
          </a:r>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dgm:t>
        <a:bodyPr/>
        <a:lstStyle/>
        <a:p>
          <a:endParaRPr lang="en-US" dirty="0"/>
        </a:p>
      </dgm:t>
    </dgm:pt>
    <dgm:pt modelId="{0F6BA1FB-59E5-4F16-A7B4-1533BB1F09E4}">
      <dgm:prSet/>
      <dgm:spPr/>
      <dgm:t>
        <a:bodyPr/>
        <a:lstStyle/>
        <a:p>
          <a:r>
            <a:rPr lang="en-US" b="1" i="0" u="none" dirty="0"/>
            <a:t>Identifying Issues</a:t>
          </a:r>
        </a:p>
        <a:p>
          <a:r>
            <a:rPr lang="en-US" b="0" i="0" u="none" dirty="0"/>
            <a:t>What are the policy concerns we need to address in our update?. </a:t>
          </a:r>
          <a:endParaRPr lang="en-US" b="0" dirty="0"/>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dgm:t>
        <a:bodyPr/>
        <a:lstStyle/>
        <a:p>
          <a:endParaRPr lang="en-US" dirty="0"/>
        </a:p>
      </dgm:t>
    </dgm:pt>
    <dgm:pt modelId="{1D096F01-AEA8-401D-8348-98E9A81F3CE0}">
      <dgm:prSet/>
      <dgm:spPr/>
      <dgm:t>
        <a:bodyPr/>
        <a:lstStyle/>
        <a:p>
          <a:r>
            <a:rPr lang="en-US" b="1" i="0" u="none" dirty="0"/>
            <a:t>Consistency</a:t>
          </a:r>
        </a:p>
        <a:p>
          <a:r>
            <a:rPr lang="en-US" b="0" i="0" u="none" dirty="0"/>
            <a:t>Are our goals and policies consistent with one another?</a:t>
          </a:r>
          <a:endParaRPr lang="en-US" b="0" dirty="0"/>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dgm:t>
        <a:bodyPr/>
        <a:lstStyle/>
        <a:p>
          <a:endParaRPr lang="en-US" dirty="0"/>
        </a:p>
      </dgm:t>
    </dgm:pt>
    <dgm:pt modelId="{DE16CBB4-D3F4-44AD-8379-3A5D78B889D5}">
      <dgm:prSet/>
      <dgm:spPr/>
      <dgm:t>
        <a:bodyPr/>
        <a:lstStyle/>
        <a:p>
          <a:r>
            <a:rPr lang="en-US" b="1" i="0" u="none" dirty="0"/>
            <a:t>Scenarios</a:t>
          </a:r>
        </a:p>
        <a:p>
          <a:r>
            <a:rPr lang="en-US" b="0" i="0" u="none" dirty="0"/>
            <a:t>What policy options/changes do we need to incorporate </a:t>
          </a:r>
          <a:endParaRPr lang="en-US" b="0" dirty="0"/>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dgm:t>
        <a:bodyPr/>
        <a:lstStyle/>
        <a:p>
          <a:endParaRPr lang="en-US" dirty="0"/>
        </a:p>
      </dgm:t>
    </dgm:pt>
    <dgm:pt modelId="{F7B81412-5EAE-488C-9259-0FA0EB0F090B}">
      <dgm:prSet/>
      <dgm:spPr/>
      <dgm:t>
        <a:bodyPr/>
        <a:lstStyle/>
        <a:p>
          <a:r>
            <a:rPr lang="en-US" b="1" i="0" u="none" dirty="0"/>
            <a:t>Review and Adoption</a:t>
          </a:r>
          <a:endParaRPr lang="en-US" b="1" dirty="0"/>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dgm:t>
        <a:bodyPr/>
        <a:lstStyle/>
        <a:p>
          <a:endParaRPr lang="en-US" dirty="0"/>
        </a:p>
      </dgm:t>
    </dgm:pt>
    <dgm:pt modelId="{BC62CA3F-073A-425C-8571-41199276063C}" type="pres">
      <dgm:prSet presAssocID="{0F5B3066-540F-4606-ADEC-65EB1C3E9627}" presName="CompostProcess" presStyleCnt="0">
        <dgm:presLayoutVars>
          <dgm:dir/>
          <dgm:resizeHandles val="exact"/>
        </dgm:presLayoutVars>
      </dgm:prSet>
      <dgm:spPr/>
    </dgm:pt>
    <dgm:pt modelId="{9DEC841E-3E72-4D65-A786-90C7839B4802}" type="pres">
      <dgm:prSet presAssocID="{0F5B3066-540F-4606-ADEC-65EB1C3E9627}" presName="arrow" presStyleLbl="bgShp" presStyleIdx="0" presStyleCnt="1"/>
      <dgm:spPr/>
    </dgm:pt>
    <dgm:pt modelId="{FA59920B-391B-4CD0-861F-6ADECF73C8A3}" type="pres">
      <dgm:prSet presAssocID="{0F5B3066-540F-4606-ADEC-65EB1C3E9627}" presName="linearProcess" presStyleCnt="0"/>
      <dgm:spPr/>
    </dgm:pt>
    <dgm:pt modelId="{EBD009A6-6305-4966-BF9D-211D7640F2B2}" type="pres">
      <dgm:prSet presAssocID="{198ACE8E-34F4-43E6-BB2E-1809B1CC58DC}" presName="textNode" presStyleLbl="node1" presStyleIdx="0" presStyleCnt="5">
        <dgm:presLayoutVars>
          <dgm:bulletEnabled val="1"/>
        </dgm:presLayoutVars>
      </dgm:prSet>
      <dgm:spPr/>
    </dgm:pt>
    <dgm:pt modelId="{5B595B19-9249-4A77-BB81-7C783EDD020C}" type="pres">
      <dgm:prSet presAssocID="{C54063C4-24CD-4834-9424-53756AE38C6B}" presName="sibTrans" presStyleCnt="0"/>
      <dgm:spPr/>
    </dgm:pt>
    <dgm:pt modelId="{87685CA4-8307-4212-8DD4-52ED9F9F43E6}" type="pres">
      <dgm:prSet presAssocID="{0F6BA1FB-59E5-4F16-A7B4-1533BB1F09E4}" presName="textNode" presStyleLbl="node1" presStyleIdx="1" presStyleCnt="5">
        <dgm:presLayoutVars>
          <dgm:bulletEnabled val="1"/>
        </dgm:presLayoutVars>
      </dgm:prSet>
      <dgm:spPr/>
    </dgm:pt>
    <dgm:pt modelId="{656D501F-53E5-4634-80B1-CE69A453C5F8}" type="pres">
      <dgm:prSet presAssocID="{7DBF5CB5-29DD-4671-A0F3-981D48571500}" presName="sibTrans" presStyleCnt="0"/>
      <dgm:spPr/>
    </dgm:pt>
    <dgm:pt modelId="{648F44DD-8FDA-4C62-AC17-A0402B1ED948}" type="pres">
      <dgm:prSet presAssocID="{1D096F01-AEA8-401D-8348-98E9A81F3CE0}" presName="textNode" presStyleLbl="node1" presStyleIdx="2" presStyleCnt="5">
        <dgm:presLayoutVars>
          <dgm:bulletEnabled val="1"/>
        </dgm:presLayoutVars>
      </dgm:prSet>
      <dgm:spPr/>
    </dgm:pt>
    <dgm:pt modelId="{1CCC4895-43C6-4EED-9005-E43FDD6111C1}" type="pres">
      <dgm:prSet presAssocID="{6088456C-4B73-4948-985C-DD954DEF44EF}" presName="sibTrans" presStyleCnt="0"/>
      <dgm:spPr/>
    </dgm:pt>
    <dgm:pt modelId="{E30E073F-7C3B-484A-8D0F-F0F749177669}" type="pres">
      <dgm:prSet presAssocID="{DE16CBB4-D3F4-44AD-8379-3A5D78B889D5}" presName="textNode" presStyleLbl="node1" presStyleIdx="3" presStyleCnt="5">
        <dgm:presLayoutVars>
          <dgm:bulletEnabled val="1"/>
        </dgm:presLayoutVars>
      </dgm:prSet>
      <dgm:spPr/>
    </dgm:pt>
    <dgm:pt modelId="{681442DD-8080-4FC7-B45B-D2C20B79738F}" type="pres">
      <dgm:prSet presAssocID="{C2728830-9A00-4764-A9F1-670DDF9E57B3}" presName="sibTrans" presStyleCnt="0"/>
      <dgm:spPr/>
    </dgm:pt>
    <dgm:pt modelId="{22AFB636-3BB5-411F-B73E-D195A209D521}" type="pres">
      <dgm:prSet presAssocID="{F7B81412-5EAE-488C-9259-0FA0EB0F090B}" presName="textNode" presStyleLbl="node1" presStyleIdx="4" presStyleCnt="5">
        <dgm:presLayoutVars>
          <dgm:bulletEnabled val="1"/>
        </dgm:presLayoutVars>
      </dgm:prSet>
      <dgm:spPr/>
    </dgm:pt>
  </dgm:ptLst>
  <dgm:cxnLst>
    <dgm:cxn modelId="{F1616E5E-78BB-41EE-B13E-26D35ED2B3F3}" type="presOf" srcId="{0F6BA1FB-59E5-4F16-A7B4-1533BB1F09E4}" destId="{87685CA4-8307-4212-8DD4-52ED9F9F43E6}" srcOrd="0" destOrd="0" presId="urn:microsoft.com/office/officeart/2005/8/layout/hProcess9"/>
    <dgm:cxn modelId="{F1C6EF69-89CF-4DB6-8838-AC3069B90DDC}" type="presOf" srcId="{1D096F01-AEA8-401D-8348-98E9A81F3CE0}" destId="{648F44DD-8FDA-4C62-AC17-A0402B1ED948}" srcOrd="0" destOrd="0" presId="urn:microsoft.com/office/officeart/2005/8/layout/hProcess9"/>
    <dgm:cxn modelId="{8327A44B-5326-4A8B-9B23-A3D3C09A16F3}" srcId="{0F5B3066-540F-4606-ADEC-65EB1C3E9627}" destId="{198ACE8E-34F4-43E6-BB2E-1809B1CC58DC}" srcOrd="0" destOrd="0" parTransId="{49F555B2-B165-4CB6-8578-DF4BCD791ABF}" sibTransId="{C54063C4-24CD-4834-9424-53756AE38C6B}"/>
    <dgm:cxn modelId="{A7FD1058-3D62-48E1-A789-EF3A510D32B4}" type="presOf" srcId="{DE16CBB4-D3F4-44AD-8379-3A5D78B889D5}" destId="{E30E073F-7C3B-484A-8D0F-F0F749177669}" srcOrd="0" destOrd="0" presId="urn:microsoft.com/office/officeart/2005/8/layout/hProcess9"/>
    <dgm:cxn modelId="{5F929E97-9A84-4E8A-A4AB-0A526AD5A303}" type="presOf" srcId="{F7B81412-5EAE-488C-9259-0FA0EB0F090B}" destId="{22AFB636-3BB5-411F-B73E-D195A209D521}" srcOrd="0" destOrd="0" presId="urn:microsoft.com/office/officeart/2005/8/layout/hProcess9"/>
    <dgm:cxn modelId="{EE66E29E-740B-4F39-A0CF-345521D7D5B9}" type="presOf" srcId="{0F5B3066-540F-4606-ADEC-65EB1C3E9627}" destId="{BC62CA3F-073A-425C-8571-41199276063C}" srcOrd="0" destOrd="0" presId="urn:microsoft.com/office/officeart/2005/8/layout/hProcess9"/>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F0FA65E5-FB81-4E7A-9467-65363565F4A0}" srcId="{0F5B3066-540F-4606-ADEC-65EB1C3E9627}" destId="{0F6BA1FB-59E5-4F16-A7B4-1533BB1F09E4}" srcOrd="1" destOrd="0" parTransId="{6A557BB1-C0DD-44CB-8745-CE5481476209}" sibTransId="{7DBF5CB5-29DD-4671-A0F3-981D48571500}"/>
    <dgm:cxn modelId="{7414F2E6-B735-4AA7-9EA1-ED285DC6A99C}" type="presOf" srcId="{198ACE8E-34F4-43E6-BB2E-1809B1CC58DC}" destId="{EBD009A6-6305-4966-BF9D-211D7640F2B2}" srcOrd="0" destOrd="0" presId="urn:microsoft.com/office/officeart/2005/8/layout/hProcess9"/>
    <dgm:cxn modelId="{058D75E7-8E09-41CE-ADFC-EEAD1556353B}" srcId="{0F5B3066-540F-4606-ADEC-65EB1C3E9627}" destId="{DE16CBB4-D3F4-44AD-8379-3A5D78B889D5}" srcOrd="3" destOrd="0" parTransId="{917142D8-7514-46BB-B61D-8633F0189C31}" sibTransId="{C2728830-9A00-4764-A9F1-670DDF9E57B3}"/>
    <dgm:cxn modelId="{C51302B8-C724-4C90-8E59-7469E916F5E8}" type="presParOf" srcId="{BC62CA3F-073A-425C-8571-41199276063C}" destId="{9DEC841E-3E72-4D65-A786-90C7839B4802}" srcOrd="0" destOrd="0" presId="urn:microsoft.com/office/officeart/2005/8/layout/hProcess9"/>
    <dgm:cxn modelId="{81FDB3CE-A6A1-4DB6-8157-B401E91C71DD}" type="presParOf" srcId="{BC62CA3F-073A-425C-8571-41199276063C}" destId="{FA59920B-391B-4CD0-861F-6ADECF73C8A3}" srcOrd="1" destOrd="0" presId="urn:microsoft.com/office/officeart/2005/8/layout/hProcess9"/>
    <dgm:cxn modelId="{E0652135-B123-4103-9FF9-4FC0BFA3760E}" type="presParOf" srcId="{FA59920B-391B-4CD0-861F-6ADECF73C8A3}" destId="{EBD009A6-6305-4966-BF9D-211D7640F2B2}" srcOrd="0" destOrd="0" presId="urn:microsoft.com/office/officeart/2005/8/layout/hProcess9"/>
    <dgm:cxn modelId="{966A6A92-E3D3-495B-96CB-7D5B7D813687}" type="presParOf" srcId="{FA59920B-391B-4CD0-861F-6ADECF73C8A3}" destId="{5B595B19-9249-4A77-BB81-7C783EDD020C}" srcOrd="1" destOrd="0" presId="urn:microsoft.com/office/officeart/2005/8/layout/hProcess9"/>
    <dgm:cxn modelId="{6E508784-8485-4A99-8A9B-75693DAD578C}" type="presParOf" srcId="{FA59920B-391B-4CD0-861F-6ADECF73C8A3}" destId="{87685CA4-8307-4212-8DD4-52ED9F9F43E6}" srcOrd="2" destOrd="0" presId="urn:microsoft.com/office/officeart/2005/8/layout/hProcess9"/>
    <dgm:cxn modelId="{C7ADC64C-7D05-42C4-A3E7-64328D828431}" type="presParOf" srcId="{FA59920B-391B-4CD0-861F-6ADECF73C8A3}" destId="{656D501F-53E5-4634-80B1-CE69A453C5F8}" srcOrd="3" destOrd="0" presId="urn:microsoft.com/office/officeart/2005/8/layout/hProcess9"/>
    <dgm:cxn modelId="{493FF10D-9EA1-450C-ABB8-C69663B8867E}" type="presParOf" srcId="{FA59920B-391B-4CD0-861F-6ADECF73C8A3}" destId="{648F44DD-8FDA-4C62-AC17-A0402B1ED948}" srcOrd="4" destOrd="0" presId="urn:microsoft.com/office/officeart/2005/8/layout/hProcess9"/>
    <dgm:cxn modelId="{DAF054A5-ED81-496F-8CE2-1C0B7A3A4759}" type="presParOf" srcId="{FA59920B-391B-4CD0-861F-6ADECF73C8A3}" destId="{1CCC4895-43C6-4EED-9005-E43FDD6111C1}" srcOrd="5" destOrd="0" presId="urn:microsoft.com/office/officeart/2005/8/layout/hProcess9"/>
    <dgm:cxn modelId="{B2512E5C-11B4-4A32-8B81-CD86A98A549F}" type="presParOf" srcId="{FA59920B-391B-4CD0-861F-6ADECF73C8A3}" destId="{E30E073F-7C3B-484A-8D0F-F0F749177669}" srcOrd="6" destOrd="0" presId="urn:microsoft.com/office/officeart/2005/8/layout/hProcess9"/>
    <dgm:cxn modelId="{64138C53-36CE-44C6-85B5-C010A896801C}" type="presParOf" srcId="{FA59920B-391B-4CD0-861F-6ADECF73C8A3}" destId="{681442DD-8080-4FC7-B45B-D2C20B79738F}" srcOrd="7" destOrd="0" presId="urn:microsoft.com/office/officeart/2005/8/layout/hProcess9"/>
    <dgm:cxn modelId="{D999AA06-4C73-4178-85D8-D0AF66251E4A}" type="presParOf" srcId="{FA59920B-391B-4CD0-861F-6ADECF73C8A3}" destId="{22AFB636-3BB5-411F-B73E-D195A209D52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1C275-C3CD-4BD7-86AF-23ABAA1EA33D}">
      <dsp:nvSpPr>
        <dsp:cNvPr id="0" name=""/>
        <dsp:cNvSpPr/>
      </dsp:nvSpPr>
      <dsp:spPr>
        <a:xfrm>
          <a:off x="284454" y="4490"/>
          <a:ext cx="4598314" cy="5710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prstClr val="white"/>
            </a:solidFill>
            <a:latin typeface="Calibri" panose="020F0502020204030204"/>
            <a:ea typeface="+mn-ea"/>
            <a:cs typeface="+mn-cs"/>
          </a:endParaRPr>
        </a:p>
        <a:p>
          <a:pPr marL="0" lvl="0" indent="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Develop Work and Engagement Plan</a:t>
          </a:r>
        </a:p>
        <a:p>
          <a:pPr marL="0" lvl="0" indent="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February 2023</a:t>
          </a:r>
        </a:p>
        <a:p>
          <a:pPr marL="0" lvl="0" indent="0" algn="ctr" defTabSz="711200">
            <a:lnSpc>
              <a:spcPct val="90000"/>
            </a:lnSpc>
            <a:spcBef>
              <a:spcPct val="0"/>
            </a:spcBef>
            <a:spcAft>
              <a:spcPct val="35000"/>
            </a:spcAft>
            <a:buNone/>
          </a:pPr>
          <a:endParaRPr lang="en-US" sz="900" kern="1200" dirty="0"/>
        </a:p>
      </dsp:txBody>
      <dsp:txXfrm>
        <a:off x="301181" y="21217"/>
        <a:ext cx="4564860" cy="537633"/>
      </dsp:txXfrm>
    </dsp:sp>
    <dsp:sp modelId="{6A151E51-3A20-4FAD-844C-6E24E21ABC81}">
      <dsp:nvSpPr>
        <dsp:cNvPr id="0" name=""/>
        <dsp:cNvSpPr/>
      </dsp:nvSpPr>
      <dsp:spPr>
        <a:xfrm rot="5400000">
          <a:off x="2463515" y="599485"/>
          <a:ext cx="240191" cy="272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501879" y="615610"/>
        <a:ext cx="163463" cy="168134"/>
      </dsp:txXfrm>
    </dsp:sp>
    <dsp:sp modelId="{4359458B-FDCF-48E3-BAB5-DA7C89FDED72}">
      <dsp:nvSpPr>
        <dsp:cNvPr id="0" name=""/>
        <dsp:cNvSpPr/>
      </dsp:nvSpPr>
      <dsp:spPr>
        <a:xfrm>
          <a:off x="284454" y="895833"/>
          <a:ext cx="4598314" cy="60542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Begin Public Outreach &amp; Noticing</a:t>
          </a:r>
        </a:p>
        <a:p>
          <a:pPr marL="0" lvl="0" indent="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April 2023</a:t>
          </a:r>
        </a:p>
      </dsp:txBody>
      <dsp:txXfrm>
        <a:off x="302186" y="913565"/>
        <a:ext cx="4562850" cy="569956"/>
      </dsp:txXfrm>
    </dsp:sp>
    <dsp:sp modelId="{A0C932B1-597C-4CE1-B95F-D62420C15592}">
      <dsp:nvSpPr>
        <dsp:cNvPr id="0" name=""/>
        <dsp:cNvSpPr/>
      </dsp:nvSpPr>
      <dsp:spPr>
        <a:xfrm rot="5400000">
          <a:off x="2476674" y="1507616"/>
          <a:ext cx="213873" cy="272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501879" y="1536899"/>
        <a:ext cx="163463" cy="149711"/>
      </dsp:txXfrm>
    </dsp:sp>
    <dsp:sp modelId="{339A7D4F-A9A1-4358-8F13-36AAC2C5EA80}">
      <dsp:nvSpPr>
        <dsp:cNvPr id="0" name=""/>
        <dsp:cNvSpPr/>
      </dsp:nvSpPr>
      <dsp:spPr>
        <a:xfrm>
          <a:off x="284454" y="1786418"/>
          <a:ext cx="4598314" cy="60542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Data Gathering &amp; Analysis</a:t>
          </a:r>
        </a:p>
        <a:p>
          <a:pPr marL="0" lvl="0" indent="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June 2023</a:t>
          </a:r>
        </a:p>
      </dsp:txBody>
      <dsp:txXfrm>
        <a:off x="302186" y="1804150"/>
        <a:ext cx="4562850" cy="569956"/>
      </dsp:txXfrm>
    </dsp:sp>
    <dsp:sp modelId="{037EF99A-D832-4641-B802-91D65F95220D}">
      <dsp:nvSpPr>
        <dsp:cNvPr id="0" name=""/>
        <dsp:cNvSpPr/>
      </dsp:nvSpPr>
      <dsp:spPr>
        <a:xfrm rot="5400000">
          <a:off x="2470095" y="2406974"/>
          <a:ext cx="227032" cy="272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501880" y="2429677"/>
        <a:ext cx="163463" cy="158922"/>
      </dsp:txXfrm>
    </dsp:sp>
    <dsp:sp modelId="{061DE204-66EB-4956-8B94-4E9B7682E6AA}">
      <dsp:nvSpPr>
        <dsp:cNvPr id="0" name=""/>
        <dsp:cNvSpPr/>
      </dsp:nvSpPr>
      <dsp:spPr>
        <a:xfrm>
          <a:off x="284454" y="2694549"/>
          <a:ext cx="4598314" cy="60542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Begin Draft Element Review (PC/CC)</a:t>
          </a:r>
        </a:p>
        <a:p>
          <a:pPr marL="0" lvl="0" indent="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June 2024</a:t>
          </a:r>
        </a:p>
      </dsp:txBody>
      <dsp:txXfrm>
        <a:off x="302186" y="2712281"/>
        <a:ext cx="4562850" cy="569956"/>
      </dsp:txXfrm>
    </dsp:sp>
    <dsp:sp modelId="{7AFB7853-CF9A-4693-870C-B9DDE37E06FC}">
      <dsp:nvSpPr>
        <dsp:cNvPr id="0" name=""/>
        <dsp:cNvSpPr/>
      </dsp:nvSpPr>
      <dsp:spPr>
        <a:xfrm rot="5400000">
          <a:off x="2470095" y="3315105"/>
          <a:ext cx="227032" cy="272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501880" y="3337808"/>
        <a:ext cx="163463" cy="158922"/>
      </dsp:txXfrm>
    </dsp:sp>
    <dsp:sp modelId="{2E828541-1792-49EF-A84C-48078CBE9896}">
      <dsp:nvSpPr>
        <dsp:cNvPr id="0" name=""/>
        <dsp:cNvSpPr/>
      </dsp:nvSpPr>
      <dsp:spPr>
        <a:xfrm>
          <a:off x="284454" y="3602680"/>
          <a:ext cx="4598314" cy="60542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Public Noticing &amp; Public Hearings</a:t>
          </a:r>
        </a:p>
        <a:p>
          <a:pPr marL="0" lvl="0" indent="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October 2024</a:t>
          </a:r>
        </a:p>
      </dsp:txBody>
      <dsp:txXfrm>
        <a:off x="302186" y="3620412"/>
        <a:ext cx="4562850" cy="569956"/>
      </dsp:txXfrm>
    </dsp:sp>
    <dsp:sp modelId="{C5DA4DBB-109A-4296-B37D-201883DA741F}">
      <dsp:nvSpPr>
        <dsp:cNvPr id="0" name=""/>
        <dsp:cNvSpPr/>
      </dsp:nvSpPr>
      <dsp:spPr>
        <a:xfrm rot="5400000">
          <a:off x="2459422" y="4237467"/>
          <a:ext cx="248378" cy="272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501880" y="4249498"/>
        <a:ext cx="163463" cy="173865"/>
      </dsp:txXfrm>
    </dsp:sp>
    <dsp:sp modelId="{F4DE6080-515F-42A6-BE7C-EEE5EDB21757}">
      <dsp:nvSpPr>
        <dsp:cNvPr id="0" name=""/>
        <dsp:cNvSpPr/>
      </dsp:nvSpPr>
      <dsp:spPr>
        <a:xfrm>
          <a:off x="290193" y="4539272"/>
          <a:ext cx="4586835" cy="53289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SEPA Determination &amp; Submittal to Commerce</a:t>
          </a:r>
        </a:p>
        <a:p>
          <a:pPr marL="0" lvl="0" indent="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October 2024</a:t>
          </a:r>
        </a:p>
      </dsp:txBody>
      <dsp:txXfrm>
        <a:off x="305801" y="4554880"/>
        <a:ext cx="4555619" cy="501681"/>
      </dsp:txXfrm>
    </dsp:sp>
    <dsp:sp modelId="{8DABC963-4893-4220-9DAF-70E3FA5782E3}">
      <dsp:nvSpPr>
        <dsp:cNvPr id="0" name=""/>
        <dsp:cNvSpPr/>
      </dsp:nvSpPr>
      <dsp:spPr>
        <a:xfrm rot="5372959">
          <a:off x="2510420" y="5037392"/>
          <a:ext cx="152168" cy="2724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2504593" y="5097528"/>
        <a:ext cx="163463" cy="106518"/>
      </dsp:txXfrm>
    </dsp:sp>
    <dsp:sp modelId="{5E979F95-2E42-47C5-ADEF-3B39FC111C73}">
      <dsp:nvSpPr>
        <dsp:cNvPr id="0" name=""/>
        <dsp:cNvSpPr/>
      </dsp:nvSpPr>
      <dsp:spPr>
        <a:xfrm>
          <a:off x="334268" y="5275054"/>
          <a:ext cx="4511085" cy="63757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50000"/>
            </a:lnSpc>
            <a:spcBef>
              <a:spcPct val="0"/>
            </a:spcBef>
            <a:spcAft>
              <a:spcPct val="35000"/>
            </a:spcAft>
            <a:buNone/>
          </a:pPr>
          <a:r>
            <a:rPr lang="en-US" sz="1600" kern="1200" dirty="0">
              <a:solidFill>
                <a:prstClr val="white"/>
              </a:solidFill>
              <a:latin typeface="Calibri" panose="020F0502020204030204"/>
              <a:ea typeface="+mn-ea"/>
              <a:cs typeface="+mn-cs"/>
            </a:rPr>
            <a:t>Plan Adoption &amp; Publishing</a:t>
          </a:r>
        </a:p>
        <a:p>
          <a:pPr marL="0" lvl="0" indent="0" algn="ctr" defTabSz="711200">
            <a:lnSpc>
              <a:spcPct val="50000"/>
            </a:lnSpc>
            <a:spcBef>
              <a:spcPct val="0"/>
            </a:spcBef>
            <a:spcAft>
              <a:spcPct val="35000"/>
            </a:spcAft>
            <a:buNone/>
          </a:pPr>
          <a:r>
            <a:rPr lang="en-US" sz="1400" kern="1200" dirty="0">
              <a:solidFill>
                <a:prstClr val="white"/>
              </a:solidFill>
              <a:latin typeface="Calibri" panose="020F0502020204030204"/>
              <a:ea typeface="+mn-ea"/>
              <a:cs typeface="+mn-cs"/>
            </a:rPr>
            <a:t>December 2024</a:t>
          </a:r>
        </a:p>
      </dsp:txBody>
      <dsp:txXfrm>
        <a:off x="352942" y="5293728"/>
        <a:ext cx="4473737" cy="600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C841E-3E72-4D65-A786-90C7839B4802}">
      <dsp:nvSpPr>
        <dsp:cNvPr id="0" name=""/>
        <dsp:cNvSpPr/>
      </dsp:nvSpPr>
      <dsp:spPr>
        <a:xfrm>
          <a:off x="811529" y="0"/>
          <a:ext cx="9197339" cy="36147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009A6-6305-4966-BF9D-211D7640F2B2}">
      <dsp:nvSpPr>
        <dsp:cNvPr id="0" name=""/>
        <dsp:cNvSpPr/>
      </dsp:nvSpPr>
      <dsp:spPr>
        <a:xfrm>
          <a:off x="4755" y="1084421"/>
          <a:ext cx="2079017" cy="1445895"/>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t>What is our vision for 2044?</a:t>
          </a:r>
        </a:p>
        <a:p>
          <a:pPr marL="0" lvl="0" indent="0" algn="ctr" defTabSz="577850">
            <a:lnSpc>
              <a:spcPct val="90000"/>
            </a:lnSpc>
            <a:spcBef>
              <a:spcPct val="0"/>
            </a:spcBef>
            <a:spcAft>
              <a:spcPct val="35000"/>
            </a:spcAft>
            <a:buNone/>
          </a:pPr>
          <a:r>
            <a:rPr lang="en-US" sz="1300" b="0" i="0" u="none" kern="1200" dirty="0"/>
            <a:t>The vision: what should Gig Harbor look like in 2044?	</a:t>
          </a:r>
        </a:p>
      </dsp:txBody>
      <dsp:txXfrm>
        <a:off x="75338" y="1155004"/>
        <a:ext cx="1937851" cy="1304729"/>
      </dsp:txXfrm>
    </dsp:sp>
    <dsp:sp modelId="{87685CA4-8307-4212-8DD4-52ED9F9F43E6}">
      <dsp:nvSpPr>
        <dsp:cNvPr id="0" name=""/>
        <dsp:cNvSpPr/>
      </dsp:nvSpPr>
      <dsp:spPr>
        <a:xfrm>
          <a:off x="2187723" y="1084421"/>
          <a:ext cx="2079017" cy="1445895"/>
        </a:xfrm>
        <a:prstGeom prst="round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t>Identifying Issues</a:t>
          </a:r>
        </a:p>
        <a:p>
          <a:pPr marL="0" lvl="0" indent="0" algn="ctr" defTabSz="577850">
            <a:lnSpc>
              <a:spcPct val="90000"/>
            </a:lnSpc>
            <a:spcBef>
              <a:spcPct val="0"/>
            </a:spcBef>
            <a:spcAft>
              <a:spcPct val="35000"/>
            </a:spcAft>
            <a:buNone/>
          </a:pPr>
          <a:r>
            <a:rPr lang="en-US" sz="1300" b="0" i="0" u="none" kern="1200" dirty="0"/>
            <a:t>What are the policy concerns we need to address in our update?. </a:t>
          </a:r>
          <a:endParaRPr lang="en-US" sz="1300" b="0" kern="1200" dirty="0"/>
        </a:p>
      </dsp:txBody>
      <dsp:txXfrm>
        <a:off x="2258306" y="1155004"/>
        <a:ext cx="1937851" cy="1304729"/>
      </dsp:txXfrm>
    </dsp:sp>
    <dsp:sp modelId="{648F44DD-8FDA-4C62-AC17-A0402B1ED948}">
      <dsp:nvSpPr>
        <dsp:cNvPr id="0" name=""/>
        <dsp:cNvSpPr/>
      </dsp:nvSpPr>
      <dsp:spPr>
        <a:xfrm>
          <a:off x="4370690" y="1084421"/>
          <a:ext cx="2079017" cy="1445895"/>
        </a:xfrm>
        <a:prstGeom prst="roundRect">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t>Consistency</a:t>
          </a:r>
        </a:p>
        <a:p>
          <a:pPr marL="0" lvl="0" indent="0" algn="ctr" defTabSz="577850">
            <a:lnSpc>
              <a:spcPct val="90000"/>
            </a:lnSpc>
            <a:spcBef>
              <a:spcPct val="0"/>
            </a:spcBef>
            <a:spcAft>
              <a:spcPct val="35000"/>
            </a:spcAft>
            <a:buNone/>
          </a:pPr>
          <a:r>
            <a:rPr lang="en-US" sz="1300" b="0" i="0" u="none" kern="1200" dirty="0"/>
            <a:t>Are our goals and policies consistent with one another?</a:t>
          </a:r>
          <a:endParaRPr lang="en-US" sz="1300" b="0" kern="1200" dirty="0"/>
        </a:p>
      </dsp:txBody>
      <dsp:txXfrm>
        <a:off x="4441273" y="1155004"/>
        <a:ext cx="1937851" cy="1304729"/>
      </dsp:txXfrm>
    </dsp:sp>
    <dsp:sp modelId="{E30E073F-7C3B-484A-8D0F-F0F749177669}">
      <dsp:nvSpPr>
        <dsp:cNvPr id="0" name=""/>
        <dsp:cNvSpPr/>
      </dsp:nvSpPr>
      <dsp:spPr>
        <a:xfrm>
          <a:off x="6553658" y="1084421"/>
          <a:ext cx="2079017" cy="1445895"/>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t>Scenarios</a:t>
          </a:r>
        </a:p>
        <a:p>
          <a:pPr marL="0" lvl="0" indent="0" algn="ctr" defTabSz="577850">
            <a:lnSpc>
              <a:spcPct val="90000"/>
            </a:lnSpc>
            <a:spcBef>
              <a:spcPct val="0"/>
            </a:spcBef>
            <a:spcAft>
              <a:spcPct val="35000"/>
            </a:spcAft>
            <a:buNone/>
          </a:pPr>
          <a:r>
            <a:rPr lang="en-US" sz="1300" b="0" i="0" u="none" kern="1200" dirty="0"/>
            <a:t>What policy options/changes do we need to incorporate </a:t>
          </a:r>
          <a:endParaRPr lang="en-US" sz="1300" b="0" kern="1200" dirty="0"/>
        </a:p>
      </dsp:txBody>
      <dsp:txXfrm>
        <a:off x="6624241" y="1155004"/>
        <a:ext cx="1937851" cy="1304729"/>
      </dsp:txXfrm>
    </dsp:sp>
    <dsp:sp modelId="{22AFB636-3BB5-411F-B73E-D195A209D521}">
      <dsp:nvSpPr>
        <dsp:cNvPr id="0" name=""/>
        <dsp:cNvSpPr/>
      </dsp:nvSpPr>
      <dsp:spPr>
        <a:xfrm>
          <a:off x="8736626" y="1084421"/>
          <a:ext cx="2079017" cy="1445895"/>
        </a:xfrm>
        <a:prstGeom prst="roundRect">
          <a:avLst/>
        </a:prstGeom>
        <a:solidFill>
          <a:schemeClr val="accent6">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t>Review and Adoption</a:t>
          </a:r>
          <a:endParaRPr lang="en-US" sz="1300" b="1" kern="1200" dirty="0"/>
        </a:p>
      </dsp:txBody>
      <dsp:txXfrm>
        <a:off x="8807209" y="1155004"/>
        <a:ext cx="1937851" cy="1304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C841E-3E72-4D65-A786-90C7839B4802}">
      <dsp:nvSpPr>
        <dsp:cNvPr id="0" name=""/>
        <dsp:cNvSpPr/>
      </dsp:nvSpPr>
      <dsp:spPr>
        <a:xfrm>
          <a:off x="811529" y="0"/>
          <a:ext cx="9197339" cy="36147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009A6-6305-4966-BF9D-211D7640F2B2}">
      <dsp:nvSpPr>
        <dsp:cNvPr id="0" name=""/>
        <dsp:cNvSpPr/>
      </dsp:nvSpPr>
      <dsp:spPr>
        <a:xfrm>
          <a:off x="4755" y="1084421"/>
          <a:ext cx="2079017" cy="1445895"/>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t>What is our vision for 2044?</a:t>
          </a:r>
        </a:p>
        <a:p>
          <a:pPr marL="0" lvl="0" indent="0" algn="ctr" defTabSz="577850">
            <a:lnSpc>
              <a:spcPct val="90000"/>
            </a:lnSpc>
            <a:spcBef>
              <a:spcPct val="0"/>
            </a:spcBef>
            <a:spcAft>
              <a:spcPct val="35000"/>
            </a:spcAft>
            <a:buNone/>
          </a:pPr>
          <a:r>
            <a:rPr lang="en-US" sz="1300" b="0" i="0" u="none" kern="1200" dirty="0"/>
            <a:t>The vision: what should Gig Harbor look like in 2044?	</a:t>
          </a:r>
        </a:p>
      </dsp:txBody>
      <dsp:txXfrm>
        <a:off x="75338" y="1155004"/>
        <a:ext cx="1937851" cy="1304729"/>
      </dsp:txXfrm>
    </dsp:sp>
    <dsp:sp modelId="{87685CA4-8307-4212-8DD4-52ED9F9F43E6}">
      <dsp:nvSpPr>
        <dsp:cNvPr id="0" name=""/>
        <dsp:cNvSpPr/>
      </dsp:nvSpPr>
      <dsp:spPr>
        <a:xfrm>
          <a:off x="2187723" y="1084421"/>
          <a:ext cx="2079017" cy="1445895"/>
        </a:xfrm>
        <a:prstGeom prst="round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t>Identifying Issues</a:t>
          </a:r>
        </a:p>
        <a:p>
          <a:pPr marL="0" lvl="0" indent="0" algn="ctr" defTabSz="577850">
            <a:lnSpc>
              <a:spcPct val="90000"/>
            </a:lnSpc>
            <a:spcBef>
              <a:spcPct val="0"/>
            </a:spcBef>
            <a:spcAft>
              <a:spcPct val="35000"/>
            </a:spcAft>
            <a:buNone/>
          </a:pPr>
          <a:r>
            <a:rPr lang="en-US" sz="1300" b="0" i="0" u="none" kern="1200" dirty="0"/>
            <a:t>What are the policy concerns we need to address in our update?. </a:t>
          </a:r>
          <a:endParaRPr lang="en-US" sz="1300" b="0" kern="1200" dirty="0"/>
        </a:p>
      </dsp:txBody>
      <dsp:txXfrm>
        <a:off x="2258306" y="1155004"/>
        <a:ext cx="1937851" cy="1304729"/>
      </dsp:txXfrm>
    </dsp:sp>
    <dsp:sp modelId="{648F44DD-8FDA-4C62-AC17-A0402B1ED948}">
      <dsp:nvSpPr>
        <dsp:cNvPr id="0" name=""/>
        <dsp:cNvSpPr/>
      </dsp:nvSpPr>
      <dsp:spPr>
        <a:xfrm>
          <a:off x="4370690" y="1084421"/>
          <a:ext cx="2079017" cy="1445895"/>
        </a:xfrm>
        <a:prstGeom prst="roundRect">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t>Consistency</a:t>
          </a:r>
        </a:p>
        <a:p>
          <a:pPr marL="0" lvl="0" indent="0" algn="ctr" defTabSz="577850">
            <a:lnSpc>
              <a:spcPct val="90000"/>
            </a:lnSpc>
            <a:spcBef>
              <a:spcPct val="0"/>
            </a:spcBef>
            <a:spcAft>
              <a:spcPct val="35000"/>
            </a:spcAft>
            <a:buNone/>
          </a:pPr>
          <a:r>
            <a:rPr lang="en-US" sz="1300" b="0" i="0" u="none" kern="1200" dirty="0"/>
            <a:t>Are our goals and policies consistent with one another?</a:t>
          </a:r>
          <a:endParaRPr lang="en-US" sz="1300" b="0" kern="1200" dirty="0"/>
        </a:p>
      </dsp:txBody>
      <dsp:txXfrm>
        <a:off x="4441273" y="1155004"/>
        <a:ext cx="1937851" cy="1304729"/>
      </dsp:txXfrm>
    </dsp:sp>
    <dsp:sp modelId="{E30E073F-7C3B-484A-8D0F-F0F749177669}">
      <dsp:nvSpPr>
        <dsp:cNvPr id="0" name=""/>
        <dsp:cNvSpPr/>
      </dsp:nvSpPr>
      <dsp:spPr>
        <a:xfrm>
          <a:off x="6553658" y="1084421"/>
          <a:ext cx="2079017" cy="1445895"/>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t>Scenarios</a:t>
          </a:r>
        </a:p>
        <a:p>
          <a:pPr marL="0" lvl="0" indent="0" algn="ctr" defTabSz="577850">
            <a:lnSpc>
              <a:spcPct val="90000"/>
            </a:lnSpc>
            <a:spcBef>
              <a:spcPct val="0"/>
            </a:spcBef>
            <a:spcAft>
              <a:spcPct val="35000"/>
            </a:spcAft>
            <a:buNone/>
          </a:pPr>
          <a:r>
            <a:rPr lang="en-US" sz="1300" b="0" i="0" u="none" kern="1200" dirty="0"/>
            <a:t>What policy options/changes do we need to incorporate </a:t>
          </a:r>
          <a:endParaRPr lang="en-US" sz="1300" b="0" kern="1200" dirty="0"/>
        </a:p>
      </dsp:txBody>
      <dsp:txXfrm>
        <a:off x="6624241" y="1155004"/>
        <a:ext cx="1937851" cy="1304729"/>
      </dsp:txXfrm>
    </dsp:sp>
    <dsp:sp modelId="{22AFB636-3BB5-411F-B73E-D195A209D521}">
      <dsp:nvSpPr>
        <dsp:cNvPr id="0" name=""/>
        <dsp:cNvSpPr/>
      </dsp:nvSpPr>
      <dsp:spPr>
        <a:xfrm>
          <a:off x="8736626" y="1084421"/>
          <a:ext cx="2079017" cy="1445895"/>
        </a:xfrm>
        <a:prstGeom prst="roundRect">
          <a:avLst/>
        </a:prstGeom>
        <a:solidFill>
          <a:schemeClr val="accent6">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u="none" kern="1200" dirty="0"/>
            <a:t>Review and Adoption</a:t>
          </a:r>
          <a:endParaRPr lang="en-US" sz="1300" b="1" kern="1200" dirty="0"/>
        </a:p>
      </dsp:txBody>
      <dsp:txXfrm>
        <a:off x="8807209" y="1155004"/>
        <a:ext cx="1937851" cy="13047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232FC57-E1F8-4F59-A87C-2833007EAF57}" type="datetimeFigureOut">
              <a:rPr lang="en-US" smtClean="0"/>
              <a:t>6/26/2024</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8ACAC0-59EA-4916-9995-398D6BEB88C3}" type="datetimeFigureOut">
              <a:rPr lang="en-US" smtClean="0"/>
              <a:t>6/26/2024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Welcome and thank you so much for coming out. It is always a bit of a roll of the dice to see who finds comprehensive planning compelling enough to come to one of our events.  Perhaps not super exciting-sounding, but very important for those who are keen to have a voice in shaping the future of Gig Harbor!</a:t>
            </a:r>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touching on recent legislation enacted to address the housing crisis – just noting that there were actually three major changes made over the last three years and Gig Harbor was subject to two of those.</a:t>
            </a:r>
          </a:p>
        </p:txBody>
      </p:sp>
      <p:sp>
        <p:nvSpPr>
          <p:cNvPr id="4" name="Slide Number Placeholder 3"/>
          <p:cNvSpPr>
            <a:spLocks noGrp="1"/>
          </p:cNvSpPr>
          <p:nvPr>
            <p:ph type="sldNum" sz="quarter" idx="5"/>
          </p:nvPr>
        </p:nvSpPr>
        <p:spPr/>
        <p:txBody>
          <a:bodyPr/>
          <a:lstStyle/>
          <a:p>
            <a:fld id="{5A9B2C62-FE30-453D-946B-754E9E42C845}" type="slidenum">
              <a:rPr lang="en-US" smtClean="0"/>
              <a:t>10</a:t>
            </a:fld>
            <a:endParaRPr lang="en-US"/>
          </a:p>
        </p:txBody>
      </p:sp>
    </p:spTree>
    <p:extLst>
      <p:ext uri="{BB962C8B-B14F-4D97-AF65-F5344CB8AC3E}">
        <p14:creationId xmlns:p14="http://schemas.microsoft.com/office/powerpoint/2010/main" val="251791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previous rate of population growth in Gig Harbor – we are currently a bit above 13,000 and anticipate to be at around 15,600 by the year 2044 – again based on the county projections</a:t>
            </a:r>
          </a:p>
        </p:txBody>
      </p:sp>
      <p:sp>
        <p:nvSpPr>
          <p:cNvPr id="4" name="Slide Number Placeholder 3"/>
          <p:cNvSpPr>
            <a:spLocks noGrp="1"/>
          </p:cNvSpPr>
          <p:nvPr>
            <p:ph type="sldNum" sz="quarter" idx="5"/>
          </p:nvPr>
        </p:nvSpPr>
        <p:spPr/>
        <p:txBody>
          <a:bodyPr/>
          <a:lstStyle/>
          <a:p>
            <a:fld id="{5A9B2C62-FE30-453D-946B-754E9E42C845}" type="slidenum">
              <a:rPr lang="en-US" smtClean="0"/>
              <a:t>11</a:t>
            </a:fld>
            <a:endParaRPr lang="en-US"/>
          </a:p>
        </p:txBody>
      </p:sp>
    </p:spTree>
    <p:extLst>
      <p:ext uri="{BB962C8B-B14F-4D97-AF65-F5344CB8AC3E}">
        <p14:creationId xmlns:p14="http://schemas.microsoft.com/office/powerpoint/2010/main" val="118881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a:t>
            </a:r>
            <a:r>
              <a:rPr lang="en-US" dirty="0" err="1"/>
              <a:t>the</a:t>
            </a:r>
            <a:r>
              <a:rPr lang="en-US" dirty="0"/>
              <a:t> path of residential housing construction since 1990 and we are currently at about 6,100 units.  By 2044, the county anticipates that we will need an additional 892 units.  Because of the HB 1220, the majority of those units will need to meet some level of affordability.  Again, our job is to craft policies that accommodate affordability targets over the next 20 years. </a:t>
            </a:r>
          </a:p>
        </p:txBody>
      </p:sp>
      <p:sp>
        <p:nvSpPr>
          <p:cNvPr id="4" name="Slide Number Placeholder 3"/>
          <p:cNvSpPr>
            <a:spLocks noGrp="1"/>
          </p:cNvSpPr>
          <p:nvPr>
            <p:ph type="sldNum" sz="quarter" idx="5"/>
          </p:nvPr>
        </p:nvSpPr>
        <p:spPr/>
        <p:txBody>
          <a:bodyPr/>
          <a:lstStyle/>
          <a:p>
            <a:fld id="{5A9B2C62-FE30-453D-946B-754E9E42C845}" type="slidenum">
              <a:rPr lang="en-US" smtClean="0"/>
              <a:t>12</a:t>
            </a:fld>
            <a:endParaRPr lang="en-US"/>
          </a:p>
        </p:txBody>
      </p:sp>
    </p:spTree>
    <p:extLst>
      <p:ext uri="{BB962C8B-B14F-4D97-AF65-F5344CB8AC3E}">
        <p14:creationId xmlns:p14="http://schemas.microsoft.com/office/powerpoint/2010/main" val="81081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breakdown by income band.  AMI stands for area median income and is based on the Tacoma metro area.</a:t>
            </a:r>
          </a:p>
        </p:txBody>
      </p:sp>
      <p:sp>
        <p:nvSpPr>
          <p:cNvPr id="4" name="Slide Number Placeholder 3"/>
          <p:cNvSpPr>
            <a:spLocks noGrp="1"/>
          </p:cNvSpPr>
          <p:nvPr>
            <p:ph type="sldNum" sz="quarter" idx="5"/>
          </p:nvPr>
        </p:nvSpPr>
        <p:spPr/>
        <p:txBody>
          <a:bodyPr/>
          <a:lstStyle/>
          <a:p>
            <a:fld id="{5A9B2C62-FE30-453D-946B-754E9E42C845}" type="slidenum">
              <a:rPr lang="en-US" smtClean="0"/>
              <a:t>13</a:t>
            </a:fld>
            <a:endParaRPr lang="en-US"/>
          </a:p>
        </p:txBody>
      </p:sp>
    </p:spTree>
    <p:extLst>
      <p:ext uri="{BB962C8B-B14F-4D97-AF65-F5344CB8AC3E}">
        <p14:creationId xmlns:p14="http://schemas.microsoft.com/office/powerpoint/2010/main" val="363554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back to the public engagement piece of this project – we have held multiple workshops and staffed booths at more than half of last year’s farmers markets, summer sounds, gig </a:t>
            </a:r>
            <a:r>
              <a:rPr lang="en-US" dirty="0" err="1"/>
              <a:t>gfest</a:t>
            </a:r>
            <a:r>
              <a:rPr lang="en-US" dirty="0"/>
              <a:t> and other events to help get the word out.  On December 7</a:t>
            </a:r>
            <a:r>
              <a:rPr lang="en-US" baseline="30000" dirty="0"/>
              <a:t>th</a:t>
            </a:r>
            <a:r>
              <a:rPr lang="en-US" dirty="0"/>
              <a:t> we held a workshop to narrow down the scenarios that define where in the city the new growth should be located </a:t>
            </a:r>
          </a:p>
        </p:txBody>
      </p:sp>
      <p:sp>
        <p:nvSpPr>
          <p:cNvPr id="4" name="Slide Number Placeholder 3"/>
          <p:cNvSpPr>
            <a:spLocks noGrp="1"/>
          </p:cNvSpPr>
          <p:nvPr>
            <p:ph type="sldNum" sz="quarter" idx="5"/>
          </p:nvPr>
        </p:nvSpPr>
        <p:spPr/>
        <p:txBody>
          <a:bodyPr/>
          <a:lstStyle/>
          <a:p>
            <a:fld id="{5A9B2C62-FE30-453D-946B-754E9E42C845}" type="slidenum">
              <a:rPr lang="en-US" smtClean="0"/>
              <a:t>14</a:t>
            </a:fld>
            <a:endParaRPr lang="en-US"/>
          </a:p>
        </p:txBody>
      </p:sp>
    </p:spTree>
    <p:extLst>
      <p:ext uri="{BB962C8B-B14F-4D97-AF65-F5344CB8AC3E}">
        <p14:creationId xmlns:p14="http://schemas.microsoft.com/office/powerpoint/2010/main" val="2081116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three scenarios that were evaluated at the Dec 7</a:t>
            </a:r>
            <a:r>
              <a:rPr lang="en-US" baseline="30000" dirty="0"/>
              <a:t>th</a:t>
            </a:r>
            <a:r>
              <a:rPr lang="en-US" dirty="0"/>
              <a:t> exercise last year and the clear choice was the middle scenario which focused on the city’s Centers of Local Important (COLIs).  The focus of this scenario is really the </a:t>
            </a:r>
            <a:r>
              <a:rPr lang="en-US" dirty="0" err="1"/>
              <a:t>COLiS</a:t>
            </a:r>
            <a:r>
              <a:rPr lang="en-US" dirty="0"/>
              <a:t>. From this, our consultant worked up a draft of our Land Use Element and Map to reflect the potential locations for new growth.</a:t>
            </a:r>
          </a:p>
        </p:txBody>
      </p:sp>
      <p:sp>
        <p:nvSpPr>
          <p:cNvPr id="4" name="Slide Number Placeholder 3"/>
          <p:cNvSpPr>
            <a:spLocks noGrp="1"/>
          </p:cNvSpPr>
          <p:nvPr>
            <p:ph type="sldNum" sz="quarter" idx="5"/>
          </p:nvPr>
        </p:nvSpPr>
        <p:spPr/>
        <p:txBody>
          <a:bodyPr/>
          <a:lstStyle/>
          <a:p>
            <a:fld id="{5A9B2C62-FE30-453D-946B-754E9E42C845}" type="slidenum">
              <a:rPr lang="en-US" smtClean="0"/>
              <a:t>15</a:t>
            </a:fld>
            <a:endParaRPr lang="en-US"/>
          </a:p>
        </p:txBody>
      </p:sp>
    </p:spTree>
    <p:extLst>
      <p:ext uri="{BB962C8B-B14F-4D97-AF65-F5344CB8AC3E}">
        <p14:creationId xmlns:p14="http://schemas.microsoft.com/office/powerpoint/2010/main" val="976464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COLIs are identified in our existing Comp Plan and these won’t change with the Update.</a:t>
            </a:r>
          </a:p>
        </p:txBody>
      </p:sp>
      <p:sp>
        <p:nvSpPr>
          <p:cNvPr id="4" name="Slide Number Placeholder 3"/>
          <p:cNvSpPr>
            <a:spLocks noGrp="1"/>
          </p:cNvSpPr>
          <p:nvPr>
            <p:ph type="sldNum" sz="quarter" idx="5"/>
          </p:nvPr>
        </p:nvSpPr>
        <p:spPr/>
        <p:txBody>
          <a:bodyPr/>
          <a:lstStyle/>
          <a:p>
            <a:fld id="{5A9B2C62-FE30-453D-946B-754E9E42C845}" type="slidenum">
              <a:rPr lang="en-US" smtClean="0"/>
              <a:t>16</a:t>
            </a:fld>
            <a:endParaRPr lang="en-US"/>
          </a:p>
        </p:txBody>
      </p:sp>
    </p:spTree>
    <p:extLst>
      <p:ext uri="{BB962C8B-B14F-4D97-AF65-F5344CB8AC3E}">
        <p14:creationId xmlns:p14="http://schemas.microsoft.com/office/powerpoint/2010/main" val="3961147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into what we anticipate will be one of </a:t>
            </a:r>
            <a:r>
              <a:rPr lang="en-US" dirty="0" err="1"/>
              <a:t>thekey</a:t>
            </a:r>
            <a:r>
              <a:rPr lang="en-US" dirty="0"/>
              <a:t> components of the land use element – you see the proposed future land use map on the right, with target </a:t>
            </a:r>
            <a:r>
              <a:rPr lang="en-US" dirty="0" err="1"/>
              <a:t>densityies</a:t>
            </a:r>
            <a:r>
              <a:rPr lang="en-US" dirty="0"/>
              <a:t> – by </a:t>
            </a:r>
            <a:r>
              <a:rPr lang="en-US" dirty="0" err="1"/>
              <a:t>landuse</a:t>
            </a:r>
            <a:r>
              <a:rPr lang="en-US" dirty="0"/>
              <a:t> designation on the left.  The target includes employment, but we will focus primarily on housing tonight. </a:t>
            </a:r>
          </a:p>
        </p:txBody>
      </p:sp>
      <p:sp>
        <p:nvSpPr>
          <p:cNvPr id="4" name="Slide Number Placeholder 3"/>
          <p:cNvSpPr>
            <a:spLocks noGrp="1"/>
          </p:cNvSpPr>
          <p:nvPr>
            <p:ph type="sldNum" sz="quarter" idx="5"/>
          </p:nvPr>
        </p:nvSpPr>
        <p:spPr/>
        <p:txBody>
          <a:bodyPr/>
          <a:lstStyle/>
          <a:p>
            <a:fld id="{5A9B2C62-FE30-453D-946B-754E9E42C845}" type="slidenum">
              <a:rPr lang="en-US" smtClean="0"/>
              <a:t>17</a:t>
            </a:fld>
            <a:endParaRPr lang="en-US"/>
          </a:p>
        </p:txBody>
      </p:sp>
    </p:spTree>
    <p:extLst>
      <p:ext uri="{BB962C8B-B14F-4D97-AF65-F5344CB8AC3E}">
        <p14:creationId xmlns:p14="http://schemas.microsoft.com/office/powerpoint/2010/main" val="1985165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9B2C62-FE30-453D-946B-754E9E42C845}" type="slidenum">
              <a:rPr lang="en-US" smtClean="0"/>
              <a:t>18</a:t>
            </a:fld>
            <a:endParaRPr lang="en-US"/>
          </a:p>
        </p:txBody>
      </p:sp>
    </p:spTree>
    <p:extLst>
      <p:ext uri="{BB962C8B-B14F-4D97-AF65-F5344CB8AC3E}">
        <p14:creationId xmlns:p14="http://schemas.microsoft.com/office/powerpoint/2010/main" val="2480544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9B2C62-FE30-453D-946B-754E9E42C845}" type="slidenum">
              <a:rPr lang="en-US" smtClean="0"/>
              <a:t>19</a:t>
            </a:fld>
            <a:endParaRPr lang="en-US"/>
          </a:p>
        </p:txBody>
      </p:sp>
    </p:spTree>
    <p:extLst>
      <p:ext uri="{BB962C8B-B14F-4D97-AF65-F5344CB8AC3E}">
        <p14:creationId xmlns:p14="http://schemas.microsoft.com/office/powerpoint/2010/main" val="240296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is on tap for this </a:t>
            </a:r>
            <a:r>
              <a:rPr lang="en-US" dirty="0" err="1"/>
              <a:t>aafternoon</a:t>
            </a:r>
            <a:r>
              <a:rPr lang="en-US" dirty="0"/>
              <a:t>/evening: I will give you a very rough overview of the comprehensive plan, why we need to update it, the timeline and then we are going to discuss one of the 13 elements – Land Use. We start with land use because it informs virtually every aspect of city planning – from housing and employment, to transportation, the environment and infrastructure. The handouts we have provided include an audit of the existing land use element and the draft element itself.  This is not in stone – we have a ways to go before it is in its final form, but I wanted to give the community a chance to take a peek and let us know what you think.</a:t>
            </a:r>
          </a:p>
        </p:txBody>
      </p:sp>
      <p:sp>
        <p:nvSpPr>
          <p:cNvPr id="4" name="Slide Number Placeholder 3"/>
          <p:cNvSpPr>
            <a:spLocks noGrp="1"/>
          </p:cNvSpPr>
          <p:nvPr>
            <p:ph type="sldNum" sz="quarter" idx="5"/>
          </p:nvPr>
        </p:nvSpPr>
        <p:spPr/>
        <p:txBody>
          <a:bodyPr/>
          <a:lstStyle/>
          <a:p>
            <a:fld id="{5A9B2C62-FE30-453D-946B-754E9E42C845}" type="slidenum">
              <a:rPr lang="en-US" smtClean="0"/>
              <a:t>2</a:t>
            </a:fld>
            <a:endParaRPr lang="en-US"/>
          </a:p>
        </p:txBody>
      </p:sp>
    </p:spTree>
    <p:extLst>
      <p:ext uri="{BB962C8B-B14F-4D97-AF65-F5344CB8AC3E}">
        <p14:creationId xmlns:p14="http://schemas.microsoft.com/office/powerpoint/2010/main" val="4145506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50C35-2858-68C3-2B7B-B0BB14C0B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B27B6-8C47-DC28-FDDB-DBD2E7426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9383C-6826-017D-E23A-42D84316D8AB}"/>
              </a:ext>
            </a:extLst>
          </p:cNvPr>
          <p:cNvSpPr>
            <a:spLocks noGrp="1"/>
          </p:cNvSpPr>
          <p:nvPr>
            <p:ph type="body" idx="1"/>
          </p:nvPr>
        </p:nvSpPr>
        <p:spPr/>
        <p:txBody>
          <a:bodyPr/>
          <a:lstStyle/>
          <a:p>
            <a:r>
              <a:rPr lang="en-US" dirty="0"/>
              <a:t>Every so often, the timeframe for reviewing comprehensive plan </a:t>
            </a:r>
            <a:r>
              <a:rPr lang="en-US" dirty="0" err="1"/>
              <a:t>amendmendsd</a:t>
            </a:r>
            <a:r>
              <a:rPr lang="en-US" dirty="0"/>
              <a:t> coincides with the timeframe for completing the periodic update.  It so happens that this is one of those years.  </a:t>
            </a:r>
          </a:p>
        </p:txBody>
      </p:sp>
      <p:sp>
        <p:nvSpPr>
          <p:cNvPr id="4" name="Slide Number Placeholder 3">
            <a:extLst>
              <a:ext uri="{FF2B5EF4-FFF2-40B4-BE49-F238E27FC236}">
                <a16:creationId xmlns:a16="http://schemas.microsoft.com/office/drawing/2014/main" id="{CC0520B1-887E-D000-47CD-FCAA2A161E4D}"/>
              </a:ext>
            </a:extLst>
          </p:cNvPr>
          <p:cNvSpPr>
            <a:spLocks noGrp="1"/>
          </p:cNvSpPr>
          <p:nvPr>
            <p:ph type="sldNum" sz="quarter" idx="5"/>
          </p:nvPr>
        </p:nvSpPr>
        <p:spPr/>
        <p:txBody>
          <a:bodyPr/>
          <a:lstStyle/>
          <a:p>
            <a:fld id="{5A9B2C62-FE30-453D-946B-754E9E42C845}" type="slidenum">
              <a:rPr lang="en-US" smtClean="0"/>
              <a:t>20</a:t>
            </a:fld>
            <a:endParaRPr lang="en-US"/>
          </a:p>
        </p:txBody>
      </p:sp>
    </p:spTree>
    <p:extLst>
      <p:ext uri="{BB962C8B-B14F-4D97-AF65-F5344CB8AC3E}">
        <p14:creationId xmlns:p14="http://schemas.microsoft.com/office/powerpoint/2010/main" val="370942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9B2C62-FE30-453D-946B-754E9E42C845}" type="slidenum">
              <a:rPr lang="en-US" smtClean="0"/>
              <a:t>21</a:t>
            </a:fld>
            <a:endParaRPr lang="en-US"/>
          </a:p>
        </p:txBody>
      </p:sp>
    </p:spTree>
    <p:extLst>
      <p:ext uri="{BB962C8B-B14F-4D97-AF65-F5344CB8AC3E}">
        <p14:creationId xmlns:p14="http://schemas.microsoft.com/office/powerpoint/2010/main" val="179739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9B2C62-FE30-453D-946B-754E9E42C845}" type="slidenum">
              <a:rPr lang="en-US" smtClean="0"/>
              <a:t>22</a:t>
            </a:fld>
            <a:endParaRPr lang="en-US"/>
          </a:p>
        </p:txBody>
      </p:sp>
    </p:spTree>
    <p:extLst>
      <p:ext uri="{BB962C8B-B14F-4D97-AF65-F5344CB8AC3E}">
        <p14:creationId xmlns:p14="http://schemas.microsoft.com/office/powerpoint/2010/main" val="1597591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9B2C62-FE30-453D-946B-754E9E42C845}" type="slidenum">
              <a:rPr lang="en-US" smtClean="0"/>
              <a:t>23</a:t>
            </a:fld>
            <a:endParaRPr lang="en-US"/>
          </a:p>
        </p:txBody>
      </p:sp>
    </p:spTree>
    <p:extLst>
      <p:ext uri="{BB962C8B-B14F-4D97-AF65-F5344CB8AC3E}">
        <p14:creationId xmlns:p14="http://schemas.microsoft.com/office/powerpoint/2010/main" val="67715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Comprehensive plan is truly the </a:t>
            </a:r>
            <a:r>
              <a:rPr lang="en-US" dirty="0" err="1"/>
              <a:t>ceterpiece</a:t>
            </a:r>
            <a:r>
              <a:rPr lang="en-US" dirty="0"/>
              <a:t> of local land use planning and was created under the </a:t>
            </a:r>
            <a:r>
              <a:rPr lang="en-US" dirty="0" err="1"/>
              <a:t>washiington</a:t>
            </a:r>
            <a:r>
              <a:rPr lang="en-US" dirty="0"/>
              <a:t> state growth management act, first enacted in 1990. Again, the elements that make up the plan encompass all land use </a:t>
            </a:r>
            <a:r>
              <a:rPr lang="en-US" dirty="0" err="1"/>
              <a:t>deicsions</a:t>
            </a:r>
            <a:r>
              <a:rPr lang="en-US" dirty="0"/>
              <a:t>.  The plan is required by the state to be updated every 10 years.  The update is necessary for two reasons – one to project what level of population growth we expect to see and to accommodate that growth by ensuring that we have enough housing, jobs, road network, parks and trails, and more.</a:t>
            </a:r>
          </a:p>
        </p:txBody>
      </p:sp>
      <p:sp>
        <p:nvSpPr>
          <p:cNvPr id="4" name="Slide Number Placeholder 3"/>
          <p:cNvSpPr>
            <a:spLocks noGrp="1"/>
          </p:cNvSpPr>
          <p:nvPr>
            <p:ph type="sldNum" sz="quarter" idx="5"/>
          </p:nvPr>
        </p:nvSpPr>
        <p:spPr/>
        <p:txBody>
          <a:bodyPr/>
          <a:lstStyle/>
          <a:p>
            <a:fld id="{5A9B2C62-FE30-453D-946B-754E9E42C845}" type="slidenum">
              <a:rPr lang="en-US" smtClean="0"/>
              <a:t>3</a:t>
            </a:fld>
            <a:endParaRPr lang="en-US"/>
          </a:p>
        </p:txBody>
      </p:sp>
    </p:spTree>
    <p:extLst>
      <p:ext uri="{BB962C8B-B14F-4D97-AF65-F5344CB8AC3E}">
        <p14:creationId xmlns:p14="http://schemas.microsoft.com/office/powerpoint/2010/main" val="301278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need to update?  In addition to Population growth the state legislature – in its infinite wisdom – enacts legislation that requires changes to our plan.  Two recent examples include HB 1220 and HB 1337</a:t>
            </a:r>
          </a:p>
        </p:txBody>
      </p:sp>
      <p:sp>
        <p:nvSpPr>
          <p:cNvPr id="4" name="Slide Number Placeholder 3"/>
          <p:cNvSpPr>
            <a:spLocks noGrp="1"/>
          </p:cNvSpPr>
          <p:nvPr>
            <p:ph type="sldNum" sz="quarter" idx="5"/>
          </p:nvPr>
        </p:nvSpPr>
        <p:spPr/>
        <p:txBody>
          <a:bodyPr/>
          <a:lstStyle/>
          <a:p>
            <a:fld id="{5A9B2C62-FE30-453D-946B-754E9E42C845}" type="slidenum">
              <a:rPr lang="en-US" smtClean="0"/>
              <a:t>4</a:t>
            </a:fld>
            <a:endParaRPr lang="en-US"/>
          </a:p>
        </p:txBody>
      </p:sp>
    </p:spTree>
    <p:extLst>
      <p:ext uri="{BB962C8B-B14F-4D97-AF65-F5344CB8AC3E}">
        <p14:creationId xmlns:p14="http://schemas.microsoft.com/office/powerpoint/2010/main" val="278547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50C35-2858-68C3-2B7B-B0BB14C0B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B27B6-8C47-DC28-FDDB-DBD2E7426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9383C-6826-017D-E23A-42D84316D8AB}"/>
              </a:ext>
            </a:extLst>
          </p:cNvPr>
          <p:cNvSpPr>
            <a:spLocks noGrp="1"/>
          </p:cNvSpPr>
          <p:nvPr>
            <p:ph type="body" idx="1"/>
          </p:nvPr>
        </p:nvSpPr>
        <p:spPr/>
        <p:txBody>
          <a:bodyPr/>
          <a:lstStyle/>
          <a:p>
            <a:r>
              <a:rPr lang="en-US" dirty="0"/>
              <a:t>We started this project last February with a workplan and a public engagement plan – public input is fundamental to this process. We began our outreach efforts last April and that will continue through the end of the process – the update is required to be completed by December 31</a:t>
            </a:r>
            <a:r>
              <a:rPr lang="en-US" baseline="30000" dirty="0"/>
              <a:t>st</a:t>
            </a:r>
            <a:r>
              <a:rPr lang="en-US" dirty="0"/>
              <a:t> of this year.  Beginning last summer, our consultant started gathering data and </a:t>
            </a:r>
            <a:r>
              <a:rPr lang="en-US" dirty="0" err="1"/>
              <a:t>analysing</a:t>
            </a:r>
            <a:r>
              <a:rPr lang="en-US" dirty="0"/>
              <a:t> the </a:t>
            </a:r>
            <a:r>
              <a:rPr lang="en-US" dirty="0" err="1"/>
              <a:t>eisting</a:t>
            </a:r>
            <a:r>
              <a:rPr lang="en-US" dirty="0"/>
              <a:t> plan to determine what changes are either necessary or desired.  And this month we began the job of drafting specific elements for review and revision.  Public hearings will begin in October, as well as the SEPA determination and, again, the plan must be adopted in December.</a:t>
            </a:r>
          </a:p>
        </p:txBody>
      </p:sp>
      <p:sp>
        <p:nvSpPr>
          <p:cNvPr id="4" name="Slide Number Placeholder 3">
            <a:extLst>
              <a:ext uri="{FF2B5EF4-FFF2-40B4-BE49-F238E27FC236}">
                <a16:creationId xmlns:a16="http://schemas.microsoft.com/office/drawing/2014/main" id="{CC0520B1-887E-D000-47CD-FCAA2A161E4D}"/>
              </a:ext>
            </a:extLst>
          </p:cNvPr>
          <p:cNvSpPr>
            <a:spLocks noGrp="1"/>
          </p:cNvSpPr>
          <p:nvPr>
            <p:ph type="sldNum" sz="quarter" idx="5"/>
          </p:nvPr>
        </p:nvSpPr>
        <p:spPr/>
        <p:txBody>
          <a:bodyPr/>
          <a:lstStyle/>
          <a:p>
            <a:fld id="{5A9B2C62-FE30-453D-946B-754E9E42C845}" type="slidenum">
              <a:rPr lang="en-US" smtClean="0"/>
              <a:t>5</a:t>
            </a:fld>
            <a:endParaRPr lang="en-US"/>
          </a:p>
        </p:txBody>
      </p:sp>
    </p:spTree>
    <p:extLst>
      <p:ext uri="{BB962C8B-B14F-4D97-AF65-F5344CB8AC3E}">
        <p14:creationId xmlns:p14="http://schemas.microsoft.com/office/powerpoint/2010/main" val="1597957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the process by asking the community to give us their vision for Gig Harbor in 2044, identifying key issues. Our comp Plan must be consistent with county and regional planning policies.  We then developed three scenarios with a slightly different emphasis on where future growth should occur in the city.  One scenario was selected based on an event held last December and a follow –up mailed survey (150 respondents!) We will talk more about the visioning process in a minute. The emphasis of this listening session is the Land Use Element.</a:t>
            </a:r>
          </a:p>
          <a:p>
            <a:r>
              <a:rPr lang="en-US" dirty="0"/>
              <a:t>We are now in the home stretch – drafting the updated elements and talking about them.  The plan must be adopted by December 31</a:t>
            </a:r>
            <a:r>
              <a:rPr lang="en-US" baseline="30000" dirty="0"/>
              <a:t>st</a:t>
            </a:r>
            <a:r>
              <a:rPr lang="en-US" dirty="0"/>
              <a:t> of this year.  Gulp.</a:t>
            </a:r>
          </a:p>
        </p:txBody>
      </p:sp>
      <p:sp>
        <p:nvSpPr>
          <p:cNvPr id="4" name="Slide Number Placeholder 3"/>
          <p:cNvSpPr>
            <a:spLocks noGrp="1"/>
          </p:cNvSpPr>
          <p:nvPr>
            <p:ph type="sldNum" sz="quarter" idx="5"/>
          </p:nvPr>
        </p:nvSpPr>
        <p:spPr/>
        <p:txBody>
          <a:bodyPr/>
          <a:lstStyle/>
          <a:p>
            <a:fld id="{5A9B2C62-FE30-453D-946B-754E9E42C845}" type="slidenum">
              <a:rPr lang="en-US" smtClean="0"/>
              <a:t>6</a:t>
            </a:fld>
            <a:endParaRPr lang="en-US"/>
          </a:p>
        </p:txBody>
      </p:sp>
    </p:spTree>
    <p:extLst>
      <p:ext uri="{BB962C8B-B14F-4D97-AF65-F5344CB8AC3E}">
        <p14:creationId xmlns:p14="http://schemas.microsoft.com/office/powerpoint/2010/main" val="426221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we start with the Land Use Element as it provides the overall foundation for how we coordinate and balance development in the City – jobs/housing/transportation/environmental protection, etc.  The element includes a detailed map that shows the different land use categories across the city’s Urban Growth Area.  The requirements here come from the Washington Administrative Code and primarily focus on the distribution of land uses throughout the city. The analysis includes expected population growth, and also addresses issues related to groundwater, </a:t>
            </a:r>
            <a:r>
              <a:rPr lang="en-US" dirty="0" err="1"/>
              <a:t>acquifer</a:t>
            </a:r>
            <a:r>
              <a:rPr lang="en-US" dirty="0"/>
              <a:t> protection, physical activity and stormwater.  It is important to remember that most – if not all – of this issues are dealt with in other elements, such as housing, environment, transportation, etc. But the Land Use </a:t>
            </a:r>
            <a:r>
              <a:rPr lang="en-US" dirty="0" err="1"/>
              <a:t>elment</a:t>
            </a:r>
            <a:r>
              <a:rPr lang="en-US" dirty="0"/>
              <a:t> is where everything is examined holistically and mapped.</a:t>
            </a:r>
          </a:p>
        </p:txBody>
      </p:sp>
      <p:sp>
        <p:nvSpPr>
          <p:cNvPr id="4" name="Slide Number Placeholder 3"/>
          <p:cNvSpPr>
            <a:spLocks noGrp="1"/>
          </p:cNvSpPr>
          <p:nvPr>
            <p:ph type="sldNum" sz="quarter" idx="5"/>
          </p:nvPr>
        </p:nvSpPr>
        <p:spPr/>
        <p:txBody>
          <a:bodyPr/>
          <a:lstStyle/>
          <a:p>
            <a:fld id="{5A9B2C62-FE30-453D-946B-754E9E42C845}" type="slidenum">
              <a:rPr lang="en-US" smtClean="0"/>
              <a:t>7</a:t>
            </a:fld>
            <a:endParaRPr lang="en-US"/>
          </a:p>
        </p:txBody>
      </p:sp>
    </p:spTree>
    <p:extLst>
      <p:ext uri="{BB962C8B-B14F-4D97-AF65-F5344CB8AC3E}">
        <p14:creationId xmlns:p14="http://schemas.microsoft.com/office/powerpoint/2010/main" val="81076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update is an iterative process – again linked with other elements. Our plan must be consistent with county and regional planning policies.  The existing distribution and location of land uses determine where the city can grow and much of that information comes from Pierce County in something called a Buildable Lands Report.  The report uses our zoning designations (Residential, commercial, etc.) to see what our capacity is for accommodating future growth.  WE also receive an allocation from the county that provides a 20-year population forecast.  That population tells us how much housing will be needed over the next 20-year period.</a:t>
            </a:r>
          </a:p>
          <a:p>
            <a:r>
              <a:rPr lang="en-US" dirty="0"/>
              <a:t>The city does not build housing, nor do we control the market.  WE simply design policies that allow for needed housing – as well as employment.</a:t>
            </a:r>
          </a:p>
        </p:txBody>
      </p:sp>
      <p:sp>
        <p:nvSpPr>
          <p:cNvPr id="4" name="Slide Number Placeholder 3"/>
          <p:cNvSpPr>
            <a:spLocks noGrp="1"/>
          </p:cNvSpPr>
          <p:nvPr>
            <p:ph type="sldNum" sz="quarter" idx="5"/>
          </p:nvPr>
        </p:nvSpPr>
        <p:spPr/>
        <p:txBody>
          <a:bodyPr/>
          <a:lstStyle/>
          <a:p>
            <a:fld id="{5A9B2C62-FE30-453D-946B-754E9E42C845}" type="slidenum">
              <a:rPr lang="en-US" smtClean="0"/>
              <a:t>8</a:t>
            </a:fld>
            <a:endParaRPr lang="en-US"/>
          </a:p>
        </p:txBody>
      </p:sp>
    </p:spTree>
    <p:extLst>
      <p:ext uri="{BB962C8B-B14F-4D97-AF65-F5344CB8AC3E}">
        <p14:creationId xmlns:p14="http://schemas.microsoft.com/office/powerpoint/2010/main" val="1438132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updated Land Use element is based on our existing comp plan, and uses a housing needs assessment performed last year, as well as census data. Suggested policies have been drafted that address the state statutes mentioned previously, </a:t>
            </a:r>
            <a:r>
              <a:rPr lang="en-US" dirty="0" err="1"/>
              <a:t>thechanges</a:t>
            </a:r>
            <a:r>
              <a:rPr lang="en-US" dirty="0"/>
              <a:t> to the county and regional plans as well as guidance from the department of commerce. Other changes were made to provide more clarity and to make the document more readable.</a:t>
            </a:r>
          </a:p>
        </p:txBody>
      </p:sp>
      <p:sp>
        <p:nvSpPr>
          <p:cNvPr id="4" name="Slide Number Placeholder 3"/>
          <p:cNvSpPr>
            <a:spLocks noGrp="1"/>
          </p:cNvSpPr>
          <p:nvPr>
            <p:ph type="sldNum" sz="quarter" idx="5"/>
          </p:nvPr>
        </p:nvSpPr>
        <p:spPr/>
        <p:txBody>
          <a:bodyPr/>
          <a:lstStyle/>
          <a:p>
            <a:fld id="{5A9B2C62-FE30-453D-946B-754E9E42C845}" type="slidenum">
              <a:rPr lang="en-US" smtClean="0"/>
              <a:t>9</a:t>
            </a:fld>
            <a:endParaRPr lang="en-US"/>
          </a:p>
        </p:txBody>
      </p:sp>
    </p:spTree>
    <p:extLst>
      <p:ext uri="{BB962C8B-B14F-4D97-AF65-F5344CB8AC3E}">
        <p14:creationId xmlns:p14="http://schemas.microsoft.com/office/powerpoint/2010/main" val="84214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2088-D5A3-4E8B-69AD-088AEF41D7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FABC03-F931-AC2F-D535-FF4DD9379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2D66C2-1E27-EFE1-962D-A0F9590E391D}"/>
              </a:ext>
            </a:extLst>
          </p:cNvPr>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a:extLst>
              <a:ext uri="{FF2B5EF4-FFF2-40B4-BE49-F238E27FC236}">
                <a16:creationId xmlns:a16="http://schemas.microsoft.com/office/drawing/2014/main" id="{96BFC037-A4AB-7F07-D5FD-4D0D4A558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40EB8-BF52-D59A-BC7B-FF3B7DFDF0D2}"/>
              </a:ext>
            </a:extLst>
          </p:cNvPr>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176755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9085-CF9E-D057-3DCD-1162CCCF21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A99A73-3D56-63A7-8885-2BA55005D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B18AE-BCF1-6C1B-A236-ACA7C187AAB5}"/>
              </a:ext>
            </a:extLst>
          </p:cNvPr>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a:extLst>
              <a:ext uri="{FF2B5EF4-FFF2-40B4-BE49-F238E27FC236}">
                <a16:creationId xmlns:a16="http://schemas.microsoft.com/office/drawing/2014/main" id="{D1B4F7E9-CCD5-1477-65BF-14FFB0797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ADCFD-3450-8C0D-EBD0-EAF408D881FF}"/>
              </a:ext>
            </a:extLst>
          </p:cNvPr>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368643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7F730A-41DA-C931-6337-2469D8B2E1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C3CD69-4856-71E7-5B39-776428E7D6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3D466-3CB4-38B2-5AFC-5E581E20BA40}"/>
              </a:ext>
            </a:extLst>
          </p:cNvPr>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a:extLst>
              <a:ext uri="{FF2B5EF4-FFF2-40B4-BE49-F238E27FC236}">
                <a16:creationId xmlns:a16="http://schemas.microsoft.com/office/drawing/2014/main" id="{F8B96F9D-8917-742C-F381-27907F25C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D10D9-BFA8-9C1E-FCE7-46B086B2ED5B}"/>
              </a:ext>
            </a:extLst>
          </p:cNvPr>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44078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419810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6/26/2024</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6/26/2024</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and Graph">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6/26/2024</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6/26/2024</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6/26/2024</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6/26/2024</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9D8B-376E-66B6-F58C-2C7CD17A5A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3B545B-1E49-44B9-B583-38039961D7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C71A9-F3D2-2C89-3F1D-1D820E999DA2}"/>
              </a:ext>
            </a:extLst>
          </p:cNvPr>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a:extLst>
              <a:ext uri="{FF2B5EF4-FFF2-40B4-BE49-F238E27FC236}">
                <a16:creationId xmlns:a16="http://schemas.microsoft.com/office/drawing/2014/main" id="{2C36F6F4-BABF-8082-0BEA-43F8001AE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7F434-41D3-6D17-C708-6449B96E9FEE}"/>
              </a:ext>
            </a:extLst>
          </p:cNvPr>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593305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6/26/2024</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6/26/2024</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6/26/2024</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6/26/2024</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BE06-D68D-9616-B222-F47F3569F1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FD0718-5CAB-5D32-CF07-CCEF7698C9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3DADC2-4517-B0A9-40E6-F082EF871E1D}"/>
              </a:ext>
            </a:extLst>
          </p:cNvPr>
          <p:cNvSpPr>
            <a:spLocks noGrp="1"/>
          </p:cNvSpPr>
          <p:nvPr>
            <p:ph type="dt" sz="half" idx="10"/>
          </p:nvPr>
        </p:nvSpPr>
        <p:spPr/>
        <p:txBody>
          <a:bodyPr/>
          <a:lstStyle/>
          <a:p>
            <a:fld id="{1E1667CF-B685-4B1E-B166-A98CD167D527}" type="datetimeFigureOut">
              <a:rPr lang="en-US" smtClean="0"/>
              <a:t>6/26/2024</a:t>
            </a:fld>
            <a:endParaRPr lang="en-US"/>
          </a:p>
        </p:txBody>
      </p:sp>
      <p:sp>
        <p:nvSpPr>
          <p:cNvPr id="5" name="Footer Placeholder 4">
            <a:extLst>
              <a:ext uri="{FF2B5EF4-FFF2-40B4-BE49-F238E27FC236}">
                <a16:creationId xmlns:a16="http://schemas.microsoft.com/office/drawing/2014/main" id="{4A9A9316-8606-815D-ED82-46BFA9C83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8D5D1-FB3C-BB28-8941-AE9297D123E2}"/>
              </a:ext>
            </a:extLst>
          </p:cNvPr>
          <p:cNvSpPr>
            <a:spLocks noGrp="1"/>
          </p:cNvSpPr>
          <p:nvPr>
            <p:ph type="sldNum" sz="quarter" idx="12"/>
          </p:nvPr>
        </p:nvSpPr>
        <p:spPr/>
        <p:txBody>
          <a:bodyPr/>
          <a:lstStyle/>
          <a:p>
            <a:fld id="{D9A58325-21E1-4DED-B3C9-50332B7607BA}" type="slidenum">
              <a:rPr lang="en-US" smtClean="0"/>
              <a:t>‹#›</a:t>
            </a:fld>
            <a:endParaRPr lang="en-US"/>
          </a:p>
        </p:txBody>
      </p:sp>
    </p:spTree>
    <p:extLst>
      <p:ext uri="{BB962C8B-B14F-4D97-AF65-F5344CB8AC3E}">
        <p14:creationId xmlns:p14="http://schemas.microsoft.com/office/powerpoint/2010/main" val="2772394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F9E1-54CB-BE6F-D8AD-C364D48660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E4741-ACD3-0E7C-697B-A0A84E6694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EFCB7-8C79-DFE8-E0B5-9961CD84C6D2}"/>
              </a:ext>
            </a:extLst>
          </p:cNvPr>
          <p:cNvSpPr>
            <a:spLocks noGrp="1"/>
          </p:cNvSpPr>
          <p:nvPr>
            <p:ph type="dt" sz="half" idx="10"/>
          </p:nvPr>
        </p:nvSpPr>
        <p:spPr/>
        <p:txBody>
          <a:bodyPr/>
          <a:lstStyle/>
          <a:p>
            <a:fld id="{1E1667CF-B685-4B1E-B166-A98CD167D527}" type="datetimeFigureOut">
              <a:rPr lang="en-US" smtClean="0"/>
              <a:t>6/26/2024</a:t>
            </a:fld>
            <a:endParaRPr lang="en-US"/>
          </a:p>
        </p:txBody>
      </p:sp>
      <p:sp>
        <p:nvSpPr>
          <p:cNvPr id="5" name="Footer Placeholder 4">
            <a:extLst>
              <a:ext uri="{FF2B5EF4-FFF2-40B4-BE49-F238E27FC236}">
                <a16:creationId xmlns:a16="http://schemas.microsoft.com/office/drawing/2014/main" id="{67B6176A-82F2-14FC-6942-F42B8CD81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80943-1B55-8D8D-C88D-C16DB7675B06}"/>
              </a:ext>
            </a:extLst>
          </p:cNvPr>
          <p:cNvSpPr>
            <a:spLocks noGrp="1"/>
          </p:cNvSpPr>
          <p:nvPr>
            <p:ph type="sldNum" sz="quarter" idx="12"/>
          </p:nvPr>
        </p:nvSpPr>
        <p:spPr/>
        <p:txBody>
          <a:bodyPr/>
          <a:lstStyle/>
          <a:p>
            <a:fld id="{D9A58325-21E1-4DED-B3C9-50332B7607BA}" type="slidenum">
              <a:rPr lang="en-US" smtClean="0"/>
              <a:t>‹#›</a:t>
            </a:fld>
            <a:endParaRPr lang="en-US"/>
          </a:p>
        </p:txBody>
      </p:sp>
    </p:spTree>
    <p:extLst>
      <p:ext uri="{BB962C8B-B14F-4D97-AF65-F5344CB8AC3E}">
        <p14:creationId xmlns:p14="http://schemas.microsoft.com/office/powerpoint/2010/main" val="2263267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D0BE-B343-01EF-C623-44615EB74D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11BBD1-46A6-92E6-9EA6-06E4743638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DEE25F-EADA-56CD-17EE-05485EF10AB3}"/>
              </a:ext>
            </a:extLst>
          </p:cNvPr>
          <p:cNvSpPr>
            <a:spLocks noGrp="1"/>
          </p:cNvSpPr>
          <p:nvPr>
            <p:ph type="dt" sz="half" idx="10"/>
          </p:nvPr>
        </p:nvSpPr>
        <p:spPr/>
        <p:txBody>
          <a:bodyPr/>
          <a:lstStyle/>
          <a:p>
            <a:fld id="{1E1667CF-B685-4B1E-B166-A98CD167D527}" type="datetimeFigureOut">
              <a:rPr lang="en-US" smtClean="0"/>
              <a:t>6/26/2024</a:t>
            </a:fld>
            <a:endParaRPr lang="en-US"/>
          </a:p>
        </p:txBody>
      </p:sp>
      <p:sp>
        <p:nvSpPr>
          <p:cNvPr id="5" name="Footer Placeholder 4">
            <a:extLst>
              <a:ext uri="{FF2B5EF4-FFF2-40B4-BE49-F238E27FC236}">
                <a16:creationId xmlns:a16="http://schemas.microsoft.com/office/drawing/2014/main" id="{E5D02CCD-32B1-7D65-A742-08080EE01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18DDE-FFD9-4E24-6A23-B19D280A48A8}"/>
              </a:ext>
            </a:extLst>
          </p:cNvPr>
          <p:cNvSpPr>
            <a:spLocks noGrp="1"/>
          </p:cNvSpPr>
          <p:nvPr>
            <p:ph type="sldNum" sz="quarter" idx="12"/>
          </p:nvPr>
        </p:nvSpPr>
        <p:spPr/>
        <p:txBody>
          <a:bodyPr/>
          <a:lstStyle/>
          <a:p>
            <a:fld id="{D9A58325-21E1-4DED-B3C9-50332B7607BA}" type="slidenum">
              <a:rPr lang="en-US" smtClean="0"/>
              <a:t>‹#›</a:t>
            </a:fld>
            <a:endParaRPr lang="en-US"/>
          </a:p>
        </p:txBody>
      </p:sp>
    </p:spTree>
    <p:extLst>
      <p:ext uri="{BB962C8B-B14F-4D97-AF65-F5344CB8AC3E}">
        <p14:creationId xmlns:p14="http://schemas.microsoft.com/office/powerpoint/2010/main" val="1844196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3648-649E-4F03-2BAE-C23991509F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14E28-C688-F140-3D27-CA50E1B087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A8B7D5-AECE-6EC9-56D8-3DBEC8848D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0F4000-D3D5-9A7B-6A59-22E2AD79B20F}"/>
              </a:ext>
            </a:extLst>
          </p:cNvPr>
          <p:cNvSpPr>
            <a:spLocks noGrp="1"/>
          </p:cNvSpPr>
          <p:nvPr>
            <p:ph type="dt" sz="half" idx="10"/>
          </p:nvPr>
        </p:nvSpPr>
        <p:spPr/>
        <p:txBody>
          <a:bodyPr/>
          <a:lstStyle/>
          <a:p>
            <a:fld id="{1E1667CF-B685-4B1E-B166-A98CD167D527}" type="datetimeFigureOut">
              <a:rPr lang="en-US" smtClean="0"/>
              <a:t>6/26/2024</a:t>
            </a:fld>
            <a:endParaRPr lang="en-US"/>
          </a:p>
        </p:txBody>
      </p:sp>
      <p:sp>
        <p:nvSpPr>
          <p:cNvPr id="6" name="Footer Placeholder 5">
            <a:extLst>
              <a:ext uri="{FF2B5EF4-FFF2-40B4-BE49-F238E27FC236}">
                <a16:creationId xmlns:a16="http://schemas.microsoft.com/office/drawing/2014/main" id="{DB40D53B-E8A8-DF47-EC78-830016905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EF236-996C-0EC8-B071-AEEA2645B849}"/>
              </a:ext>
            </a:extLst>
          </p:cNvPr>
          <p:cNvSpPr>
            <a:spLocks noGrp="1"/>
          </p:cNvSpPr>
          <p:nvPr>
            <p:ph type="sldNum" sz="quarter" idx="12"/>
          </p:nvPr>
        </p:nvSpPr>
        <p:spPr/>
        <p:txBody>
          <a:bodyPr/>
          <a:lstStyle/>
          <a:p>
            <a:fld id="{D9A58325-21E1-4DED-B3C9-50332B7607BA}" type="slidenum">
              <a:rPr lang="en-US" smtClean="0"/>
              <a:t>‹#›</a:t>
            </a:fld>
            <a:endParaRPr lang="en-US"/>
          </a:p>
        </p:txBody>
      </p:sp>
    </p:spTree>
    <p:extLst>
      <p:ext uri="{BB962C8B-B14F-4D97-AF65-F5344CB8AC3E}">
        <p14:creationId xmlns:p14="http://schemas.microsoft.com/office/powerpoint/2010/main" val="196305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3B19-52E1-5F9B-3D00-7922939AB1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6A1130-BBAA-1B33-FA43-ADABE550AF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3D291D-1FF8-B1A0-8776-9B0AE58F0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E0FB31-B6A5-D2F5-E7E5-4317459DB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DC6D0A-0FBF-2406-AA37-C2DFD51E5D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AE95F-4787-F28B-03A3-ED577EB7D518}"/>
              </a:ext>
            </a:extLst>
          </p:cNvPr>
          <p:cNvSpPr>
            <a:spLocks noGrp="1"/>
          </p:cNvSpPr>
          <p:nvPr>
            <p:ph type="dt" sz="half" idx="10"/>
          </p:nvPr>
        </p:nvSpPr>
        <p:spPr/>
        <p:txBody>
          <a:bodyPr/>
          <a:lstStyle/>
          <a:p>
            <a:fld id="{1E1667CF-B685-4B1E-B166-A98CD167D527}" type="datetimeFigureOut">
              <a:rPr lang="en-US" smtClean="0"/>
              <a:t>6/26/2024</a:t>
            </a:fld>
            <a:endParaRPr lang="en-US"/>
          </a:p>
        </p:txBody>
      </p:sp>
      <p:sp>
        <p:nvSpPr>
          <p:cNvPr id="8" name="Footer Placeholder 7">
            <a:extLst>
              <a:ext uri="{FF2B5EF4-FFF2-40B4-BE49-F238E27FC236}">
                <a16:creationId xmlns:a16="http://schemas.microsoft.com/office/drawing/2014/main" id="{9EB97A87-B0FE-906D-4658-D870DC1363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D007E8-631F-36F4-4A81-267B3D064060}"/>
              </a:ext>
            </a:extLst>
          </p:cNvPr>
          <p:cNvSpPr>
            <a:spLocks noGrp="1"/>
          </p:cNvSpPr>
          <p:nvPr>
            <p:ph type="sldNum" sz="quarter" idx="12"/>
          </p:nvPr>
        </p:nvSpPr>
        <p:spPr/>
        <p:txBody>
          <a:bodyPr/>
          <a:lstStyle/>
          <a:p>
            <a:fld id="{D9A58325-21E1-4DED-B3C9-50332B7607BA}" type="slidenum">
              <a:rPr lang="en-US" smtClean="0"/>
              <a:t>‹#›</a:t>
            </a:fld>
            <a:endParaRPr lang="en-US"/>
          </a:p>
        </p:txBody>
      </p:sp>
    </p:spTree>
    <p:extLst>
      <p:ext uri="{BB962C8B-B14F-4D97-AF65-F5344CB8AC3E}">
        <p14:creationId xmlns:p14="http://schemas.microsoft.com/office/powerpoint/2010/main" val="1396560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33CC-8C72-8625-60E2-4CDE60333C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467756-6F7F-854B-AB03-6F731000FE66}"/>
              </a:ext>
            </a:extLst>
          </p:cNvPr>
          <p:cNvSpPr>
            <a:spLocks noGrp="1"/>
          </p:cNvSpPr>
          <p:nvPr>
            <p:ph type="dt" sz="half" idx="10"/>
          </p:nvPr>
        </p:nvSpPr>
        <p:spPr/>
        <p:txBody>
          <a:bodyPr/>
          <a:lstStyle/>
          <a:p>
            <a:fld id="{1E1667CF-B685-4B1E-B166-A98CD167D527}" type="datetimeFigureOut">
              <a:rPr lang="en-US" smtClean="0"/>
              <a:t>6/26/2024</a:t>
            </a:fld>
            <a:endParaRPr lang="en-US"/>
          </a:p>
        </p:txBody>
      </p:sp>
      <p:sp>
        <p:nvSpPr>
          <p:cNvPr id="4" name="Footer Placeholder 3">
            <a:extLst>
              <a:ext uri="{FF2B5EF4-FFF2-40B4-BE49-F238E27FC236}">
                <a16:creationId xmlns:a16="http://schemas.microsoft.com/office/drawing/2014/main" id="{DBADC6CC-E8FA-2DA9-B741-7E51EEB4B0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16E17B-8EF8-8CE1-AB83-8252E724B17F}"/>
              </a:ext>
            </a:extLst>
          </p:cNvPr>
          <p:cNvSpPr>
            <a:spLocks noGrp="1"/>
          </p:cNvSpPr>
          <p:nvPr>
            <p:ph type="sldNum" sz="quarter" idx="12"/>
          </p:nvPr>
        </p:nvSpPr>
        <p:spPr/>
        <p:txBody>
          <a:bodyPr/>
          <a:lstStyle/>
          <a:p>
            <a:fld id="{D9A58325-21E1-4DED-B3C9-50332B7607BA}" type="slidenum">
              <a:rPr lang="en-US" smtClean="0"/>
              <a:t>‹#›</a:t>
            </a:fld>
            <a:endParaRPr lang="en-US"/>
          </a:p>
        </p:txBody>
      </p:sp>
    </p:spTree>
    <p:extLst>
      <p:ext uri="{BB962C8B-B14F-4D97-AF65-F5344CB8AC3E}">
        <p14:creationId xmlns:p14="http://schemas.microsoft.com/office/powerpoint/2010/main" val="358668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7E34-7E42-8F04-F4B3-6558913A76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22D596-7368-6B27-2A81-63D1AC382B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17CD5-86BC-7EE2-C593-87E934D3E0EC}"/>
              </a:ext>
            </a:extLst>
          </p:cNvPr>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a:extLst>
              <a:ext uri="{FF2B5EF4-FFF2-40B4-BE49-F238E27FC236}">
                <a16:creationId xmlns:a16="http://schemas.microsoft.com/office/drawing/2014/main" id="{61AA0D32-CB66-DDC3-9139-86550D0E1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B1629-911F-3565-DB59-74C9BD70F09F}"/>
              </a:ext>
            </a:extLst>
          </p:cNvPr>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1052483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73D8C7-8C6B-0AAD-A9B0-8B50ED6AFB2A}"/>
              </a:ext>
            </a:extLst>
          </p:cNvPr>
          <p:cNvSpPr>
            <a:spLocks noGrp="1"/>
          </p:cNvSpPr>
          <p:nvPr>
            <p:ph type="dt" sz="half" idx="10"/>
          </p:nvPr>
        </p:nvSpPr>
        <p:spPr/>
        <p:txBody>
          <a:bodyPr/>
          <a:lstStyle/>
          <a:p>
            <a:fld id="{1E1667CF-B685-4B1E-B166-A98CD167D527}" type="datetimeFigureOut">
              <a:rPr lang="en-US" smtClean="0"/>
              <a:t>6/26/2024</a:t>
            </a:fld>
            <a:endParaRPr lang="en-US"/>
          </a:p>
        </p:txBody>
      </p:sp>
      <p:sp>
        <p:nvSpPr>
          <p:cNvPr id="3" name="Footer Placeholder 2">
            <a:extLst>
              <a:ext uri="{FF2B5EF4-FFF2-40B4-BE49-F238E27FC236}">
                <a16:creationId xmlns:a16="http://schemas.microsoft.com/office/drawing/2014/main" id="{5FC6D0D4-147B-71D6-C9F1-851033C1A9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4F79FD-4C37-120F-1B51-481131B3E87E}"/>
              </a:ext>
            </a:extLst>
          </p:cNvPr>
          <p:cNvSpPr>
            <a:spLocks noGrp="1"/>
          </p:cNvSpPr>
          <p:nvPr>
            <p:ph type="sldNum" sz="quarter" idx="12"/>
          </p:nvPr>
        </p:nvSpPr>
        <p:spPr/>
        <p:txBody>
          <a:bodyPr/>
          <a:lstStyle/>
          <a:p>
            <a:fld id="{D9A58325-21E1-4DED-B3C9-50332B7607BA}" type="slidenum">
              <a:rPr lang="en-US" smtClean="0"/>
              <a:t>‹#›</a:t>
            </a:fld>
            <a:endParaRPr lang="en-US"/>
          </a:p>
        </p:txBody>
      </p:sp>
    </p:spTree>
    <p:extLst>
      <p:ext uri="{BB962C8B-B14F-4D97-AF65-F5344CB8AC3E}">
        <p14:creationId xmlns:p14="http://schemas.microsoft.com/office/powerpoint/2010/main" val="3957218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7D65-EDAB-D1D1-4C2F-E657DB343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3D624-79F7-D0B1-BCAF-0957EDA93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2EEE5F-7E49-B358-E550-E57B20365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A949D-A749-F9E9-D33F-9C4AE1CC7814}"/>
              </a:ext>
            </a:extLst>
          </p:cNvPr>
          <p:cNvSpPr>
            <a:spLocks noGrp="1"/>
          </p:cNvSpPr>
          <p:nvPr>
            <p:ph type="dt" sz="half" idx="10"/>
          </p:nvPr>
        </p:nvSpPr>
        <p:spPr/>
        <p:txBody>
          <a:bodyPr/>
          <a:lstStyle/>
          <a:p>
            <a:fld id="{1E1667CF-B685-4B1E-B166-A98CD167D527}" type="datetimeFigureOut">
              <a:rPr lang="en-US" smtClean="0"/>
              <a:t>6/26/2024</a:t>
            </a:fld>
            <a:endParaRPr lang="en-US"/>
          </a:p>
        </p:txBody>
      </p:sp>
      <p:sp>
        <p:nvSpPr>
          <p:cNvPr id="6" name="Footer Placeholder 5">
            <a:extLst>
              <a:ext uri="{FF2B5EF4-FFF2-40B4-BE49-F238E27FC236}">
                <a16:creationId xmlns:a16="http://schemas.microsoft.com/office/drawing/2014/main" id="{00BCFB13-A778-540F-0E99-99A619562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2462A2-F800-9AD3-AEBC-10993F82F05E}"/>
              </a:ext>
            </a:extLst>
          </p:cNvPr>
          <p:cNvSpPr>
            <a:spLocks noGrp="1"/>
          </p:cNvSpPr>
          <p:nvPr>
            <p:ph type="sldNum" sz="quarter" idx="12"/>
          </p:nvPr>
        </p:nvSpPr>
        <p:spPr/>
        <p:txBody>
          <a:bodyPr/>
          <a:lstStyle/>
          <a:p>
            <a:fld id="{D9A58325-21E1-4DED-B3C9-50332B7607BA}" type="slidenum">
              <a:rPr lang="en-US" smtClean="0"/>
              <a:t>‹#›</a:t>
            </a:fld>
            <a:endParaRPr lang="en-US"/>
          </a:p>
        </p:txBody>
      </p:sp>
    </p:spTree>
    <p:extLst>
      <p:ext uri="{BB962C8B-B14F-4D97-AF65-F5344CB8AC3E}">
        <p14:creationId xmlns:p14="http://schemas.microsoft.com/office/powerpoint/2010/main" val="4179807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8280-A182-687C-E0F3-5BEBD027E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DBD036-9DCD-DE97-ECC0-F3D6471B0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BBEDC-1172-FCE8-C6EE-F94B1A21D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D54E1-A8EB-0A37-64CB-46B3947EB041}"/>
              </a:ext>
            </a:extLst>
          </p:cNvPr>
          <p:cNvSpPr>
            <a:spLocks noGrp="1"/>
          </p:cNvSpPr>
          <p:nvPr>
            <p:ph type="dt" sz="half" idx="10"/>
          </p:nvPr>
        </p:nvSpPr>
        <p:spPr/>
        <p:txBody>
          <a:bodyPr/>
          <a:lstStyle/>
          <a:p>
            <a:fld id="{1E1667CF-B685-4B1E-B166-A98CD167D527}" type="datetimeFigureOut">
              <a:rPr lang="en-US" smtClean="0"/>
              <a:t>6/26/2024</a:t>
            </a:fld>
            <a:endParaRPr lang="en-US"/>
          </a:p>
        </p:txBody>
      </p:sp>
      <p:sp>
        <p:nvSpPr>
          <p:cNvPr id="6" name="Footer Placeholder 5">
            <a:extLst>
              <a:ext uri="{FF2B5EF4-FFF2-40B4-BE49-F238E27FC236}">
                <a16:creationId xmlns:a16="http://schemas.microsoft.com/office/drawing/2014/main" id="{B4643C32-0439-B63C-9A4F-31C7460243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124C5-47E5-E2D3-E7F7-794ABC7E6C4E}"/>
              </a:ext>
            </a:extLst>
          </p:cNvPr>
          <p:cNvSpPr>
            <a:spLocks noGrp="1"/>
          </p:cNvSpPr>
          <p:nvPr>
            <p:ph type="sldNum" sz="quarter" idx="12"/>
          </p:nvPr>
        </p:nvSpPr>
        <p:spPr/>
        <p:txBody>
          <a:bodyPr/>
          <a:lstStyle/>
          <a:p>
            <a:fld id="{D9A58325-21E1-4DED-B3C9-50332B7607BA}" type="slidenum">
              <a:rPr lang="en-US" smtClean="0"/>
              <a:t>‹#›</a:t>
            </a:fld>
            <a:endParaRPr lang="en-US"/>
          </a:p>
        </p:txBody>
      </p:sp>
    </p:spTree>
    <p:extLst>
      <p:ext uri="{BB962C8B-B14F-4D97-AF65-F5344CB8AC3E}">
        <p14:creationId xmlns:p14="http://schemas.microsoft.com/office/powerpoint/2010/main" val="1390856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EFC5-6460-6190-95C7-62CB53C6B0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D60091-107D-5D87-9925-0D14C81BA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3517C-E0BF-F011-4FBC-B65C1903CBB0}"/>
              </a:ext>
            </a:extLst>
          </p:cNvPr>
          <p:cNvSpPr>
            <a:spLocks noGrp="1"/>
          </p:cNvSpPr>
          <p:nvPr>
            <p:ph type="dt" sz="half" idx="10"/>
          </p:nvPr>
        </p:nvSpPr>
        <p:spPr/>
        <p:txBody>
          <a:bodyPr/>
          <a:lstStyle/>
          <a:p>
            <a:fld id="{1E1667CF-B685-4B1E-B166-A98CD167D527}" type="datetimeFigureOut">
              <a:rPr lang="en-US" smtClean="0"/>
              <a:t>6/26/2024</a:t>
            </a:fld>
            <a:endParaRPr lang="en-US"/>
          </a:p>
        </p:txBody>
      </p:sp>
      <p:sp>
        <p:nvSpPr>
          <p:cNvPr id="5" name="Footer Placeholder 4">
            <a:extLst>
              <a:ext uri="{FF2B5EF4-FFF2-40B4-BE49-F238E27FC236}">
                <a16:creationId xmlns:a16="http://schemas.microsoft.com/office/drawing/2014/main" id="{29361FE5-19AE-9168-0D14-C354C632C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6A2FE-9BA3-E1CF-6E26-BA270E10C52A}"/>
              </a:ext>
            </a:extLst>
          </p:cNvPr>
          <p:cNvSpPr>
            <a:spLocks noGrp="1"/>
          </p:cNvSpPr>
          <p:nvPr>
            <p:ph type="sldNum" sz="quarter" idx="12"/>
          </p:nvPr>
        </p:nvSpPr>
        <p:spPr/>
        <p:txBody>
          <a:bodyPr/>
          <a:lstStyle/>
          <a:p>
            <a:fld id="{D9A58325-21E1-4DED-B3C9-50332B7607BA}" type="slidenum">
              <a:rPr lang="en-US" smtClean="0"/>
              <a:t>‹#›</a:t>
            </a:fld>
            <a:endParaRPr lang="en-US"/>
          </a:p>
        </p:txBody>
      </p:sp>
    </p:spTree>
    <p:extLst>
      <p:ext uri="{BB962C8B-B14F-4D97-AF65-F5344CB8AC3E}">
        <p14:creationId xmlns:p14="http://schemas.microsoft.com/office/powerpoint/2010/main" val="380296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CBBED6-0A43-A758-344E-FE1D570D43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D91B7E-F2B8-2B1C-6FE1-89D163148E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C748D-B944-8878-EF48-CC81858079A9}"/>
              </a:ext>
            </a:extLst>
          </p:cNvPr>
          <p:cNvSpPr>
            <a:spLocks noGrp="1"/>
          </p:cNvSpPr>
          <p:nvPr>
            <p:ph type="dt" sz="half" idx="10"/>
          </p:nvPr>
        </p:nvSpPr>
        <p:spPr/>
        <p:txBody>
          <a:bodyPr/>
          <a:lstStyle/>
          <a:p>
            <a:fld id="{1E1667CF-B685-4B1E-B166-A98CD167D527}" type="datetimeFigureOut">
              <a:rPr lang="en-US" smtClean="0"/>
              <a:t>6/26/2024</a:t>
            </a:fld>
            <a:endParaRPr lang="en-US"/>
          </a:p>
        </p:txBody>
      </p:sp>
      <p:sp>
        <p:nvSpPr>
          <p:cNvPr id="5" name="Footer Placeholder 4">
            <a:extLst>
              <a:ext uri="{FF2B5EF4-FFF2-40B4-BE49-F238E27FC236}">
                <a16:creationId xmlns:a16="http://schemas.microsoft.com/office/drawing/2014/main" id="{264E76CD-3C86-A0F8-61C5-85E21E9AC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6E6C6-3B83-273D-AAFD-55F4388576B5}"/>
              </a:ext>
            </a:extLst>
          </p:cNvPr>
          <p:cNvSpPr>
            <a:spLocks noGrp="1"/>
          </p:cNvSpPr>
          <p:nvPr>
            <p:ph type="sldNum" sz="quarter" idx="12"/>
          </p:nvPr>
        </p:nvSpPr>
        <p:spPr/>
        <p:txBody>
          <a:bodyPr/>
          <a:lstStyle/>
          <a:p>
            <a:fld id="{D9A58325-21E1-4DED-B3C9-50332B7607BA}" type="slidenum">
              <a:rPr lang="en-US" smtClean="0"/>
              <a:t>‹#›</a:t>
            </a:fld>
            <a:endParaRPr lang="en-US"/>
          </a:p>
        </p:txBody>
      </p:sp>
    </p:spTree>
    <p:extLst>
      <p:ext uri="{BB962C8B-B14F-4D97-AF65-F5344CB8AC3E}">
        <p14:creationId xmlns:p14="http://schemas.microsoft.com/office/powerpoint/2010/main" val="2903869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1864-7233-45B5-A9CA-60157E2C9F51}"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7749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1566554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2800746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5E1931-E95F-4071-9972-F80FCA104312}"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1267725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5E1931-E95F-4071-9972-F80FCA104312}" type="datetimeFigureOut">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754690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803E-FCB9-110E-A10B-702115738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C2AC6-6376-6320-5188-DD04EEB1E0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8BF0DE-86F8-4526-296D-AC149254A3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F103E6-D961-B523-1E2C-5D2F6E2EB255}"/>
              </a:ext>
            </a:extLst>
          </p:cNvPr>
          <p:cNvSpPr>
            <a:spLocks noGrp="1"/>
          </p:cNvSpPr>
          <p:nvPr>
            <p:ph type="dt" sz="half" idx="10"/>
          </p:nvPr>
        </p:nvSpPr>
        <p:spPr/>
        <p:txBody>
          <a:bodyPr/>
          <a:lstStyle/>
          <a:p>
            <a:fld id="{C65E1931-E95F-4071-9972-F80FCA104312}" type="datetimeFigureOut">
              <a:rPr lang="en-US" smtClean="0"/>
              <a:t>6/26/2024</a:t>
            </a:fld>
            <a:endParaRPr lang="en-US"/>
          </a:p>
        </p:txBody>
      </p:sp>
      <p:sp>
        <p:nvSpPr>
          <p:cNvPr id="6" name="Footer Placeholder 5">
            <a:extLst>
              <a:ext uri="{FF2B5EF4-FFF2-40B4-BE49-F238E27FC236}">
                <a16:creationId xmlns:a16="http://schemas.microsoft.com/office/drawing/2014/main" id="{EE95D2F2-32C8-9DF6-03CC-47E74078C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0B9C3-495E-28D4-C3EF-E79CB4457B52}"/>
              </a:ext>
            </a:extLst>
          </p:cNvPr>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612885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5E1931-E95F-4071-9972-F80FCA104312}" type="datetimeFigureOut">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3550511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E1931-E95F-4071-9972-F80FCA104312}" type="datetimeFigureOut">
              <a:rPr lang="en-US" smtClean="0"/>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2889776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5E1931-E95F-4071-9972-F80FCA104312}"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3343124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5E1931-E95F-4071-9972-F80FCA104312}"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3603749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C65E1931-E95F-4071-9972-F80FCA104312}" type="datetimeFigureOut">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3454174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3811217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1864-7233-45B5-A9CA-60157E2C9F51}"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7672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3566321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1864-7233-45B5-A9CA-60157E2C9F51}"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62404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267323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E2B3-A6C4-DAB4-5955-470FC26E9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8D5BC8-9FC6-5183-45EF-6F16420F6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04F979-C679-D348-3E05-494AC87BC3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5C2880-6A72-E7CC-EB9F-0FCD4BDF9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BC6473-EC7F-B316-632F-928E341A8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9C5CA7-5EBD-2344-4C61-53E08906C877}"/>
              </a:ext>
            </a:extLst>
          </p:cNvPr>
          <p:cNvSpPr>
            <a:spLocks noGrp="1"/>
          </p:cNvSpPr>
          <p:nvPr>
            <p:ph type="dt" sz="half" idx="10"/>
          </p:nvPr>
        </p:nvSpPr>
        <p:spPr/>
        <p:txBody>
          <a:bodyPr/>
          <a:lstStyle/>
          <a:p>
            <a:fld id="{C65E1931-E95F-4071-9972-F80FCA104312}" type="datetimeFigureOut">
              <a:rPr lang="en-US" smtClean="0"/>
              <a:t>6/26/2024</a:t>
            </a:fld>
            <a:endParaRPr lang="en-US"/>
          </a:p>
        </p:txBody>
      </p:sp>
      <p:sp>
        <p:nvSpPr>
          <p:cNvPr id="8" name="Footer Placeholder 7">
            <a:extLst>
              <a:ext uri="{FF2B5EF4-FFF2-40B4-BE49-F238E27FC236}">
                <a16:creationId xmlns:a16="http://schemas.microsoft.com/office/drawing/2014/main" id="{676E93F5-1740-9F92-177C-7F9E2D8207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BDA5B-2035-F735-3FFB-5157EABF476D}"/>
              </a:ext>
            </a:extLst>
          </p:cNvPr>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2089462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14499080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5E1931-E95F-4071-9972-F80FCA104312}"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3298503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77735343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413F-8B73-89C2-3E8D-5A1DC2F7F9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4D4E11-ABD6-B2E5-7499-9A70A4038792}"/>
              </a:ext>
            </a:extLst>
          </p:cNvPr>
          <p:cNvSpPr>
            <a:spLocks noGrp="1"/>
          </p:cNvSpPr>
          <p:nvPr>
            <p:ph type="dt" sz="half" idx="10"/>
          </p:nvPr>
        </p:nvSpPr>
        <p:spPr/>
        <p:txBody>
          <a:bodyPr/>
          <a:lstStyle/>
          <a:p>
            <a:fld id="{C65E1931-E95F-4071-9972-F80FCA104312}" type="datetimeFigureOut">
              <a:rPr lang="en-US" smtClean="0"/>
              <a:t>6/26/2024</a:t>
            </a:fld>
            <a:endParaRPr lang="en-US"/>
          </a:p>
        </p:txBody>
      </p:sp>
      <p:sp>
        <p:nvSpPr>
          <p:cNvPr id="4" name="Footer Placeholder 3">
            <a:extLst>
              <a:ext uri="{FF2B5EF4-FFF2-40B4-BE49-F238E27FC236}">
                <a16:creationId xmlns:a16="http://schemas.microsoft.com/office/drawing/2014/main" id="{5BAEB590-0F0C-D128-0046-E3D20D9FEB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3BE105-2E5B-B2DF-AEC9-6B3DDE5298EB}"/>
              </a:ext>
            </a:extLst>
          </p:cNvPr>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27169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FF039-D701-21DC-D1B1-404B09E312F8}"/>
              </a:ext>
            </a:extLst>
          </p:cNvPr>
          <p:cNvSpPr>
            <a:spLocks noGrp="1"/>
          </p:cNvSpPr>
          <p:nvPr>
            <p:ph type="dt" sz="half" idx="10"/>
          </p:nvPr>
        </p:nvSpPr>
        <p:spPr/>
        <p:txBody>
          <a:bodyPr/>
          <a:lstStyle/>
          <a:p>
            <a:fld id="{C65E1931-E95F-4071-9972-F80FCA104312}" type="datetimeFigureOut">
              <a:rPr lang="en-US" smtClean="0"/>
              <a:t>6/26/2024</a:t>
            </a:fld>
            <a:endParaRPr lang="en-US"/>
          </a:p>
        </p:txBody>
      </p:sp>
      <p:sp>
        <p:nvSpPr>
          <p:cNvPr id="3" name="Footer Placeholder 2">
            <a:extLst>
              <a:ext uri="{FF2B5EF4-FFF2-40B4-BE49-F238E27FC236}">
                <a16:creationId xmlns:a16="http://schemas.microsoft.com/office/drawing/2014/main" id="{20D3CB99-E257-F291-D2AE-575FBB1C00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027A75-3392-8F30-50D7-65B4F48F9269}"/>
              </a:ext>
            </a:extLst>
          </p:cNvPr>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242927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C0F39-F28C-7866-9065-3315D85105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E05847-0CED-FD34-459C-A794172774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4628D7-7C84-E591-2D60-03A3C2367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8D835-AB53-D459-E56A-363BC3CE623E}"/>
              </a:ext>
            </a:extLst>
          </p:cNvPr>
          <p:cNvSpPr>
            <a:spLocks noGrp="1"/>
          </p:cNvSpPr>
          <p:nvPr>
            <p:ph type="dt" sz="half" idx="10"/>
          </p:nvPr>
        </p:nvSpPr>
        <p:spPr/>
        <p:txBody>
          <a:bodyPr/>
          <a:lstStyle/>
          <a:p>
            <a:fld id="{C65E1931-E95F-4071-9972-F80FCA104312}" type="datetimeFigureOut">
              <a:rPr lang="en-US" smtClean="0"/>
              <a:t>6/26/2024</a:t>
            </a:fld>
            <a:endParaRPr lang="en-US"/>
          </a:p>
        </p:txBody>
      </p:sp>
      <p:sp>
        <p:nvSpPr>
          <p:cNvPr id="6" name="Footer Placeholder 5">
            <a:extLst>
              <a:ext uri="{FF2B5EF4-FFF2-40B4-BE49-F238E27FC236}">
                <a16:creationId xmlns:a16="http://schemas.microsoft.com/office/drawing/2014/main" id="{ED1C19B8-CC77-9DF3-6E30-9B62B3F32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241D4-C2EA-B27A-EB5F-E7A4B3CA3C96}"/>
              </a:ext>
            </a:extLst>
          </p:cNvPr>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221932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4786-98B5-0293-711B-27355D949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DFDBB7-9CB6-11CB-B636-173D10089F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9E9F2-57D9-E091-EDDD-286615BAC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CC8A2C-37E0-F1A3-E0E0-3BDD90422D2C}"/>
              </a:ext>
            </a:extLst>
          </p:cNvPr>
          <p:cNvSpPr>
            <a:spLocks noGrp="1"/>
          </p:cNvSpPr>
          <p:nvPr>
            <p:ph type="dt" sz="half" idx="10"/>
          </p:nvPr>
        </p:nvSpPr>
        <p:spPr/>
        <p:txBody>
          <a:bodyPr/>
          <a:lstStyle/>
          <a:p>
            <a:fld id="{C65E1931-E95F-4071-9972-F80FCA104312}" type="datetimeFigureOut">
              <a:rPr lang="en-US" smtClean="0"/>
              <a:t>6/26/2024</a:t>
            </a:fld>
            <a:endParaRPr lang="en-US"/>
          </a:p>
        </p:txBody>
      </p:sp>
      <p:sp>
        <p:nvSpPr>
          <p:cNvPr id="6" name="Footer Placeholder 5">
            <a:extLst>
              <a:ext uri="{FF2B5EF4-FFF2-40B4-BE49-F238E27FC236}">
                <a16:creationId xmlns:a16="http://schemas.microsoft.com/office/drawing/2014/main" id="{84B60021-0527-1930-EAFF-B31335A756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514FB-C5A9-5CE1-6A6F-06484488BEEB}"/>
              </a:ext>
            </a:extLst>
          </p:cNvPr>
          <p:cNvSpPr>
            <a:spLocks noGrp="1"/>
          </p:cNvSpPr>
          <p:nvPr>
            <p:ph type="sldNum" sz="quarter" idx="12"/>
          </p:nvPr>
        </p:nvSpPr>
        <p:spPr/>
        <p:txBody>
          <a:bodyPr/>
          <a:lstStyle/>
          <a:p>
            <a:fld id="{8CED1864-7233-45B5-A9CA-60157E2C9F51}" type="slidenum">
              <a:rPr lang="en-US" smtClean="0"/>
              <a:t>‹#›</a:t>
            </a:fld>
            <a:endParaRPr lang="en-US"/>
          </a:p>
        </p:txBody>
      </p:sp>
    </p:spTree>
    <p:extLst>
      <p:ext uri="{BB962C8B-B14F-4D97-AF65-F5344CB8AC3E}">
        <p14:creationId xmlns:p14="http://schemas.microsoft.com/office/powerpoint/2010/main" val="45376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1000">
              <a:srgbClr val="2B84BF"/>
            </a:gs>
            <a:gs pos="10000">
              <a:schemeClr val="bg2">
                <a:lumMod val="60000"/>
                <a:lumOff val="4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33062-9B76-FF2E-204B-53A526D0A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269E39-B49E-1EC3-BF91-52B727DB5D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E3D85-4E88-08B8-6394-E531AD4F4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E1931-E95F-4071-9972-F80FCA104312}" type="datetimeFigureOut">
              <a:rPr lang="en-US" smtClean="0"/>
              <a:t>6/26/2024</a:t>
            </a:fld>
            <a:endParaRPr lang="en-US"/>
          </a:p>
        </p:txBody>
      </p:sp>
      <p:sp>
        <p:nvSpPr>
          <p:cNvPr id="5" name="Footer Placeholder 4">
            <a:extLst>
              <a:ext uri="{FF2B5EF4-FFF2-40B4-BE49-F238E27FC236}">
                <a16:creationId xmlns:a16="http://schemas.microsoft.com/office/drawing/2014/main" id="{97A3A3B3-2F44-BE42-AA5E-02F82E53F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D8197C-7F02-E24B-7A5A-809EB8D2B3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D1864-7233-45B5-A9CA-60157E2C9F51}" type="slidenum">
              <a:rPr lang="en-US" smtClean="0"/>
              <a:t>‹#›</a:t>
            </a:fld>
            <a:endParaRPr lang="en-US"/>
          </a:p>
        </p:txBody>
      </p:sp>
    </p:spTree>
    <p:extLst>
      <p:ext uri="{BB962C8B-B14F-4D97-AF65-F5344CB8AC3E}">
        <p14:creationId xmlns:p14="http://schemas.microsoft.com/office/powerpoint/2010/main" val="16238863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5" r:id="rId12"/>
    <p:sldLayoutId id="2147483650" r:id="rId13"/>
    <p:sldLayoutId id="2147483651" r:id="rId14"/>
    <p:sldLayoutId id="2147483652" r:id="rId15"/>
    <p:sldLayoutId id="2147483653" r:id="rId16"/>
    <p:sldLayoutId id="2147483660" r:id="rId17"/>
    <p:sldLayoutId id="2147483654" r:id="rId18"/>
    <p:sldLayoutId id="2147483659" r:id="rId19"/>
    <p:sldLayoutId id="2147483655" r:id="rId20"/>
    <p:sldLayoutId id="2147483656" r:id="rId21"/>
    <p:sldLayoutId id="2147483658" r:id="rId22"/>
    <p:sldLayoutId id="2147483657"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1000">
              <a:srgbClr val="2B84BF"/>
            </a:gs>
            <a:gs pos="10000">
              <a:schemeClr val="bg2">
                <a:lumMod val="60000"/>
                <a:lumOff val="4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C5D25-6E72-F1C6-149A-1589DE26D3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E60829-4D2D-9027-A08E-BDFC35E806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881B5-B5C8-2F30-4B26-B0FE9D7DC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667CF-B685-4B1E-B166-A98CD167D527}" type="datetimeFigureOut">
              <a:rPr lang="en-US" smtClean="0"/>
              <a:t>6/26/2024</a:t>
            </a:fld>
            <a:endParaRPr lang="en-US"/>
          </a:p>
        </p:txBody>
      </p:sp>
      <p:sp>
        <p:nvSpPr>
          <p:cNvPr id="5" name="Footer Placeholder 4">
            <a:extLst>
              <a:ext uri="{FF2B5EF4-FFF2-40B4-BE49-F238E27FC236}">
                <a16:creationId xmlns:a16="http://schemas.microsoft.com/office/drawing/2014/main" id="{4BAF05E3-8257-17F0-BFB8-2F18BE4D8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A747AA-CBCA-5F53-8D38-A9C789391B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58325-21E1-4DED-B3C9-50332B7607BA}" type="slidenum">
              <a:rPr lang="en-US" smtClean="0"/>
              <a:t>‹#›</a:t>
            </a:fld>
            <a:endParaRPr lang="en-US"/>
          </a:p>
        </p:txBody>
      </p:sp>
    </p:spTree>
    <p:extLst>
      <p:ext uri="{BB962C8B-B14F-4D97-AF65-F5344CB8AC3E}">
        <p14:creationId xmlns:p14="http://schemas.microsoft.com/office/powerpoint/2010/main" val="11840501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rgbClr val="2B84BF"/>
            </a:gs>
            <a:gs pos="10000">
              <a:schemeClr val="bg2">
                <a:lumMod val="60000"/>
                <a:lumOff val="4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65E1931-E95F-4071-9972-F80FCA104312}" type="datetimeFigureOut">
              <a:rPr lang="en-US" smtClean="0"/>
              <a:t>6/26/2024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CED1864-7233-45B5-A9CA-60157E2C9F51}" type="slidenum">
              <a:rPr lang="en-US" smtClean="0"/>
              <a:t>‹#›</a:t>
            </a:fld>
            <a:endParaRPr lang="en-US"/>
          </a:p>
        </p:txBody>
      </p:sp>
    </p:spTree>
    <p:extLst>
      <p:ext uri="{BB962C8B-B14F-4D97-AF65-F5344CB8AC3E}">
        <p14:creationId xmlns:p14="http://schemas.microsoft.com/office/powerpoint/2010/main" val="1946546792"/>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18479C-FE59-F4CE-3715-AD9EF221A63F}"/>
              </a:ext>
            </a:extLst>
          </p:cNvPr>
          <p:cNvPicPr>
            <a:picLocks noChangeAspect="1"/>
          </p:cNvPicPr>
          <p:nvPr/>
        </p:nvPicPr>
        <p:blipFill rotWithShape="1">
          <a:blip r:embed="rId3">
            <a:alphaModFix amt="50000"/>
          </a:blip>
          <a:srcRect l="16444" r="1" b="1"/>
          <a:stretch/>
        </p:blipFill>
        <p:spPr>
          <a:xfrm>
            <a:off x="20" y="1"/>
            <a:ext cx="12191980" cy="6857999"/>
          </a:xfrm>
          <a:prstGeom prst="rect">
            <a:avLst/>
          </a:prstGeom>
        </p:spPr>
      </p:pic>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1524000" y="2176247"/>
            <a:ext cx="9144000" cy="2900518"/>
          </a:xfrm>
        </p:spPr>
        <p:txBody>
          <a:bodyPr vert="horz" lIns="91440" tIns="45720" rIns="91440" bIns="45720" rtlCol="0" anchor="b">
            <a:normAutofit fontScale="90000"/>
          </a:bodyPr>
          <a:lstStyle/>
          <a:p>
            <a:pPr algn="ctr"/>
            <a:br>
              <a:rPr lang="en-US" sz="3600" dirty="0">
                <a:solidFill>
                  <a:srgbClr val="FFFFFF"/>
                </a:solidFill>
                <a:ea typeface="+mj-ea"/>
                <a:cs typeface="+mj-cs"/>
              </a:rPr>
            </a:br>
            <a:br>
              <a:rPr lang="en-US" sz="3600" dirty="0">
                <a:solidFill>
                  <a:srgbClr val="FFFFFF"/>
                </a:solidFill>
                <a:ea typeface="+mj-ea"/>
                <a:cs typeface="+mj-cs"/>
              </a:rPr>
            </a:br>
            <a:br>
              <a:rPr lang="en-US" sz="3600" dirty="0">
                <a:solidFill>
                  <a:srgbClr val="FFFFFF"/>
                </a:solidFill>
                <a:ea typeface="+mj-ea"/>
                <a:cs typeface="+mj-cs"/>
              </a:rPr>
            </a:br>
            <a:br>
              <a:rPr lang="en-US" sz="3600" dirty="0">
                <a:solidFill>
                  <a:srgbClr val="FFFFFF"/>
                </a:solidFill>
                <a:ea typeface="+mj-ea"/>
                <a:cs typeface="+mj-cs"/>
              </a:rPr>
            </a:br>
            <a:r>
              <a:rPr lang="en-US" sz="3600" dirty="0">
                <a:solidFill>
                  <a:schemeClr val="tx1"/>
                </a:solidFill>
                <a:latin typeface="Verdana" panose="020B0604030504040204" pitchFamily="34" charset="0"/>
                <a:ea typeface="Verdana" panose="020B0604030504040204" pitchFamily="34" charset="0"/>
                <a:cs typeface="Arial" panose="020B0604020202020204" pitchFamily="34" charset="0"/>
              </a:rPr>
              <a:t>Community </a:t>
            </a:r>
            <a:br>
              <a:rPr lang="en-US" sz="3600" dirty="0">
                <a:solidFill>
                  <a:schemeClr val="tx1"/>
                </a:solidFill>
                <a:latin typeface="Verdana" panose="020B0604030504040204" pitchFamily="34" charset="0"/>
                <a:ea typeface="Verdana" panose="020B0604030504040204" pitchFamily="34" charset="0"/>
                <a:cs typeface="Arial" panose="020B0604020202020204" pitchFamily="34" charset="0"/>
              </a:rPr>
            </a:br>
            <a:r>
              <a:rPr lang="en-US" sz="3600" dirty="0">
                <a:solidFill>
                  <a:schemeClr val="tx1"/>
                </a:solidFill>
                <a:latin typeface="Verdana" panose="020B0604030504040204" pitchFamily="34" charset="0"/>
                <a:ea typeface="Verdana" panose="020B0604030504040204" pitchFamily="34" charset="0"/>
                <a:cs typeface="Arial" panose="020B0604020202020204" pitchFamily="34" charset="0"/>
              </a:rPr>
              <a:t>Listening Session</a:t>
            </a:r>
            <a:br>
              <a:rPr lang="en-US" sz="3600" dirty="0">
                <a:solidFill>
                  <a:schemeClr val="tx1"/>
                </a:solidFill>
                <a:latin typeface="Verdana" panose="020B0604030504040204" pitchFamily="34" charset="0"/>
                <a:ea typeface="Verdana" panose="020B0604030504040204" pitchFamily="34" charset="0"/>
                <a:cs typeface="Arial" panose="020B0604020202020204" pitchFamily="34" charset="0"/>
              </a:rPr>
            </a:br>
            <a:br>
              <a:rPr lang="en-US" sz="3600" dirty="0">
                <a:solidFill>
                  <a:schemeClr val="tx1"/>
                </a:solidFill>
                <a:latin typeface="Verdana" panose="020B0604030504040204" pitchFamily="34" charset="0"/>
                <a:ea typeface="Verdana" panose="020B0604030504040204" pitchFamily="34" charset="0"/>
                <a:cs typeface="Arial" panose="020B0604020202020204" pitchFamily="34" charset="0"/>
              </a:rPr>
            </a:br>
            <a:r>
              <a:rPr lang="en-US" sz="3600" dirty="0">
                <a:solidFill>
                  <a:schemeClr val="tx1"/>
                </a:solidFill>
                <a:latin typeface="Verdana" panose="020B0604030504040204" pitchFamily="34" charset="0"/>
                <a:ea typeface="Verdana" panose="020B0604030504040204" pitchFamily="34" charset="0"/>
                <a:cs typeface="Arial" panose="020B0604020202020204" pitchFamily="34" charset="0"/>
              </a:rPr>
              <a:t>2024 Comprehensive Plan Periodic Update</a:t>
            </a:r>
            <a:br>
              <a:rPr lang="en-US" sz="3600" dirty="0">
                <a:solidFill>
                  <a:schemeClr val="tx1"/>
                </a:solidFill>
                <a:latin typeface="Verdana" panose="020B0604030504040204" pitchFamily="34" charset="0"/>
                <a:ea typeface="Verdana" panose="020B0604030504040204" pitchFamily="34" charset="0"/>
                <a:cs typeface="Arial" panose="020B0604020202020204" pitchFamily="34" charset="0"/>
              </a:rPr>
            </a:br>
            <a:br>
              <a:rPr lang="en-US" sz="3600" dirty="0">
                <a:solidFill>
                  <a:schemeClr val="tx1"/>
                </a:solidFill>
                <a:latin typeface="Verdana" panose="020B0604030504040204" pitchFamily="34" charset="0"/>
                <a:ea typeface="Verdana" panose="020B0604030504040204" pitchFamily="34" charset="0"/>
                <a:cs typeface="Arial" panose="020B0604020202020204" pitchFamily="34" charset="0"/>
              </a:rPr>
            </a:br>
            <a:r>
              <a:rPr lang="en-US" sz="3600" dirty="0">
                <a:solidFill>
                  <a:schemeClr val="tx1"/>
                </a:solidFill>
                <a:latin typeface="Verdana" panose="020B0604030504040204" pitchFamily="34" charset="0"/>
                <a:ea typeface="Verdana" panose="020B0604030504040204" pitchFamily="34" charset="0"/>
                <a:cs typeface="Arial" panose="020B0604020202020204" pitchFamily="34" charset="0"/>
              </a:rPr>
              <a:t>Land Use ELEMENT &amp; MAP</a:t>
            </a:r>
            <a:b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br>
            <a:b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br>
            <a:b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br>
            <a:r>
              <a:rPr lang="en-US" sz="3300" dirty="0">
                <a:solidFill>
                  <a:schemeClr val="tx1"/>
                </a:solidFill>
                <a:latin typeface="Verdana" panose="020B0604030504040204" pitchFamily="34" charset="0"/>
                <a:ea typeface="Verdana" panose="020B0604030504040204" pitchFamily="34" charset="0"/>
                <a:cs typeface="Arial" panose="020B0604020202020204" pitchFamily="34" charset="0"/>
              </a:rPr>
              <a:t>June 26, 2024</a:t>
            </a:r>
          </a:p>
        </p:txBody>
      </p:sp>
    </p:spTree>
    <p:extLst>
      <p:ext uri="{BB962C8B-B14F-4D97-AF65-F5344CB8AC3E}">
        <p14:creationId xmlns:p14="http://schemas.microsoft.com/office/powerpoint/2010/main" val="22593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20AEFFA-B4D2-39AF-1C67-C5AD25459756}"/>
              </a:ext>
            </a:extLst>
          </p:cNvPr>
          <p:cNvSpPr txBox="1"/>
          <p:nvPr/>
        </p:nvSpPr>
        <p:spPr>
          <a:xfrm>
            <a:off x="572486" y="2122415"/>
            <a:ext cx="4310796" cy="584775"/>
          </a:xfrm>
          <a:prstGeom prst="rect">
            <a:avLst/>
          </a:prstGeom>
          <a:noFill/>
          <a:ln>
            <a:solidFill>
              <a:schemeClr val="bg1"/>
            </a:solidFill>
          </a:ln>
        </p:spPr>
        <p:txBody>
          <a:bodyPr wrap="none" rtlCol="0">
            <a:spAutoFit/>
          </a:bodyPr>
          <a:lstStyle/>
          <a:p>
            <a:pPr algn="ctr"/>
            <a:r>
              <a:rPr lang="en-US" sz="3200" dirty="0"/>
              <a:t>Other considerations</a:t>
            </a:r>
          </a:p>
        </p:txBody>
      </p:sp>
      <p:sp>
        <p:nvSpPr>
          <p:cNvPr id="3" name="Content Placeholder 2">
            <a:extLst>
              <a:ext uri="{FF2B5EF4-FFF2-40B4-BE49-F238E27FC236}">
                <a16:creationId xmlns:a16="http://schemas.microsoft.com/office/drawing/2014/main" id="{BC071D26-9566-73CB-6EA4-64CB106CDFCC}"/>
              </a:ext>
            </a:extLst>
          </p:cNvPr>
          <p:cNvSpPr>
            <a:spLocks noGrp="1"/>
          </p:cNvSpPr>
          <p:nvPr>
            <p:ph idx="1"/>
          </p:nvPr>
        </p:nvSpPr>
        <p:spPr>
          <a:xfrm>
            <a:off x="5026169" y="481157"/>
            <a:ext cx="6433079" cy="5603876"/>
          </a:xfrm>
        </p:spPr>
        <p:txBody>
          <a:bodyPr>
            <a:normAutofit fontScale="92500"/>
          </a:bodyPr>
          <a:lstStyle/>
          <a:p>
            <a:r>
              <a:rPr lang="en-US" sz="2400" dirty="0">
                <a:latin typeface="Arial" panose="020B0604020202020204" pitchFamily="34" charset="0"/>
                <a:cs typeface="Arial" panose="020B0604020202020204" pitchFamily="34" charset="0"/>
              </a:rPr>
              <a:t>Most communities in the Puget Sound Region are subject to the requirements of HB 1110 requiring:</a:t>
            </a:r>
          </a:p>
          <a:p>
            <a:pPr lvl="1"/>
            <a:r>
              <a:rPr lang="en-US" sz="2400" dirty="0">
                <a:latin typeface="Arial" panose="020B0604020202020204" pitchFamily="34" charset="0"/>
                <a:cs typeface="Arial" panose="020B0604020202020204" pitchFamily="34" charset="0"/>
              </a:rPr>
              <a:t>Greater density of housing on individual lots</a:t>
            </a:r>
          </a:p>
          <a:p>
            <a:pPr lvl="1"/>
            <a:r>
              <a:rPr lang="en-US" sz="2400" dirty="0">
                <a:latin typeface="Arial" panose="020B0604020202020204" pitchFamily="34" charset="0"/>
                <a:cs typeface="Arial" panose="020B0604020202020204" pitchFamily="34" charset="0"/>
              </a:rPr>
              <a:t>Mandates for “missing middle” housing</a:t>
            </a:r>
          </a:p>
          <a:p>
            <a:pPr lvl="1"/>
            <a:r>
              <a:rPr lang="en-US" sz="2400" dirty="0">
                <a:latin typeface="Arial" panose="020B0604020202020204" pitchFamily="34" charset="0"/>
                <a:cs typeface="Arial" panose="020B0604020202020204" pitchFamily="34" charset="0"/>
              </a:rPr>
              <a:t>Additional incentives to encourage density</a:t>
            </a:r>
          </a:p>
          <a:p>
            <a:r>
              <a:rPr lang="en-US" sz="2400" dirty="0">
                <a:latin typeface="Arial" panose="020B0604020202020204" pitchFamily="34" charset="0"/>
                <a:cs typeface="Arial" panose="020B0604020202020204" pitchFamily="34" charset="0"/>
              </a:rPr>
              <a:t>Gig Harbor is not subject to these requirements, but are subject to new requirements under:</a:t>
            </a:r>
          </a:p>
          <a:p>
            <a:pPr lvl="1"/>
            <a:r>
              <a:rPr lang="en-US" sz="2400" dirty="0">
                <a:latin typeface="Arial" panose="020B0604020202020204" pitchFamily="34" charset="0"/>
                <a:cs typeface="Arial" panose="020B0604020202020204" pitchFamily="34" charset="0"/>
              </a:rPr>
              <a:t>HB 1220 (Housing targets by income band, requirements for transitional/emergency housing)</a:t>
            </a:r>
          </a:p>
          <a:p>
            <a:pPr lvl="1"/>
            <a:r>
              <a:rPr lang="en-US" sz="2400" dirty="0">
                <a:latin typeface="Arial" panose="020B0604020202020204" pitchFamily="34" charset="0"/>
                <a:cs typeface="Arial" panose="020B0604020202020204" pitchFamily="34" charset="0"/>
              </a:rPr>
              <a:t>HB 1337 (Accessory Dwelling Units)</a:t>
            </a:r>
          </a:p>
        </p:txBody>
      </p:sp>
    </p:spTree>
    <p:extLst>
      <p:ext uri="{BB962C8B-B14F-4D97-AF65-F5344CB8AC3E}">
        <p14:creationId xmlns:p14="http://schemas.microsoft.com/office/powerpoint/2010/main" val="88491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608E973-4C63-1B31-0E37-7CC6FFB73A9C}"/>
              </a:ext>
            </a:extLst>
          </p:cNvPr>
          <p:cNvPicPr>
            <a:picLocks noGrp="1" noChangeAspect="1"/>
          </p:cNvPicPr>
          <p:nvPr>
            <p:ph idx="1"/>
          </p:nvPr>
        </p:nvPicPr>
        <p:blipFill>
          <a:blip r:embed="rId3"/>
          <a:stretch>
            <a:fillRect/>
          </a:stretch>
        </p:blipFill>
        <p:spPr>
          <a:xfrm>
            <a:off x="512717" y="180975"/>
            <a:ext cx="11166565" cy="6496049"/>
          </a:xfrm>
        </p:spPr>
      </p:pic>
    </p:spTree>
    <p:extLst>
      <p:ext uri="{BB962C8B-B14F-4D97-AF65-F5344CB8AC3E}">
        <p14:creationId xmlns:p14="http://schemas.microsoft.com/office/powerpoint/2010/main" val="32013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F63F6D0-CB62-F4EB-A9D6-255B36F55A3B}"/>
              </a:ext>
            </a:extLst>
          </p:cNvPr>
          <p:cNvPicPr>
            <a:picLocks noGrp="1" noChangeAspect="1"/>
          </p:cNvPicPr>
          <p:nvPr>
            <p:ph idx="1"/>
          </p:nvPr>
        </p:nvPicPr>
        <p:blipFill>
          <a:blip r:embed="rId3"/>
          <a:stretch>
            <a:fillRect/>
          </a:stretch>
        </p:blipFill>
        <p:spPr>
          <a:xfrm>
            <a:off x="471064" y="218949"/>
            <a:ext cx="11254327" cy="6311160"/>
          </a:xfrm>
        </p:spPr>
      </p:pic>
    </p:spTree>
    <p:extLst>
      <p:ext uri="{BB962C8B-B14F-4D97-AF65-F5344CB8AC3E}">
        <p14:creationId xmlns:p14="http://schemas.microsoft.com/office/powerpoint/2010/main" val="1206141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C4F63AE8-2AC3-8350-D3DE-B7F6EB0AC81E}"/>
              </a:ext>
            </a:extLst>
          </p:cNvPr>
          <p:cNvPicPr>
            <a:picLocks noGrp="1" noChangeAspect="1"/>
          </p:cNvPicPr>
          <p:nvPr>
            <p:ph idx="1"/>
          </p:nvPr>
        </p:nvPicPr>
        <p:blipFill rotWithShape="1">
          <a:blip r:embed="rId3"/>
          <a:srcRect r="1" b="8365"/>
          <a:stretch/>
        </p:blipFill>
        <p:spPr>
          <a:xfrm>
            <a:off x="405229" y="521758"/>
            <a:ext cx="11381542" cy="5814483"/>
          </a:xfrm>
          <a:prstGeom prst="rect">
            <a:avLst/>
          </a:prstGeom>
        </p:spPr>
      </p:pic>
    </p:spTree>
    <p:extLst>
      <p:ext uri="{BB962C8B-B14F-4D97-AF65-F5344CB8AC3E}">
        <p14:creationId xmlns:p14="http://schemas.microsoft.com/office/powerpoint/2010/main" val="152019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a:xfrm>
            <a:off x="684212" y="4108642"/>
            <a:ext cx="8534400" cy="1507067"/>
          </a:xfrm>
        </p:spPr>
        <p:txBody>
          <a:bodyPr>
            <a:normAutofit/>
          </a:bodyPr>
          <a:lstStyle/>
          <a:p>
            <a:r>
              <a:rPr lang="en-US" dirty="0"/>
              <a:t>Public Outreach Themes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5670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D45EACC-0E1D-9CDC-9660-9999A961D32E}"/>
              </a:ext>
            </a:extLst>
          </p:cNvPr>
          <p:cNvPicPr>
            <a:picLocks noGrp="1" noChangeAspect="1"/>
          </p:cNvPicPr>
          <p:nvPr>
            <p:ph idx="1"/>
          </p:nvPr>
        </p:nvPicPr>
        <p:blipFill>
          <a:blip r:embed="rId3"/>
          <a:stretch>
            <a:fillRect/>
          </a:stretch>
        </p:blipFill>
        <p:spPr>
          <a:xfrm>
            <a:off x="3615650" y="89765"/>
            <a:ext cx="8481101" cy="6678470"/>
          </a:xfrm>
        </p:spPr>
      </p:pic>
      <p:sp>
        <p:nvSpPr>
          <p:cNvPr id="7" name="Title 6">
            <a:extLst>
              <a:ext uri="{FF2B5EF4-FFF2-40B4-BE49-F238E27FC236}">
                <a16:creationId xmlns:a16="http://schemas.microsoft.com/office/drawing/2014/main" id="{F1C53402-6DCD-D60A-C074-F5683D72D7CB}"/>
              </a:ext>
            </a:extLst>
          </p:cNvPr>
          <p:cNvSpPr>
            <a:spLocks noGrp="1"/>
          </p:cNvSpPr>
          <p:nvPr>
            <p:ph type="title"/>
          </p:nvPr>
        </p:nvSpPr>
        <p:spPr>
          <a:xfrm>
            <a:off x="-154133" y="1923473"/>
            <a:ext cx="3933825" cy="2362200"/>
          </a:xfrm>
        </p:spPr>
        <p:txBody>
          <a:bodyPr>
            <a:normAutofit/>
          </a:bodyPr>
          <a:lstStyle/>
          <a:p>
            <a:pPr algn="ctr"/>
            <a:r>
              <a:rPr lang="en-US" sz="3200" dirty="0"/>
              <a:t>Visioning Exercise</a:t>
            </a:r>
            <a:br>
              <a:rPr lang="en-US" sz="3200" dirty="0"/>
            </a:br>
            <a:r>
              <a:rPr lang="en-US" sz="2800" dirty="0"/>
              <a:t>December 7, 2023</a:t>
            </a:r>
          </a:p>
        </p:txBody>
      </p:sp>
      <p:sp>
        <p:nvSpPr>
          <p:cNvPr id="10" name="Oval 9">
            <a:extLst>
              <a:ext uri="{FF2B5EF4-FFF2-40B4-BE49-F238E27FC236}">
                <a16:creationId xmlns:a16="http://schemas.microsoft.com/office/drawing/2014/main" id="{B5883329-4DF5-C118-FA0D-19CE8CB151AB}"/>
              </a:ext>
            </a:extLst>
          </p:cNvPr>
          <p:cNvSpPr/>
          <p:nvPr/>
        </p:nvSpPr>
        <p:spPr>
          <a:xfrm>
            <a:off x="6526635" y="184558"/>
            <a:ext cx="2692866" cy="5536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12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B49BB4-5BE3-48A4-9E35-E0C2F4260B7B}"/>
              </a:ext>
            </a:extLst>
          </p:cNvPr>
          <p:cNvSpPr>
            <a:spLocks noGrp="1"/>
          </p:cNvSpPr>
          <p:nvPr>
            <p:ph type="title"/>
          </p:nvPr>
        </p:nvSpPr>
        <p:spPr>
          <a:xfrm>
            <a:off x="329655" y="1409350"/>
            <a:ext cx="6414045" cy="604008"/>
          </a:xfrm>
        </p:spPr>
        <p:txBody>
          <a:bodyPr>
            <a:normAutofit fontScale="90000"/>
          </a:bodyPr>
          <a:lstStyle/>
          <a:p>
            <a:pPr algn="ctr"/>
            <a:r>
              <a:rPr lang="en-US" dirty="0"/>
              <a:t>Centers of local importance</a:t>
            </a:r>
            <a:br>
              <a:rPr lang="en-US" dirty="0"/>
            </a:br>
            <a:br>
              <a:rPr lang="en-US" dirty="0"/>
            </a:br>
            <a:br>
              <a:rPr lang="en-US" dirty="0"/>
            </a:br>
            <a:endParaRPr lang="en-US" dirty="0"/>
          </a:p>
        </p:txBody>
      </p:sp>
      <p:pic>
        <p:nvPicPr>
          <p:cNvPr id="8" name="Picture 7">
            <a:extLst>
              <a:ext uri="{FF2B5EF4-FFF2-40B4-BE49-F238E27FC236}">
                <a16:creationId xmlns:a16="http://schemas.microsoft.com/office/drawing/2014/main" id="{88E31A36-71C8-1509-CBBE-D40DF3760B33}"/>
              </a:ext>
            </a:extLst>
          </p:cNvPr>
          <p:cNvPicPr>
            <a:picLocks noChangeAspect="1"/>
          </p:cNvPicPr>
          <p:nvPr/>
        </p:nvPicPr>
        <p:blipFill>
          <a:blip r:embed="rId3"/>
          <a:stretch>
            <a:fillRect/>
          </a:stretch>
        </p:blipFill>
        <p:spPr>
          <a:xfrm>
            <a:off x="6889653" y="76200"/>
            <a:ext cx="4972692" cy="6705600"/>
          </a:xfrm>
          <a:prstGeom prst="rect">
            <a:avLst/>
          </a:prstGeom>
        </p:spPr>
      </p:pic>
      <p:sp>
        <p:nvSpPr>
          <p:cNvPr id="11" name="TextBox 10">
            <a:extLst>
              <a:ext uri="{FF2B5EF4-FFF2-40B4-BE49-F238E27FC236}">
                <a16:creationId xmlns:a16="http://schemas.microsoft.com/office/drawing/2014/main" id="{59C7C06D-7D21-EF43-2750-44EFB804F4A1}"/>
              </a:ext>
            </a:extLst>
          </p:cNvPr>
          <p:cNvSpPr txBox="1"/>
          <p:nvPr/>
        </p:nvSpPr>
        <p:spPr>
          <a:xfrm>
            <a:off x="864067" y="3429000"/>
            <a:ext cx="3536546" cy="2246769"/>
          </a:xfrm>
          <a:prstGeom prst="rect">
            <a:avLst/>
          </a:prstGeom>
          <a:noFill/>
        </p:spPr>
        <p:txBody>
          <a:bodyPr wrap="none" rtlCol="0">
            <a:spAutoFit/>
          </a:bodyPr>
          <a:lstStyle/>
          <a:p>
            <a:pPr marL="457200" indent="-457200">
              <a:buFont typeface="Arial" panose="020B0604020202020204" pitchFamily="34" charset="0"/>
              <a:buChar char="•"/>
            </a:pPr>
            <a:r>
              <a:rPr lang="en-US" sz="2800" dirty="0"/>
              <a:t>Westside</a:t>
            </a:r>
          </a:p>
          <a:p>
            <a:pPr marL="457200" indent="-457200">
              <a:buFont typeface="Arial" panose="020B0604020202020204" pitchFamily="34" charset="0"/>
              <a:buChar char="•"/>
            </a:pPr>
            <a:r>
              <a:rPr lang="en-US" sz="2800" dirty="0"/>
              <a:t>Gig harbor north</a:t>
            </a:r>
          </a:p>
          <a:p>
            <a:pPr marL="457200" indent="-457200">
              <a:buFont typeface="Arial" panose="020B0604020202020204" pitchFamily="34" charset="0"/>
              <a:buChar char="•"/>
            </a:pPr>
            <a:r>
              <a:rPr lang="en-US" sz="2800" dirty="0"/>
              <a:t>Downtown</a:t>
            </a:r>
          </a:p>
          <a:p>
            <a:pPr marL="457200" indent="-457200">
              <a:buFont typeface="Arial" panose="020B0604020202020204" pitchFamily="34" charset="0"/>
              <a:buChar char="•"/>
            </a:pPr>
            <a:r>
              <a:rPr lang="en-US" sz="2800" dirty="0" err="1"/>
              <a:t>Finholm</a:t>
            </a:r>
            <a:r>
              <a:rPr lang="en-US" sz="2800" dirty="0"/>
              <a:t> District</a:t>
            </a:r>
          </a:p>
          <a:p>
            <a:pPr marL="457200" indent="-457200">
              <a:buFont typeface="Arial" panose="020B0604020202020204" pitchFamily="34" charset="0"/>
              <a:buChar char="•"/>
            </a:pPr>
            <a:r>
              <a:rPr lang="en-US" sz="2800" dirty="0"/>
              <a:t>Kimball</a:t>
            </a:r>
          </a:p>
        </p:txBody>
      </p:sp>
      <p:sp>
        <p:nvSpPr>
          <p:cNvPr id="12" name="TextBox 11">
            <a:extLst>
              <a:ext uri="{FF2B5EF4-FFF2-40B4-BE49-F238E27FC236}">
                <a16:creationId xmlns:a16="http://schemas.microsoft.com/office/drawing/2014/main" id="{C62BB601-C1E8-C70A-5DCF-F98C94DB7103}"/>
              </a:ext>
            </a:extLst>
          </p:cNvPr>
          <p:cNvSpPr txBox="1"/>
          <p:nvPr/>
        </p:nvSpPr>
        <p:spPr>
          <a:xfrm>
            <a:off x="654341" y="1847303"/>
            <a:ext cx="5985741" cy="1477328"/>
          </a:xfrm>
          <a:prstGeom prst="rect">
            <a:avLst/>
          </a:prstGeom>
          <a:noFill/>
        </p:spPr>
        <p:txBody>
          <a:bodyPr wrap="square" rtlCol="0">
            <a:spAutoFit/>
          </a:bodyPr>
          <a:lstStyle/>
          <a:p>
            <a:pPr algn="ctr"/>
            <a:r>
              <a:rPr lang="en-US" dirty="0"/>
              <a:t>Five local centers that can encourage compact, pedestrian-oriented development with a mix of uses that can both support a neighborhood and encourage visitors to come to the neighborhoods to enjoy local amenities</a:t>
            </a:r>
          </a:p>
        </p:txBody>
      </p:sp>
    </p:spTree>
    <p:extLst>
      <p:ext uri="{BB962C8B-B14F-4D97-AF65-F5344CB8AC3E}">
        <p14:creationId xmlns:p14="http://schemas.microsoft.com/office/powerpoint/2010/main" val="2907922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5FB170-FB53-A246-CD20-312485740783}"/>
              </a:ext>
            </a:extLst>
          </p:cNvPr>
          <p:cNvSpPr>
            <a:spLocks noGrp="1"/>
          </p:cNvSpPr>
          <p:nvPr>
            <p:ph type="title"/>
          </p:nvPr>
        </p:nvSpPr>
        <p:spPr/>
        <p:txBody>
          <a:bodyPr/>
          <a:lstStyle/>
          <a:p>
            <a:endParaRPr lang="en-US"/>
          </a:p>
        </p:txBody>
      </p:sp>
      <p:sp>
        <p:nvSpPr>
          <p:cNvPr id="11" name="Text Placeholder 10">
            <a:extLst>
              <a:ext uri="{FF2B5EF4-FFF2-40B4-BE49-F238E27FC236}">
                <a16:creationId xmlns:a16="http://schemas.microsoft.com/office/drawing/2014/main" id="{204AB370-437A-8D50-D282-FF3C54574C17}"/>
              </a:ext>
            </a:extLst>
          </p:cNvPr>
          <p:cNvSpPr>
            <a:spLocks noGrp="1"/>
          </p:cNvSpPr>
          <p:nvPr>
            <p:ph type="body" sz="half" idx="2"/>
          </p:nvPr>
        </p:nvSpPr>
        <p:spPr/>
        <p:txBody>
          <a:bodyPr/>
          <a:lstStyle/>
          <a:p>
            <a:endParaRPr lang="en-US"/>
          </a:p>
        </p:txBody>
      </p:sp>
      <p:pic>
        <p:nvPicPr>
          <p:cNvPr id="13" name="Picture 12">
            <a:extLst>
              <a:ext uri="{FF2B5EF4-FFF2-40B4-BE49-F238E27FC236}">
                <a16:creationId xmlns:a16="http://schemas.microsoft.com/office/drawing/2014/main" id="{9C8A06D5-6591-31AF-A753-604BD001CD48}"/>
              </a:ext>
            </a:extLst>
          </p:cNvPr>
          <p:cNvPicPr>
            <a:picLocks noChangeAspect="1"/>
          </p:cNvPicPr>
          <p:nvPr/>
        </p:nvPicPr>
        <p:blipFill>
          <a:blip r:embed="rId3"/>
          <a:stretch>
            <a:fillRect/>
          </a:stretch>
        </p:blipFill>
        <p:spPr>
          <a:xfrm>
            <a:off x="6660576" y="108527"/>
            <a:ext cx="5011810" cy="6640945"/>
          </a:xfrm>
          <a:prstGeom prst="rect">
            <a:avLst/>
          </a:prstGeom>
        </p:spPr>
      </p:pic>
      <p:pic>
        <p:nvPicPr>
          <p:cNvPr id="15" name="Picture 14">
            <a:extLst>
              <a:ext uri="{FF2B5EF4-FFF2-40B4-BE49-F238E27FC236}">
                <a16:creationId xmlns:a16="http://schemas.microsoft.com/office/drawing/2014/main" id="{4BEC0D89-3B24-76B2-B468-7C394A1E62D4}"/>
              </a:ext>
            </a:extLst>
          </p:cNvPr>
          <p:cNvPicPr>
            <a:picLocks noChangeAspect="1"/>
          </p:cNvPicPr>
          <p:nvPr/>
        </p:nvPicPr>
        <p:blipFill>
          <a:blip r:embed="rId4"/>
          <a:stretch>
            <a:fillRect/>
          </a:stretch>
        </p:blipFill>
        <p:spPr>
          <a:xfrm>
            <a:off x="519615" y="106642"/>
            <a:ext cx="5668750" cy="6642830"/>
          </a:xfrm>
          <a:prstGeom prst="rect">
            <a:avLst/>
          </a:prstGeom>
        </p:spPr>
      </p:pic>
    </p:spTree>
    <p:extLst>
      <p:ext uri="{BB962C8B-B14F-4D97-AF65-F5344CB8AC3E}">
        <p14:creationId xmlns:p14="http://schemas.microsoft.com/office/powerpoint/2010/main" val="356744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5FB170-FB53-A246-CD20-312485740783}"/>
              </a:ext>
            </a:extLst>
          </p:cNvPr>
          <p:cNvSpPr>
            <a:spLocks noGrp="1"/>
          </p:cNvSpPr>
          <p:nvPr>
            <p:ph type="title"/>
          </p:nvPr>
        </p:nvSpPr>
        <p:spPr/>
        <p:txBody>
          <a:bodyPr/>
          <a:lstStyle/>
          <a:p>
            <a:endParaRPr lang="en-US"/>
          </a:p>
        </p:txBody>
      </p:sp>
      <p:sp>
        <p:nvSpPr>
          <p:cNvPr id="11" name="Text Placeholder 10">
            <a:extLst>
              <a:ext uri="{FF2B5EF4-FFF2-40B4-BE49-F238E27FC236}">
                <a16:creationId xmlns:a16="http://schemas.microsoft.com/office/drawing/2014/main" id="{204AB370-437A-8D50-D282-FF3C54574C17}"/>
              </a:ext>
            </a:extLst>
          </p:cNvPr>
          <p:cNvSpPr>
            <a:spLocks noGrp="1"/>
          </p:cNvSpPr>
          <p:nvPr>
            <p:ph type="body" sz="half" idx="2"/>
          </p:nvPr>
        </p:nvSpPr>
        <p:spPr/>
        <p:txBody>
          <a:bodyPr/>
          <a:lstStyle/>
          <a:p>
            <a:endParaRPr lang="en-US"/>
          </a:p>
        </p:txBody>
      </p:sp>
      <p:pic>
        <p:nvPicPr>
          <p:cNvPr id="13" name="Picture 12">
            <a:extLst>
              <a:ext uri="{FF2B5EF4-FFF2-40B4-BE49-F238E27FC236}">
                <a16:creationId xmlns:a16="http://schemas.microsoft.com/office/drawing/2014/main" id="{9C8A06D5-6591-31AF-A753-604BD001CD48}"/>
              </a:ext>
            </a:extLst>
          </p:cNvPr>
          <p:cNvPicPr>
            <a:picLocks noChangeAspect="1"/>
          </p:cNvPicPr>
          <p:nvPr/>
        </p:nvPicPr>
        <p:blipFill>
          <a:blip r:embed="rId3"/>
          <a:stretch>
            <a:fillRect/>
          </a:stretch>
        </p:blipFill>
        <p:spPr>
          <a:xfrm>
            <a:off x="6660576" y="108527"/>
            <a:ext cx="5011810" cy="6640945"/>
          </a:xfrm>
          <a:prstGeom prst="rect">
            <a:avLst/>
          </a:prstGeom>
        </p:spPr>
      </p:pic>
      <p:pic>
        <p:nvPicPr>
          <p:cNvPr id="3" name="Picture 2">
            <a:extLst>
              <a:ext uri="{FF2B5EF4-FFF2-40B4-BE49-F238E27FC236}">
                <a16:creationId xmlns:a16="http://schemas.microsoft.com/office/drawing/2014/main" id="{84F8AB44-94F2-F37B-3075-582B4945271B}"/>
              </a:ext>
            </a:extLst>
          </p:cNvPr>
          <p:cNvPicPr>
            <a:picLocks noChangeAspect="1"/>
          </p:cNvPicPr>
          <p:nvPr/>
        </p:nvPicPr>
        <p:blipFill>
          <a:blip r:embed="rId4"/>
          <a:stretch>
            <a:fillRect/>
          </a:stretch>
        </p:blipFill>
        <p:spPr>
          <a:xfrm>
            <a:off x="458921" y="108527"/>
            <a:ext cx="5903768" cy="6640945"/>
          </a:xfrm>
          <a:prstGeom prst="rect">
            <a:avLst/>
          </a:prstGeom>
        </p:spPr>
      </p:pic>
    </p:spTree>
    <p:extLst>
      <p:ext uri="{BB962C8B-B14F-4D97-AF65-F5344CB8AC3E}">
        <p14:creationId xmlns:p14="http://schemas.microsoft.com/office/powerpoint/2010/main" val="51534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5FB170-FB53-A246-CD20-312485740783}"/>
              </a:ext>
            </a:extLst>
          </p:cNvPr>
          <p:cNvSpPr>
            <a:spLocks noGrp="1"/>
          </p:cNvSpPr>
          <p:nvPr>
            <p:ph type="title"/>
          </p:nvPr>
        </p:nvSpPr>
        <p:spPr/>
        <p:txBody>
          <a:bodyPr/>
          <a:lstStyle/>
          <a:p>
            <a:endParaRPr lang="en-US"/>
          </a:p>
        </p:txBody>
      </p:sp>
      <p:sp>
        <p:nvSpPr>
          <p:cNvPr id="11" name="Text Placeholder 10">
            <a:extLst>
              <a:ext uri="{FF2B5EF4-FFF2-40B4-BE49-F238E27FC236}">
                <a16:creationId xmlns:a16="http://schemas.microsoft.com/office/drawing/2014/main" id="{204AB370-437A-8D50-D282-FF3C54574C17}"/>
              </a:ext>
            </a:extLst>
          </p:cNvPr>
          <p:cNvSpPr>
            <a:spLocks noGrp="1"/>
          </p:cNvSpPr>
          <p:nvPr>
            <p:ph type="body" sz="half" idx="2"/>
          </p:nvPr>
        </p:nvSpPr>
        <p:spPr/>
        <p:txBody>
          <a:bodyPr/>
          <a:lstStyle/>
          <a:p>
            <a:endParaRPr lang="en-US"/>
          </a:p>
        </p:txBody>
      </p:sp>
      <p:pic>
        <p:nvPicPr>
          <p:cNvPr id="13" name="Picture 12">
            <a:extLst>
              <a:ext uri="{FF2B5EF4-FFF2-40B4-BE49-F238E27FC236}">
                <a16:creationId xmlns:a16="http://schemas.microsoft.com/office/drawing/2014/main" id="{9C8A06D5-6591-31AF-A753-604BD001CD48}"/>
              </a:ext>
            </a:extLst>
          </p:cNvPr>
          <p:cNvPicPr>
            <a:picLocks noChangeAspect="1"/>
          </p:cNvPicPr>
          <p:nvPr/>
        </p:nvPicPr>
        <p:blipFill>
          <a:blip r:embed="rId3"/>
          <a:stretch>
            <a:fillRect/>
          </a:stretch>
        </p:blipFill>
        <p:spPr>
          <a:xfrm>
            <a:off x="6660576" y="108527"/>
            <a:ext cx="5011810" cy="6640945"/>
          </a:xfrm>
          <a:prstGeom prst="rect">
            <a:avLst/>
          </a:prstGeom>
        </p:spPr>
      </p:pic>
      <p:pic>
        <p:nvPicPr>
          <p:cNvPr id="4" name="Picture 3">
            <a:extLst>
              <a:ext uri="{FF2B5EF4-FFF2-40B4-BE49-F238E27FC236}">
                <a16:creationId xmlns:a16="http://schemas.microsoft.com/office/drawing/2014/main" id="{CA2744DE-2C8E-EDF7-AB4D-C5F909851367}"/>
              </a:ext>
            </a:extLst>
          </p:cNvPr>
          <p:cNvPicPr>
            <a:picLocks noChangeAspect="1"/>
          </p:cNvPicPr>
          <p:nvPr/>
        </p:nvPicPr>
        <p:blipFill>
          <a:blip r:embed="rId4"/>
          <a:stretch>
            <a:fillRect/>
          </a:stretch>
        </p:blipFill>
        <p:spPr>
          <a:xfrm>
            <a:off x="665472" y="85578"/>
            <a:ext cx="5541367" cy="6663894"/>
          </a:xfrm>
          <a:prstGeom prst="rect">
            <a:avLst/>
          </a:prstGeom>
        </p:spPr>
      </p:pic>
    </p:spTree>
    <p:extLst>
      <p:ext uri="{BB962C8B-B14F-4D97-AF65-F5344CB8AC3E}">
        <p14:creationId xmlns:p14="http://schemas.microsoft.com/office/powerpoint/2010/main" val="8003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197C63-5D0A-E108-0CC2-3437E16E0E52}"/>
              </a:ext>
            </a:extLst>
          </p:cNvPr>
          <p:cNvSpPr>
            <a:spLocks noGrp="1"/>
          </p:cNvSpPr>
          <p:nvPr>
            <p:ph type="dt" sz="half" idx="10"/>
          </p:nvPr>
        </p:nvSpPr>
        <p:spPr/>
        <p:txBody>
          <a:body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393AADDE-E15B-A782-632F-369EA741FD4B}"/>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955E23A-898B-6A25-7ADA-FB53EC4CDAB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a:t>
            </a:fld>
            <a:endParaRPr lang="en-US" dirty="0">
              <a:solidFill>
                <a:prstClr val="black">
                  <a:tint val="75000"/>
                </a:prstClr>
              </a:solidFill>
            </a:endParaRPr>
          </a:p>
        </p:txBody>
      </p:sp>
      <p:grpSp>
        <p:nvGrpSpPr>
          <p:cNvPr id="7" name="Group 6">
            <a:extLst>
              <a:ext uri="{FF2B5EF4-FFF2-40B4-BE49-F238E27FC236}">
                <a16:creationId xmlns:a16="http://schemas.microsoft.com/office/drawing/2014/main" id="{EAC6C3A7-781D-0A3F-992F-383E35D82F48}"/>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9CCD8F83-0AD0-9F6A-745C-0C126990A634}"/>
                </a:ext>
              </a:extLst>
            </p:cNvPr>
            <p:cNvPicPr>
              <a:picLocks noChangeAspect="1"/>
            </p:cNvPicPr>
            <p:nvPr/>
          </p:nvPicPr>
          <p:blipFill>
            <a:blip r:embed="rId3"/>
            <a:stretch>
              <a:fillRect/>
            </a:stretch>
          </p:blipFill>
          <p:spPr>
            <a:xfrm>
              <a:off x="0" y="0"/>
              <a:ext cx="12192000" cy="6858000"/>
            </a:xfrm>
            <a:prstGeom prst="rect">
              <a:avLst/>
            </a:prstGeom>
            <a:effectLst>
              <a:outerShdw blurRad="50800" dist="50800" dir="5400000" sx="1000" sy="1000" algn="ctr" rotWithShape="0">
                <a:schemeClr val="bg1"/>
              </a:outerShdw>
            </a:effectLst>
          </p:spPr>
        </p:pic>
        <p:sp>
          <p:nvSpPr>
            <p:cNvPr id="9" name="Rectangle 8">
              <a:extLst>
                <a:ext uri="{FF2B5EF4-FFF2-40B4-BE49-F238E27FC236}">
                  <a16:creationId xmlns:a16="http://schemas.microsoft.com/office/drawing/2014/main" id="{8ADC9807-E2D6-9454-A3E2-E0CA92CFADC1}"/>
                </a:ext>
              </a:extLst>
            </p:cNvPr>
            <p:cNvSpPr/>
            <p:nvPr/>
          </p:nvSpPr>
          <p:spPr>
            <a:xfrm>
              <a:off x="1" y="0"/>
              <a:ext cx="6096000"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ea typeface="Cambria" panose="02040503050406030204" pitchFamily="18" charset="0"/>
                  <a:cs typeface="Arial" panose="020B0604020202020204" pitchFamily="34" charset="0"/>
                </a:rPr>
                <a:t>Listening Session </a:t>
              </a:r>
            </a:p>
            <a:p>
              <a:pPr algn="ctr"/>
              <a:r>
                <a:rPr lang="en-US" sz="4000" dirty="0">
                  <a:solidFill>
                    <a:schemeClr val="tx1"/>
                  </a:solidFill>
                  <a:latin typeface="Arial" panose="020B0604020202020204" pitchFamily="34" charset="0"/>
                  <a:ea typeface="Cambria" panose="02040503050406030204" pitchFamily="18" charset="0"/>
                  <a:cs typeface="Arial" panose="020B0604020202020204" pitchFamily="34" charset="0"/>
                </a:rPr>
                <a:t>Agenda</a:t>
              </a:r>
            </a:p>
            <a:p>
              <a:pPr algn="ctr"/>
              <a:endParaRPr lang="en-US" sz="40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571500" indent="-571500">
                <a:buFont typeface="Arial" panose="020B0604020202020204" pitchFamily="34" charset="0"/>
                <a:buChar char="•"/>
              </a:pPr>
              <a:r>
                <a:rPr lang="en-US" sz="2400" dirty="0">
                  <a:solidFill>
                    <a:schemeClr val="tx1"/>
                  </a:solidFill>
                  <a:latin typeface="Arial" panose="020B0604020202020204" pitchFamily="34" charset="0"/>
                  <a:ea typeface="Cambria" panose="02040503050406030204" pitchFamily="18" charset="0"/>
                  <a:cs typeface="Arial" panose="020B0604020202020204" pitchFamily="34" charset="0"/>
                </a:rPr>
                <a:t>Comprehensive Plan Overview</a:t>
              </a:r>
            </a:p>
            <a:p>
              <a:pPr marL="571500" indent="-571500">
                <a:buFont typeface="Arial" panose="020B0604020202020204" pitchFamily="34" charset="0"/>
                <a:buChar char="•"/>
              </a:pPr>
              <a:r>
                <a:rPr lang="en-US" sz="2400" dirty="0">
                  <a:solidFill>
                    <a:schemeClr val="tx1"/>
                  </a:solidFill>
                  <a:latin typeface="Arial" panose="020B0604020202020204" pitchFamily="34" charset="0"/>
                  <a:ea typeface="Cambria" panose="02040503050406030204" pitchFamily="18" charset="0"/>
                  <a:cs typeface="Arial" panose="020B0604020202020204" pitchFamily="34" charset="0"/>
                </a:rPr>
                <a:t>Timeline and process</a:t>
              </a:r>
            </a:p>
            <a:p>
              <a:pPr marL="571500" indent="-571500">
                <a:buFont typeface="Arial" panose="020B0604020202020204" pitchFamily="34" charset="0"/>
                <a:buChar char="•"/>
              </a:pPr>
              <a:r>
                <a:rPr lang="en-US" sz="2400" dirty="0">
                  <a:solidFill>
                    <a:schemeClr val="tx1"/>
                  </a:solidFill>
                  <a:latin typeface="Arial" panose="020B0604020202020204" pitchFamily="34" charset="0"/>
                  <a:ea typeface="Cambria" panose="02040503050406030204" pitchFamily="18" charset="0"/>
                  <a:cs typeface="Arial" panose="020B0604020202020204" pitchFamily="34" charset="0"/>
                </a:rPr>
                <a:t>Introduction of the Land Use Element</a:t>
              </a:r>
            </a:p>
            <a:p>
              <a:pPr marL="571500" indent="-571500">
                <a:buFont typeface="Arial" panose="020B0604020202020204" pitchFamily="34" charset="0"/>
                <a:buChar char="•"/>
              </a:pPr>
              <a:r>
                <a:rPr lang="en-US" sz="2400" dirty="0">
                  <a:solidFill>
                    <a:schemeClr val="tx1"/>
                  </a:solidFill>
                  <a:latin typeface="Arial" panose="020B0604020202020204" pitchFamily="34" charset="0"/>
                  <a:ea typeface="Cambria" panose="02040503050406030204" pitchFamily="18" charset="0"/>
                  <a:cs typeface="Arial" panose="020B0604020202020204" pitchFamily="34" charset="0"/>
                </a:rPr>
                <a:t>Next Steps</a:t>
              </a:r>
            </a:p>
            <a:p>
              <a:pPr marL="571500" indent="-571500">
                <a:buFont typeface="Arial" panose="020B0604020202020204" pitchFamily="34" charset="0"/>
                <a:buChar char="•"/>
              </a:pPr>
              <a:r>
                <a:rPr lang="en-US" sz="2400" dirty="0">
                  <a:solidFill>
                    <a:schemeClr val="tx1"/>
                  </a:solidFill>
                  <a:latin typeface="Arial" panose="020B0604020202020204" pitchFamily="34" charset="0"/>
                  <a:ea typeface="Cambria" panose="02040503050406030204" pitchFamily="18" charset="0"/>
                  <a:cs typeface="Arial" panose="020B0604020202020204" pitchFamily="34" charset="0"/>
                </a:rPr>
                <a:t>Questions/Discussion</a:t>
              </a:r>
            </a:p>
            <a:p>
              <a:pPr marL="571500" indent="-571500">
                <a:buFont typeface="Arial" panose="020B0604020202020204" pitchFamily="34" charset="0"/>
                <a:buChar char="•"/>
              </a:pPr>
              <a:endParaRPr lang="en-US"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571500" indent="-571500">
                <a:buFont typeface="Arial" panose="020B0604020202020204" pitchFamily="34" charset="0"/>
                <a:buChar char="•"/>
              </a:pPr>
              <a:endParaRPr lang="en-US" sz="4000"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algn="ctr"/>
              <a:endParaRPr lang="en-US" sz="2000" dirty="0"/>
            </a:p>
          </p:txBody>
        </p:sp>
      </p:grpSp>
    </p:spTree>
    <p:extLst>
      <p:ext uri="{BB962C8B-B14F-4D97-AF65-F5344CB8AC3E}">
        <p14:creationId xmlns:p14="http://schemas.microsoft.com/office/powerpoint/2010/main" val="1745603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8B83C-2755-3F67-6890-A398923AD47C}"/>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6D91F34-4E13-2682-7AA7-537C62D3A3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90"/>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298B080-563B-F3C5-601E-F59E1FAB63B8}"/>
              </a:ext>
            </a:extLst>
          </p:cNvPr>
          <p:cNvSpPr>
            <a:spLocks noGrp="1"/>
          </p:cNvSpPr>
          <p:nvPr>
            <p:ph type="body" sz="quarter" idx="12"/>
          </p:nvPr>
        </p:nvSpPr>
        <p:spPr/>
        <p:txBody>
          <a:bodyPr/>
          <a:lstStyle/>
          <a:p>
            <a:endParaRPr lang="en-US"/>
          </a:p>
        </p:txBody>
      </p:sp>
      <p:pic>
        <p:nvPicPr>
          <p:cNvPr id="7" name="Picture 6">
            <a:extLst>
              <a:ext uri="{FF2B5EF4-FFF2-40B4-BE49-F238E27FC236}">
                <a16:creationId xmlns:a16="http://schemas.microsoft.com/office/drawing/2014/main" id="{9FE6CE11-2BB4-D1DA-101E-A1B03E1C02F7}"/>
              </a:ext>
            </a:extLst>
          </p:cNvPr>
          <p:cNvPicPr>
            <a:picLocks noChangeAspect="1"/>
          </p:cNvPicPr>
          <p:nvPr/>
        </p:nvPicPr>
        <p:blipFill>
          <a:blip r:embed="rId4"/>
          <a:stretch>
            <a:fillRect/>
          </a:stretch>
        </p:blipFill>
        <p:spPr>
          <a:xfrm>
            <a:off x="7449260" y="46156"/>
            <a:ext cx="4440766" cy="6765687"/>
          </a:xfrm>
          <a:prstGeom prst="rect">
            <a:avLst/>
          </a:prstGeom>
        </p:spPr>
      </p:pic>
    </p:spTree>
    <p:extLst>
      <p:ext uri="{BB962C8B-B14F-4D97-AF65-F5344CB8AC3E}">
        <p14:creationId xmlns:p14="http://schemas.microsoft.com/office/powerpoint/2010/main" val="3208371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C73BDF-313B-7F81-3F6B-55254B9B3446}"/>
              </a:ext>
            </a:extLst>
          </p:cNvPr>
          <p:cNvSpPr txBox="1"/>
          <p:nvPr/>
        </p:nvSpPr>
        <p:spPr>
          <a:xfrm>
            <a:off x="1208867" y="1162373"/>
            <a:ext cx="5967788" cy="707886"/>
          </a:xfrm>
          <a:prstGeom prst="rect">
            <a:avLst/>
          </a:prstGeom>
          <a:noFill/>
        </p:spPr>
        <p:txBody>
          <a:bodyPr wrap="square" rtlCol="0">
            <a:spAutoFit/>
          </a:bodyPr>
          <a:lstStyle/>
          <a:p>
            <a:r>
              <a:rPr lang="en-US" sz="4000" dirty="0">
                <a:solidFill>
                  <a:schemeClr val="bg1">
                    <a:lumMod val="95000"/>
                  </a:schemeClr>
                </a:solidFill>
              </a:rPr>
              <a:t>Questions/Discussion</a:t>
            </a:r>
          </a:p>
        </p:txBody>
      </p:sp>
      <p:sp>
        <p:nvSpPr>
          <p:cNvPr id="8" name="TextBox 7">
            <a:extLst>
              <a:ext uri="{FF2B5EF4-FFF2-40B4-BE49-F238E27FC236}">
                <a16:creationId xmlns:a16="http://schemas.microsoft.com/office/drawing/2014/main" id="{0010A0FC-6940-5E98-0531-D55DE3A53D4B}"/>
              </a:ext>
            </a:extLst>
          </p:cNvPr>
          <p:cNvSpPr txBox="1"/>
          <p:nvPr/>
        </p:nvSpPr>
        <p:spPr>
          <a:xfrm>
            <a:off x="1007389" y="4246536"/>
            <a:ext cx="9226502" cy="1754326"/>
          </a:xfrm>
          <a:prstGeom prst="rect">
            <a:avLst/>
          </a:prstGeom>
          <a:noFill/>
        </p:spPr>
        <p:txBody>
          <a:bodyPr wrap="square" rtlCol="0">
            <a:spAutoFit/>
          </a:bodyPr>
          <a:lstStyle/>
          <a:p>
            <a:r>
              <a:rPr lang="en-US" sz="3600" dirty="0">
                <a:solidFill>
                  <a:schemeClr val="bg1">
                    <a:lumMod val="95000"/>
                  </a:schemeClr>
                </a:solidFill>
              </a:rPr>
              <a:t>Robin Bolster-Grant</a:t>
            </a:r>
          </a:p>
          <a:p>
            <a:r>
              <a:rPr lang="en-US" sz="3600" dirty="0">
                <a:solidFill>
                  <a:schemeClr val="bg1">
                    <a:lumMod val="95000"/>
                  </a:schemeClr>
                </a:solidFill>
              </a:rPr>
              <a:t>Rbolster-grant@gigharborwa.gov</a:t>
            </a:r>
          </a:p>
          <a:p>
            <a:r>
              <a:rPr lang="en-US" sz="3600" dirty="0">
                <a:solidFill>
                  <a:schemeClr val="bg1">
                    <a:lumMod val="95000"/>
                  </a:schemeClr>
                </a:solidFill>
              </a:rPr>
              <a:t>253-853-7615</a:t>
            </a:r>
          </a:p>
        </p:txBody>
      </p:sp>
    </p:spTree>
    <p:extLst>
      <p:ext uri="{BB962C8B-B14F-4D97-AF65-F5344CB8AC3E}">
        <p14:creationId xmlns:p14="http://schemas.microsoft.com/office/powerpoint/2010/main" val="3476255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D3A0-C852-AE25-85A7-0DD4CCBA7018}"/>
              </a:ext>
            </a:extLst>
          </p:cNvPr>
          <p:cNvSpPr>
            <a:spLocks noGrp="1"/>
          </p:cNvSpPr>
          <p:nvPr>
            <p:ph type="title"/>
          </p:nvPr>
        </p:nvSpPr>
        <p:spPr>
          <a:xfrm>
            <a:off x="834301" y="-527686"/>
            <a:ext cx="3932237" cy="1473200"/>
          </a:xfrm>
        </p:spPr>
        <p:txBody>
          <a:bodyPr/>
          <a:lstStyle/>
          <a:p>
            <a:r>
              <a:rPr lang="en-US" dirty="0">
                <a:latin typeface="Arial" panose="020B0604020202020204" pitchFamily="34" charset="0"/>
                <a:cs typeface="Arial" panose="020B0604020202020204" pitchFamily="34" charset="0"/>
              </a:rPr>
              <a:t>Future Land Use Map</a:t>
            </a:r>
          </a:p>
        </p:txBody>
      </p:sp>
      <p:sp>
        <p:nvSpPr>
          <p:cNvPr id="4" name="Content Placeholder 2">
            <a:extLst>
              <a:ext uri="{FF2B5EF4-FFF2-40B4-BE49-F238E27FC236}">
                <a16:creationId xmlns:a16="http://schemas.microsoft.com/office/drawing/2014/main" id="{B73CF082-7583-A17D-EA54-15F5C9B2759E}"/>
              </a:ext>
            </a:extLst>
          </p:cNvPr>
          <p:cNvSpPr>
            <a:spLocks noGrp="1"/>
          </p:cNvSpPr>
          <p:nvPr>
            <p:ph idx="1"/>
          </p:nvPr>
        </p:nvSpPr>
        <p:spPr>
          <a:xfrm>
            <a:off x="5183187" y="739775"/>
            <a:ext cx="6433079" cy="5603876"/>
          </a:xfrm>
        </p:spPr>
        <p:txBody>
          <a:bodyPr>
            <a:normAutofit/>
          </a:bodyPr>
          <a:lstStyle/>
          <a:p>
            <a:r>
              <a:rPr lang="en-US" sz="2400" dirty="0">
                <a:latin typeface="Arial" panose="020B0604020202020204" pitchFamily="34" charset="0"/>
                <a:cs typeface="Arial" panose="020B0604020202020204" pitchFamily="34" charset="0"/>
              </a:rPr>
              <a:t>The revised Future Land Use Map proposed in this section maintains most of the features of the existing Land Use Map</a:t>
            </a:r>
          </a:p>
          <a:p>
            <a:r>
              <a:rPr lang="en-US" sz="2400" dirty="0">
                <a:latin typeface="Arial" panose="020B0604020202020204" pitchFamily="34" charset="0"/>
                <a:cs typeface="Arial" panose="020B0604020202020204" pitchFamily="34" charset="0"/>
              </a:rPr>
              <a:t>Major changes include the following:</a:t>
            </a:r>
          </a:p>
          <a:p>
            <a:pPr marL="0" indent="0">
              <a:buNone/>
            </a:pPr>
            <a:endParaRPr lang="en-US" sz="24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Removal of the “Preservation Areas” overlay in favor of development regulations,</a:t>
            </a:r>
          </a:p>
          <a:p>
            <a:pPr lvl="1"/>
            <a:r>
              <a:rPr lang="en-US" sz="2000" dirty="0">
                <a:latin typeface="Arial" panose="020B0604020202020204" pitchFamily="34" charset="0"/>
                <a:cs typeface="Arial" panose="020B0604020202020204" pitchFamily="34" charset="0"/>
              </a:rPr>
              <a:t>Updated “Parks, Recreation, and Open Space” area consisting of City-owned facilities.</a:t>
            </a:r>
          </a:p>
          <a:p>
            <a:pPr lvl="1"/>
            <a:r>
              <a:rPr lang="en-US" sz="2000" dirty="0">
                <a:latin typeface="Arial" panose="020B0604020202020204" pitchFamily="34" charset="0"/>
                <a:cs typeface="Arial" panose="020B0604020202020204" pitchFamily="34" charset="0"/>
              </a:rPr>
              <a:t>Alignment of “Planned Community Development” as a land use with subcategories</a:t>
            </a:r>
          </a:p>
          <a:p>
            <a:pPr lvl="1"/>
            <a:r>
              <a:rPr lang="en-US" sz="2000" dirty="0">
                <a:latin typeface="Arial" panose="020B0604020202020204" pitchFamily="34" charset="0"/>
                <a:cs typeface="Arial" panose="020B0604020202020204" pitchFamily="34" charset="0"/>
              </a:rPr>
              <a:t>Addition of separate “Airport Overlay” and “Height Overlay” districts to consider airport operations at the Tacoma Narrows Airport</a:t>
            </a:r>
          </a:p>
          <a:p>
            <a:endParaRPr lang="en-US" sz="1500" dirty="0"/>
          </a:p>
        </p:txBody>
      </p:sp>
      <p:pic>
        <p:nvPicPr>
          <p:cNvPr id="10" name="Picture 9">
            <a:extLst>
              <a:ext uri="{FF2B5EF4-FFF2-40B4-BE49-F238E27FC236}">
                <a16:creationId xmlns:a16="http://schemas.microsoft.com/office/drawing/2014/main" id="{992B1C42-4A9D-89E6-B05A-00BBADB882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47053" y="945514"/>
            <a:ext cx="4487249" cy="5769322"/>
          </a:xfrm>
          <a:prstGeom prst="rect">
            <a:avLst/>
          </a:prstGeom>
          <a:noFill/>
          <a:ln>
            <a:noFill/>
          </a:ln>
        </p:spPr>
      </p:pic>
    </p:spTree>
    <p:extLst>
      <p:ext uri="{BB962C8B-B14F-4D97-AF65-F5344CB8AC3E}">
        <p14:creationId xmlns:p14="http://schemas.microsoft.com/office/powerpoint/2010/main" val="1385369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D3A0-C852-AE25-85A7-0DD4CCBA7018}"/>
              </a:ext>
            </a:extLst>
          </p:cNvPr>
          <p:cNvSpPr>
            <a:spLocks noGrp="1"/>
          </p:cNvSpPr>
          <p:nvPr>
            <p:ph type="title"/>
          </p:nvPr>
        </p:nvSpPr>
        <p:spPr>
          <a:xfrm>
            <a:off x="138545" y="-733425"/>
            <a:ext cx="6123709" cy="1473200"/>
          </a:xfrm>
        </p:spPr>
        <p:txBody>
          <a:bodyPr/>
          <a:lstStyle/>
          <a:p>
            <a:r>
              <a:rPr lang="en-US" dirty="0">
                <a:latin typeface="Arial" panose="020B0604020202020204" pitchFamily="34" charset="0"/>
                <a:cs typeface="Arial" panose="020B0604020202020204" pitchFamily="34" charset="0"/>
              </a:rPr>
              <a:t>Changes in Land Use Assumptions</a:t>
            </a:r>
          </a:p>
        </p:txBody>
      </p:sp>
      <p:sp>
        <p:nvSpPr>
          <p:cNvPr id="4" name="Content Placeholder 2">
            <a:extLst>
              <a:ext uri="{FF2B5EF4-FFF2-40B4-BE49-F238E27FC236}">
                <a16:creationId xmlns:a16="http://schemas.microsoft.com/office/drawing/2014/main" id="{B73CF082-7583-A17D-EA54-15F5C9B2759E}"/>
              </a:ext>
            </a:extLst>
          </p:cNvPr>
          <p:cNvSpPr>
            <a:spLocks noGrp="1"/>
          </p:cNvSpPr>
          <p:nvPr>
            <p:ph idx="1"/>
          </p:nvPr>
        </p:nvSpPr>
        <p:spPr>
          <a:xfrm>
            <a:off x="5183187" y="739775"/>
            <a:ext cx="6433079" cy="5603876"/>
          </a:xfrm>
        </p:spPr>
        <p:txBody>
          <a:bodyPr>
            <a:normAutofit/>
          </a:bodyPr>
          <a:lstStyle/>
          <a:p>
            <a:r>
              <a:rPr lang="en-US" sz="2400" dirty="0">
                <a:latin typeface="Arial" panose="020B0604020202020204" pitchFamily="34" charset="0"/>
                <a:cs typeface="Arial" panose="020B0604020202020204" pitchFamily="34" charset="0"/>
              </a:rPr>
              <a:t>Increased residential densities in multifamily housing areas to meet lower-income housing requirements:</a:t>
            </a:r>
          </a:p>
          <a:p>
            <a:pPr lvl="1"/>
            <a:r>
              <a:rPr lang="en-US" sz="2400" dirty="0">
                <a:latin typeface="Arial" panose="020B0604020202020204" pitchFamily="34" charset="0"/>
                <a:cs typeface="Arial" panose="020B0604020202020204" pitchFamily="34" charset="0"/>
              </a:rPr>
              <a:t>B-2, DB, R-3, and RB-1 zones have an increase in density to 12 units/acre from the current 4-8 range.</a:t>
            </a:r>
          </a:p>
          <a:p>
            <a:pPr lvl="1"/>
            <a:r>
              <a:rPr lang="en-US" sz="2400" dirty="0">
                <a:latin typeface="Arial" panose="020B0604020202020204" pitchFamily="34" charset="0"/>
                <a:cs typeface="Arial" panose="020B0604020202020204" pitchFamily="34" charset="0"/>
              </a:rPr>
              <a:t>RB-2 zone in Residential/High increased to 32 units/acre from the current 8</a:t>
            </a:r>
          </a:p>
          <a:p>
            <a:r>
              <a:rPr lang="en-US" sz="2400" dirty="0">
                <a:latin typeface="Arial" panose="020B0604020202020204" pitchFamily="34" charset="0"/>
                <a:cs typeface="Arial" panose="020B0604020202020204" pitchFamily="34" charset="0"/>
              </a:rPr>
              <a:t>Increased the proportion of residential in the residential/commercial split for RB-1 and RB-2 to increase multifamily in these areas</a:t>
            </a:r>
          </a:p>
          <a:p>
            <a:r>
              <a:rPr lang="en-US" sz="2400" dirty="0">
                <a:latin typeface="Arial" panose="020B0604020202020204" pitchFamily="34" charset="0"/>
                <a:cs typeface="Arial" panose="020B0604020202020204" pitchFamily="34" charset="0"/>
              </a:rPr>
              <a:t>Included nominal estimates of ADU production</a:t>
            </a:r>
          </a:p>
          <a:p>
            <a:endParaRPr lang="en-US" sz="1500" dirty="0"/>
          </a:p>
        </p:txBody>
      </p:sp>
      <p:pic>
        <p:nvPicPr>
          <p:cNvPr id="10" name="Picture 9">
            <a:extLst>
              <a:ext uri="{FF2B5EF4-FFF2-40B4-BE49-F238E27FC236}">
                <a16:creationId xmlns:a16="http://schemas.microsoft.com/office/drawing/2014/main" id="{992B1C42-4A9D-89E6-B05A-00BBADB882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5734" y="1092942"/>
            <a:ext cx="4389678" cy="5643873"/>
          </a:xfrm>
          <a:prstGeom prst="rect">
            <a:avLst/>
          </a:prstGeom>
          <a:noFill/>
          <a:ln>
            <a:noFill/>
          </a:ln>
        </p:spPr>
      </p:pic>
    </p:spTree>
    <p:extLst>
      <p:ext uri="{BB962C8B-B14F-4D97-AF65-F5344CB8AC3E}">
        <p14:creationId xmlns:p14="http://schemas.microsoft.com/office/powerpoint/2010/main" val="164781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uilding with a dome and columns&#10;&#10;Description automatically generated">
            <a:extLst>
              <a:ext uri="{FF2B5EF4-FFF2-40B4-BE49-F238E27FC236}">
                <a16:creationId xmlns:a16="http://schemas.microsoft.com/office/drawing/2014/main" id="{4FD83825-D08E-8FA8-0FFA-FE6719D95CB7}"/>
              </a:ext>
            </a:extLst>
          </p:cNvPr>
          <p:cNvPicPr>
            <a:picLocks noChangeAspect="1"/>
          </p:cNvPicPr>
          <p:nvPr/>
        </p:nvPicPr>
        <p:blipFill rotWithShape="1">
          <a:blip r:embed="rId3">
            <a:alphaModFix amt="32000"/>
          </a:blip>
          <a:srcRect l="6236"/>
          <a:stretch/>
        </p:blipFill>
        <p:spPr>
          <a:xfrm>
            <a:off x="1" y="10"/>
            <a:ext cx="9669642" cy="6857990"/>
          </a:xfrm>
          <a:prstGeom prst="rect">
            <a:avLst/>
          </a:prstGeom>
        </p:spPr>
      </p:pic>
      <p:sp>
        <p:nvSpPr>
          <p:cNvPr id="3" name="Content Placeholder 2">
            <a:extLst>
              <a:ext uri="{FF2B5EF4-FFF2-40B4-BE49-F238E27FC236}">
                <a16:creationId xmlns:a16="http://schemas.microsoft.com/office/drawing/2014/main" id="{41C1310B-3039-E7CD-D6D0-726F05F2188A}"/>
              </a:ext>
            </a:extLst>
          </p:cNvPr>
          <p:cNvSpPr>
            <a:spLocks noGrp="1"/>
          </p:cNvSpPr>
          <p:nvPr>
            <p:ph idx="1"/>
          </p:nvPr>
        </p:nvSpPr>
        <p:spPr>
          <a:xfrm>
            <a:off x="6400800" y="221457"/>
            <a:ext cx="5788151" cy="6415086"/>
          </a:xfrm>
        </p:spPr>
        <p:txBody>
          <a:bodyPr>
            <a:normAutofit fontScale="92500" lnSpcReduction="10000"/>
          </a:bodyPr>
          <a:lstStyle/>
          <a:p>
            <a:pPr marL="0" indent="0">
              <a:buNone/>
            </a:pPr>
            <a:r>
              <a:rPr lang="en-US" sz="2900" b="1" dirty="0">
                <a:solidFill>
                  <a:schemeClr val="bg1"/>
                </a:solidFill>
                <a:latin typeface="Arial" panose="020B0604020202020204" pitchFamily="34" charset="0"/>
                <a:ea typeface="Cambria" panose="02040503050406030204" pitchFamily="18" charset="0"/>
                <a:cs typeface="Arial" panose="020B0604020202020204" pitchFamily="34" charset="0"/>
              </a:rPr>
              <a:t>Comprehensive Plan  - Basics</a:t>
            </a:r>
          </a:p>
          <a:p>
            <a:pPr marL="0" indent="0">
              <a:buNone/>
            </a:pPr>
            <a:endParaRPr lang="en-US" sz="2900" b="1" dirty="0">
              <a:solidFill>
                <a:schemeClr val="bg1"/>
              </a:solidFill>
              <a:latin typeface="Arial" panose="020B0604020202020204" pitchFamily="34" charset="0"/>
              <a:cs typeface="Arial" panose="020B0604020202020204" pitchFamily="34" charset="0"/>
            </a:endParaRPr>
          </a:p>
          <a:p>
            <a:pPr marL="571500" indent="-571500">
              <a:lnSpc>
                <a:spcPct val="100000"/>
              </a:lnSpc>
            </a:pPr>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Created under the 1990 Growth Management Act</a:t>
            </a:r>
          </a:p>
          <a:p>
            <a:pPr marL="571500" indent="-571500">
              <a:lnSpc>
                <a:spcPct val="100000"/>
              </a:lnSpc>
            </a:pPr>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Centerpiece of local land use planning efforts</a:t>
            </a:r>
          </a:p>
          <a:p>
            <a:pPr marL="571500" lvl="1" indent="-571500">
              <a:lnSpc>
                <a:spcPct val="100000"/>
              </a:lnSpc>
            </a:pPr>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Informs all land use decisions (e.g. commercial/industrial/residential development, supporting infrastructure)</a:t>
            </a:r>
          </a:p>
          <a:p>
            <a:pPr indent="-571500">
              <a:lnSpc>
                <a:spcPct val="100000"/>
              </a:lnSpc>
            </a:pPr>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Thirteen Elements</a:t>
            </a:r>
          </a:p>
          <a:p>
            <a:pPr indent="-571500">
              <a:lnSpc>
                <a:spcPct val="100000"/>
              </a:lnSpc>
            </a:pPr>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Updates required every 10 years</a:t>
            </a:r>
          </a:p>
          <a:p>
            <a:pPr marL="1028700" lvl="2" indent="-571500">
              <a:lnSpc>
                <a:spcPct val="100000"/>
              </a:lnSpc>
            </a:pPr>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Increase in population</a:t>
            </a:r>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sym typeface="Wingdings" panose="05000000000000000000" pitchFamily="2" charset="2"/>
              </a:rPr>
              <a:t> triggers upgrades to infrastructure, housing/employment needs</a:t>
            </a:r>
          </a:p>
          <a:p>
            <a:pPr marL="1028700" lvl="2" indent="-571500">
              <a:lnSpc>
                <a:spcPct val="100000"/>
              </a:lnSpc>
            </a:pPr>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sym typeface="Wingdings" panose="05000000000000000000" pitchFamily="2" charset="2"/>
              </a:rPr>
              <a:t>New legislation</a:t>
            </a:r>
          </a:p>
          <a:p>
            <a:pPr marL="1028700" lvl="2" indent="-571500">
              <a:lnSpc>
                <a:spcPct val="100000"/>
              </a:lnSpc>
            </a:pPr>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sym typeface="Wingdings" panose="05000000000000000000" pitchFamily="2" charset="2"/>
              </a:rPr>
              <a:t>Review of community vision and priorities</a:t>
            </a:r>
            <a:endPar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endParaRPr>
          </a:p>
          <a:p>
            <a:endParaRPr lang="en-US" sz="1100" dirty="0"/>
          </a:p>
        </p:txBody>
      </p:sp>
    </p:spTree>
    <p:extLst>
      <p:ext uri="{BB962C8B-B14F-4D97-AF65-F5344CB8AC3E}">
        <p14:creationId xmlns:p14="http://schemas.microsoft.com/office/powerpoint/2010/main" val="227517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avel and a book with a scale on it&#10;&#10;Description automatically generated">
            <a:extLst>
              <a:ext uri="{FF2B5EF4-FFF2-40B4-BE49-F238E27FC236}">
                <a16:creationId xmlns:a16="http://schemas.microsoft.com/office/drawing/2014/main" id="{1159912E-C98A-E1A3-BD5B-F461BCE9D916}"/>
              </a:ext>
            </a:extLst>
          </p:cNvPr>
          <p:cNvPicPr>
            <a:picLocks noChangeAspect="1"/>
          </p:cNvPicPr>
          <p:nvPr/>
        </p:nvPicPr>
        <p:blipFill rotWithShape="1">
          <a:blip r:embed="rId3">
            <a:alphaModFix amt="27000"/>
          </a:blip>
          <a:srcRect l="28795" r="7402" b="-1"/>
          <a:stretch/>
        </p:blipFill>
        <p:spPr>
          <a:xfrm>
            <a:off x="3722254" y="10660"/>
            <a:ext cx="8469746" cy="6847340"/>
          </a:xfrm>
          <a:prstGeom prst="rect">
            <a:avLst/>
          </a:prstGeom>
        </p:spPr>
      </p:pic>
      <p:sp>
        <p:nvSpPr>
          <p:cNvPr id="3" name="Content Placeholder 2">
            <a:extLst>
              <a:ext uri="{FF2B5EF4-FFF2-40B4-BE49-F238E27FC236}">
                <a16:creationId xmlns:a16="http://schemas.microsoft.com/office/drawing/2014/main" id="{41C1310B-3039-E7CD-D6D0-726F05F2188A}"/>
              </a:ext>
            </a:extLst>
          </p:cNvPr>
          <p:cNvSpPr>
            <a:spLocks noGrp="1"/>
          </p:cNvSpPr>
          <p:nvPr>
            <p:ph idx="1"/>
          </p:nvPr>
        </p:nvSpPr>
        <p:spPr>
          <a:xfrm>
            <a:off x="128588" y="128589"/>
            <a:ext cx="5357812" cy="6586536"/>
          </a:xfrm>
        </p:spPr>
        <p:txBody>
          <a:bodyPr>
            <a:normAutofit fontScale="92500" lnSpcReduction="10000"/>
          </a:bodyPr>
          <a:lstStyle/>
          <a:p>
            <a:pPr marL="0" indent="0">
              <a:buFont typeface="Arial" panose="020B0604020202020204" pitchFamily="34" charset="0"/>
              <a:buNone/>
            </a:pPr>
            <a:r>
              <a:rPr lang="en-US" sz="2700" b="1" dirty="0">
                <a:solidFill>
                  <a:schemeClr val="bg1"/>
                </a:solidFill>
                <a:latin typeface="Arial" panose="020B0604020202020204" pitchFamily="34" charset="0"/>
                <a:ea typeface="Cambria" panose="02040503050406030204" pitchFamily="18" charset="0"/>
                <a:cs typeface="Arial" panose="020B0604020202020204" pitchFamily="34" charset="0"/>
              </a:rPr>
              <a:t>Legislative Changes </a:t>
            </a:r>
          </a:p>
          <a:p>
            <a:pPr marL="0" indent="0">
              <a:buFont typeface="Arial" panose="020B0604020202020204" pitchFamily="34" charset="0"/>
              <a:buNone/>
            </a:pPr>
            <a:endParaRPr lang="en-US" sz="2700" b="1" dirty="0">
              <a:solidFill>
                <a:schemeClr val="bg1"/>
              </a:solidFill>
              <a:latin typeface="Arial" panose="020B0604020202020204" pitchFamily="34" charset="0"/>
              <a:ea typeface="Cambria" panose="02040503050406030204" pitchFamily="18" charset="0"/>
              <a:cs typeface="Arial" panose="020B0604020202020204" pitchFamily="34" charset="0"/>
            </a:endParaRPr>
          </a:p>
          <a:p>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HB 1220 requires cities to:</a:t>
            </a:r>
          </a:p>
          <a:p>
            <a:pPr lvl="1"/>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Evaluate policies and regulations to accommodate the City’s population of low and very-low-income households</a:t>
            </a:r>
          </a:p>
          <a:p>
            <a:pPr lvl="1"/>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Address racially disparate impacts, </a:t>
            </a:r>
          </a:p>
          <a:p>
            <a:pPr lvl="1"/>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Address housing displacement and exclusion, identify areas that are at a higher risk of displacement, </a:t>
            </a:r>
          </a:p>
          <a:p>
            <a:pPr lvl="1"/>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Establish anti-displacement policies</a:t>
            </a:r>
          </a:p>
          <a:p>
            <a:pPr marL="457200" lvl="1" indent="0">
              <a:buNone/>
            </a:pPr>
            <a:endPar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endParaRPr>
          </a:p>
          <a:p>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HB 1337 requires cities to allow ADUs by right in all residential zone districts, subject to some restrictions. </a:t>
            </a:r>
          </a:p>
          <a:p>
            <a:pPr lvl="1"/>
            <a:r>
              <a:rPr lang="en-US" sz="2200" b="1" dirty="0">
                <a:solidFill>
                  <a:schemeClr val="bg1"/>
                </a:solidFill>
                <a:latin typeface="Arial" panose="020B0604020202020204" pitchFamily="34" charset="0"/>
                <a:ea typeface="Cambria" panose="02040503050406030204" pitchFamily="18" charset="0"/>
                <a:cs typeface="Arial" panose="020B0604020202020204" pitchFamily="34" charset="0"/>
              </a:rPr>
              <a:t>In effect June 2025</a:t>
            </a:r>
          </a:p>
        </p:txBody>
      </p:sp>
    </p:spTree>
    <p:extLst>
      <p:ext uri="{BB962C8B-B14F-4D97-AF65-F5344CB8AC3E}">
        <p14:creationId xmlns:p14="http://schemas.microsoft.com/office/powerpoint/2010/main" val="202097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8B83C-2755-3F67-6890-A398923AD47C}"/>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6D91F34-4E13-2682-7AA7-537C62D3A3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90"/>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9BBBEF9-9D09-1D98-1747-864C932130D2}"/>
              </a:ext>
            </a:extLst>
          </p:cNvPr>
          <p:cNvSpPr>
            <a:spLocks noGrp="1"/>
          </p:cNvSpPr>
          <p:nvPr>
            <p:ph type="body" sz="quarter" idx="12"/>
          </p:nvPr>
        </p:nvSpPr>
        <p:spPr/>
        <p:txBody>
          <a:bodyPr/>
          <a:lstStyle/>
          <a:p>
            <a:endParaRPr lang="en-US"/>
          </a:p>
        </p:txBody>
      </p:sp>
      <p:sp>
        <p:nvSpPr>
          <p:cNvPr id="2" name="Title 1">
            <a:extLst>
              <a:ext uri="{FF2B5EF4-FFF2-40B4-BE49-F238E27FC236}">
                <a16:creationId xmlns:a16="http://schemas.microsoft.com/office/drawing/2014/main" id="{463C40CD-7940-F824-6978-8E42DB7BAC0F}"/>
              </a:ext>
            </a:extLst>
          </p:cNvPr>
          <p:cNvSpPr>
            <a:spLocks noGrp="1"/>
          </p:cNvSpPr>
          <p:nvPr>
            <p:ph type="title"/>
          </p:nvPr>
        </p:nvSpPr>
        <p:spPr>
          <a:xfrm>
            <a:off x="5459548" y="0"/>
            <a:ext cx="7066978" cy="886903"/>
          </a:xfrm>
        </p:spPr>
        <p:txBody>
          <a:bodyPr vert="horz" lIns="91440" tIns="45720" rIns="91440" bIns="45720" rtlCol="0" anchor="ctr">
            <a:normAutofit/>
          </a:bodyPr>
          <a:lstStyle/>
          <a:p>
            <a:pPr algn="ctr"/>
            <a:r>
              <a:rPr lang="en-US" sz="3200" dirty="0">
                <a:solidFill>
                  <a:schemeClr val="tx1"/>
                </a:solidFill>
                <a:latin typeface="Arial" panose="020B0604020202020204" pitchFamily="34" charset="0"/>
                <a:ea typeface="+mj-ea"/>
                <a:cs typeface="Arial" panose="020B0604020202020204" pitchFamily="34" charset="0"/>
              </a:rPr>
              <a:t>Timeline</a:t>
            </a:r>
          </a:p>
        </p:txBody>
      </p:sp>
      <p:graphicFrame>
        <p:nvGraphicFramePr>
          <p:cNvPr id="8" name="Diagram 7">
            <a:extLst>
              <a:ext uri="{FF2B5EF4-FFF2-40B4-BE49-F238E27FC236}">
                <a16:creationId xmlns:a16="http://schemas.microsoft.com/office/drawing/2014/main" id="{C80BCBBF-C2CF-82E5-A508-3CADAF03D2BE}"/>
              </a:ext>
            </a:extLst>
          </p:cNvPr>
          <p:cNvGraphicFramePr/>
          <p:nvPr>
            <p:extLst>
              <p:ext uri="{D42A27DB-BD31-4B8C-83A1-F6EECF244321}">
                <p14:modId xmlns:p14="http://schemas.microsoft.com/office/powerpoint/2010/main" val="153564338"/>
              </p:ext>
            </p:extLst>
          </p:nvPr>
        </p:nvGraphicFramePr>
        <p:xfrm>
          <a:off x="6409426" y="767751"/>
          <a:ext cx="5167223" cy="59884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4548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a:xfrm>
            <a:off x="684212" y="4108642"/>
            <a:ext cx="8534400" cy="1507067"/>
          </a:xfrm>
        </p:spPr>
        <p:txBody>
          <a:bodyPr>
            <a:normAutofit/>
          </a:bodyPr>
          <a:lstStyle/>
          <a:p>
            <a:r>
              <a:rPr lang="en-US" dirty="0"/>
              <a:t>Public Outreach Themes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652762493"/>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64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71D26-9566-73CB-6EA4-64CB106CDFCC}"/>
              </a:ext>
            </a:extLst>
          </p:cNvPr>
          <p:cNvSpPr>
            <a:spLocks noGrp="1"/>
          </p:cNvSpPr>
          <p:nvPr>
            <p:ph idx="1"/>
          </p:nvPr>
        </p:nvSpPr>
        <p:spPr>
          <a:xfrm>
            <a:off x="5183187" y="739775"/>
            <a:ext cx="6433079" cy="5356226"/>
          </a:xfrm>
        </p:spPr>
        <p:txBody>
          <a:bodyPr>
            <a:normAutofit lnSpcReduction="10000"/>
          </a:bodyPr>
          <a:lstStyle/>
          <a:p>
            <a:r>
              <a:rPr lang="en-US" sz="2800" dirty="0">
                <a:latin typeface="Arial" panose="020B0604020202020204" pitchFamily="34" charset="0"/>
                <a:cs typeface="Arial" panose="020B0604020202020204" pitchFamily="34" charset="0"/>
              </a:rPr>
              <a:t>Proposed general distribution and general location and extent of the uses of land </a:t>
            </a:r>
          </a:p>
          <a:p>
            <a:r>
              <a:rPr lang="en-US" sz="2800" dirty="0">
                <a:latin typeface="Arial" panose="020B0604020202020204" pitchFamily="34" charset="0"/>
                <a:cs typeface="Arial" panose="020B0604020202020204" pitchFamily="34" charset="0"/>
              </a:rPr>
              <a:t>Population densities, building intensities, and estimates of future population growth</a:t>
            </a:r>
          </a:p>
          <a:p>
            <a:r>
              <a:rPr lang="en-US" sz="2800" dirty="0">
                <a:latin typeface="Arial" panose="020B0604020202020204" pitchFamily="34" charset="0"/>
                <a:cs typeface="Arial" panose="020B0604020202020204" pitchFamily="34" charset="0"/>
              </a:rPr>
              <a:t>Groundwater / aquifer protection</a:t>
            </a:r>
          </a:p>
          <a:p>
            <a:r>
              <a:rPr lang="en-US" sz="2800" dirty="0">
                <a:latin typeface="Arial" panose="020B0604020202020204" pitchFamily="34" charset="0"/>
                <a:cs typeface="Arial" panose="020B0604020202020204" pitchFamily="34" charset="0"/>
              </a:rPr>
              <a:t>Promotion of physical activity</a:t>
            </a:r>
          </a:p>
          <a:p>
            <a:r>
              <a:rPr lang="en-US" sz="2800" dirty="0">
                <a:latin typeface="Arial" panose="020B0604020202020204" pitchFamily="34" charset="0"/>
                <a:cs typeface="Arial" panose="020B0604020202020204" pitchFamily="34" charset="0"/>
              </a:rPr>
              <a:t>Review of drainage, flooding, stormwater runoff (included in Environment Element)</a:t>
            </a:r>
          </a:p>
        </p:txBody>
      </p:sp>
      <p:sp>
        <p:nvSpPr>
          <p:cNvPr id="8" name="TextBox 7">
            <a:extLst>
              <a:ext uri="{FF2B5EF4-FFF2-40B4-BE49-F238E27FC236}">
                <a16:creationId xmlns:a16="http://schemas.microsoft.com/office/drawing/2014/main" id="{420AEFFA-B4D2-39AF-1C67-C5AD25459756}"/>
              </a:ext>
            </a:extLst>
          </p:cNvPr>
          <p:cNvSpPr txBox="1"/>
          <p:nvPr/>
        </p:nvSpPr>
        <p:spPr>
          <a:xfrm>
            <a:off x="813732" y="2122415"/>
            <a:ext cx="3828292" cy="1077218"/>
          </a:xfrm>
          <a:prstGeom prst="rect">
            <a:avLst/>
          </a:prstGeom>
          <a:noFill/>
          <a:ln>
            <a:solidFill>
              <a:schemeClr val="bg1"/>
            </a:solidFill>
          </a:ln>
        </p:spPr>
        <p:txBody>
          <a:bodyPr wrap="none" rtlCol="0">
            <a:spAutoFit/>
          </a:bodyPr>
          <a:lstStyle/>
          <a:p>
            <a:pPr algn="ctr"/>
            <a:r>
              <a:rPr lang="en-US" sz="3200" dirty="0"/>
              <a:t>Land Use Element </a:t>
            </a:r>
          </a:p>
          <a:p>
            <a:pPr algn="ctr"/>
            <a:r>
              <a:rPr lang="en-US" sz="3200" dirty="0"/>
              <a:t>Requirements</a:t>
            </a:r>
          </a:p>
        </p:txBody>
      </p:sp>
    </p:spTree>
    <p:extLst>
      <p:ext uri="{BB962C8B-B14F-4D97-AF65-F5344CB8AC3E}">
        <p14:creationId xmlns:p14="http://schemas.microsoft.com/office/powerpoint/2010/main" val="77852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20AEFFA-B4D2-39AF-1C67-C5AD25459756}"/>
              </a:ext>
            </a:extLst>
          </p:cNvPr>
          <p:cNvSpPr txBox="1"/>
          <p:nvPr/>
        </p:nvSpPr>
        <p:spPr>
          <a:xfrm>
            <a:off x="813732" y="2122415"/>
            <a:ext cx="3828292" cy="1077218"/>
          </a:xfrm>
          <a:prstGeom prst="rect">
            <a:avLst/>
          </a:prstGeom>
          <a:noFill/>
          <a:ln>
            <a:solidFill>
              <a:schemeClr val="bg1"/>
            </a:solidFill>
          </a:ln>
        </p:spPr>
        <p:txBody>
          <a:bodyPr wrap="none" rtlCol="0">
            <a:spAutoFit/>
          </a:bodyPr>
          <a:lstStyle/>
          <a:p>
            <a:pPr algn="ctr"/>
            <a:r>
              <a:rPr lang="en-US" sz="3200" dirty="0"/>
              <a:t>Land Use Element </a:t>
            </a:r>
          </a:p>
          <a:p>
            <a:pPr algn="ctr"/>
            <a:r>
              <a:rPr lang="en-US" sz="3200" dirty="0"/>
              <a:t>Revisions</a:t>
            </a:r>
          </a:p>
        </p:txBody>
      </p:sp>
      <p:sp>
        <p:nvSpPr>
          <p:cNvPr id="6" name="Content Placeholder 2">
            <a:extLst>
              <a:ext uri="{FF2B5EF4-FFF2-40B4-BE49-F238E27FC236}">
                <a16:creationId xmlns:a16="http://schemas.microsoft.com/office/drawing/2014/main" id="{6B2EBEE3-5534-AF8A-EFF2-233154EDD8BE}"/>
              </a:ext>
            </a:extLst>
          </p:cNvPr>
          <p:cNvSpPr txBox="1">
            <a:spLocks/>
          </p:cNvSpPr>
          <p:nvPr/>
        </p:nvSpPr>
        <p:spPr>
          <a:xfrm>
            <a:off x="5183187" y="408176"/>
            <a:ext cx="6433079" cy="604164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900" b="1" dirty="0">
                <a:latin typeface="Arial" panose="020B0604020202020204" pitchFamily="34" charset="0"/>
                <a:cs typeface="Arial" panose="020B0604020202020204" pitchFamily="34" charset="0"/>
              </a:rPr>
              <a:t>Iterative Process </a:t>
            </a:r>
            <a:r>
              <a:rPr lang="en-US" sz="1900" dirty="0">
                <a:latin typeface="Arial" panose="020B0604020202020204" pitchFamily="34" charset="0"/>
                <a:cs typeface="Arial" panose="020B0604020202020204" pitchFamily="34" charset="0"/>
              </a:rPr>
              <a:t>with the other elements of the Plan, including transportation, housing and capital facilities, which should be linked through the Land Use Element</a:t>
            </a:r>
          </a:p>
          <a:p>
            <a:r>
              <a:rPr lang="en-US" sz="1900" b="1" dirty="0">
                <a:latin typeface="Arial" panose="020B0604020202020204" pitchFamily="34" charset="0"/>
                <a:cs typeface="Arial" panose="020B0604020202020204" pitchFamily="34" charset="0"/>
              </a:rPr>
              <a:t>Integrated with countywide planning policies and VISION 2050, </a:t>
            </a:r>
            <a:r>
              <a:rPr lang="en-US" sz="1900" dirty="0">
                <a:latin typeface="Arial" panose="020B0604020202020204" pitchFamily="34" charset="0"/>
                <a:cs typeface="Arial" panose="020B0604020202020204" pitchFamily="34" charset="0"/>
              </a:rPr>
              <a:t>with consistency in local goals and policies in the Comp Plan</a:t>
            </a:r>
            <a:endParaRPr lang="en-US" sz="1900" b="1"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Identify </a:t>
            </a:r>
            <a:r>
              <a:rPr lang="en-US" sz="1900" b="1" dirty="0">
                <a:latin typeface="Arial" panose="020B0604020202020204" pitchFamily="34" charset="0"/>
                <a:cs typeface="Arial" panose="020B0604020202020204" pitchFamily="34" charset="0"/>
              </a:rPr>
              <a:t>existing distribution and location of land uses </a:t>
            </a:r>
            <a:r>
              <a:rPr lang="en-US" sz="1900" dirty="0">
                <a:latin typeface="Arial" panose="020B0604020202020204" pitchFamily="34" charset="0"/>
                <a:cs typeface="Arial" panose="020B0604020202020204" pitchFamily="34" charset="0"/>
              </a:rPr>
              <a:t>and determine </a:t>
            </a:r>
            <a:r>
              <a:rPr lang="en-US" sz="1900" b="1" dirty="0">
                <a:latin typeface="Arial" panose="020B0604020202020204" pitchFamily="34" charset="0"/>
                <a:cs typeface="Arial" panose="020B0604020202020204" pitchFamily="34" charset="0"/>
              </a:rPr>
              <a:t>growth capacity</a:t>
            </a:r>
            <a:r>
              <a:rPr lang="en-US" sz="1900" dirty="0">
                <a:latin typeface="Arial" panose="020B0604020202020204" pitchFamily="34" charset="0"/>
                <a:cs typeface="Arial" panose="020B0604020202020204" pitchFamily="34" charset="0"/>
              </a:rPr>
              <a:t> (derived from the Buildable Lands Report).</a:t>
            </a:r>
          </a:p>
          <a:p>
            <a:r>
              <a:rPr lang="en-US" sz="1900" dirty="0">
                <a:latin typeface="Arial" panose="020B0604020202020204" pitchFamily="34" charset="0"/>
                <a:cs typeface="Arial" panose="020B0604020202020204" pitchFamily="34" charset="0"/>
              </a:rPr>
              <a:t>Identify </a:t>
            </a:r>
            <a:r>
              <a:rPr lang="en-US" sz="1900" b="1" dirty="0">
                <a:latin typeface="Arial" panose="020B0604020202020204" pitchFamily="34" charset="0"/>
                <a:cs typeface="Arial" panose="020B0604020202020204" pitchFamily="34" charset="0"/>
              </a:rPr>
              <a:t>specific characteristics and uses that can influence land use/regulation </a:t>
            </a:r>
            <a:r>
              <a:rPr lang="en-US" sz="1900" dirty="0">
                <a:latin typeface="Arial" panose="020B0604020202020204" pitchFamily="34" charset="0"/>
                <a:cs typeface="Arial" panose="020B0604020202020204" pitchFamily="34" charset="0"/>
              </a:rPr>
              <a:t>(e.g. critical areas, resource lands, etc.)</a:t>
            </a:r>
          </a:p>
          <a:p>
            <a:r>
              <a:rPr lang="en-US" sz="1900" b="1" dirty="0">
                <a:latin typeface="Arial" panose="020B0604020202020204" pitchFamily="34" charset="0"/>
                <a:cs typeface="Arial" panose="020B0604020202020204" pitchFamily="34" charset="0"/>
              </a:rPr>
              <a:t>20-year population allocations </a:t>
            </a:r>
            <a:r>
              <a:rPr lang="en-US" sz="1900" dirty="0">
                <a:latin typeface="Arial" panose="020B0604020202020204" pitchFamily="34" charset="0"/>
                <a:cs typeface="Arial" panose="020B0604020202020204" pitchFamily="34" charset="0"/>
              </a:rPr>
              <a:t>provided as part of a countywide process/CPPs, with assessments of housing requirements by income category (e.g. extremely low, very low, low and moderate-income) that need to be met with sufficient land at consistent densities/types.</a:t>
            </a:r>
            <a:endParaRPr lang="en-US"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73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20AEFFA-B4D2-39AF-1C67-C5AD25459756}"/>
              </a:ext>
            </a:extLst>
          </p:cNvPr>
          <p:cNvSpPr txBox="1"/>
          <p:nvPr/>
        </p:nvSpPr>
        <p:spPr>
          <a:xfrm>
            <a:off x="813732" y="2122415"/>
            <a:ext cx="3828292" cy="1077218"/>
          </a:xfrm>
          <a:prstGeom prst="rect">
            <a:avLst/>
          </a:prstGeom>
          <a:noFill/>
          <a:ln>
            <a:solidFill>
              <a:schemeClr val="bg1"/>
            </a:solidFill>
          </a:ln>
        </p:spPr>
        <p:txBody>
          <a:bodyPr wrap="none" rtlCol="0">
            <a:spAutoFit/>
          </a:bodyPr>
          <a:lstStyle/>
          <a:p>
            <a:pPr algn="ctr"/>
            <a:r>
              <a:rPr lang="en-US" sz="3200" dirty="0"/>
              <a:t>Land Use Element </a:t>
            </a:r>
          </a:p>
          <a:p>
            <a:pPr algn="ctr"/>
            <a:r>
              <a:rPr lang="en-US" sz="3200" dirty="0"/>
              <a:t>Revisions</a:t>
            </a:r>
          </a:p>
        </p:txBody>
      </p:sp>
      <p:sp>
        <p:nvSpPr>
          <p:cNvPr id="5" name="Content Placeholder 2">
            <a:extLst>
              <a:ext uri="{FF2B5EF4-FFF2-40B4-BE49-F238E27FC236}">
                <a16:creationId xmlns:a16="http://schemas.microsoft.com/office/drawing/2014/main" id="{8198A6AB-875E-834E-8F70-9F8527FA6D82}"/>
              </a:ext>
            </a:extLst>
          </p:cNvPr>
          <p:cNvSpPr txBox="1">
            <a:spLocks/>
          </p:cNvSpPr>
          <p:nvPr/>
        </p:nvSpPr>
        <p:spPr>
          <a:xfrm>
            <a:off x="5183187" y="739775"/>
            <a:ext cx="6433079" cy="560387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200" b="1" dirty="0">
                <a:latin typeface="Arial" panose="020B0604020202020204" pitchFamily="34" charset="0"/>
                <a:cs typeface="Arial" panose="020B0604020202020204" pitchFamily="34" charset="0"/>
              </a:rPr>
              <a:t>Update of the introductory materials, based on:</a:t>
            </a:r>
          </a:p>
          <a:p>
            <a:pPr lvl="1"/>
            <a:r>
              <a:rPr lang="en-US" sz="2200" dirty="0">
                <a:latin typeface="Arial" panose="020B0604020202020204" pitchFamily="34" charset="0"/>
                <a:cs typeface="Arial" panose="020B0604020202020204" pitchFamily="34" charset="0"/>
              </a:rPr>
              <a:t>Current Plan</a:t>
            </a:r>
          </a:p>
          <a:p>
            <a:pPr lvl="1"/>
            <a:r>
              <a:rPr lang="en-US" sz="2200" dirty="0">
                <a:latin typeface="Arial" panose="020B0604020202020204" pitchFamily="34" charset="0"/>
                <a:cs typeface="Arial" panose="020B0604020202020204" pitchFamily="34" charset="0"/>
              </a:rPr>
              <a:t>Existing Housing Needs Assessment from 2023</a:t>
            </a:r>
          </a:p>
          <a:p>
            <a:pPr lvl="1"/>
            <a:r>
              <a:rPr lang="en-US" sz="2200" dirty="0">
                <a:latin typeface="Arial" panose="020B0604020202020204" pitchFamily="34" charset="0"/>
                <a:cs typeface="Arial" panose="020B0604020202020204" pitchFamily="34" charset="0"/>
              </a:rPr>
              <a:t>New data updates from US Census, etc.</a:t>
            </a:r>
          </a:p>
          <a:p>
            <a:r>
              <a:rPr lang="en-US" sz="2200" b="1" dirty="0">
                <a:latin typeface="Arial" panose="020B0604020202020204" pitchFamily="34" charset="0"/>
                <a:cs typeface="Arial" panose="020B0604020202020204" pitchFamily="34" charset="0"/>
              </a:rPr>
              <a:t>Revisions to the Future Land Use Map</a:t>
            </a:r>
          </a:p>
          <a:p>
            <a:r>
              <a:rPr lang="en-US" sz="2200" b="1" dirty="0">
                <a:latin typeface="Arial" panose="020B0604020202020204" pitchFamily="34" charset="0"/>
                <a:cs typeface="Arial" panose="020B0604020202020204" pitchFamily="34" charset="0"/>
              </a:rPr>
              <a:t>Updates to policies</a:t>
            </a:r>
          </a:p>
          <a:p>
            <a:pPr lvl="1"/>
            <a:r>
              <a:rPr lang="en-US" sz="2200" dirty="0">
                <a:latin typeface="Arial" panose="020B0604020202020204" pitchFamily="34" charset="0"/>
                <a:cs typeface="Arial" panose="020B0604020202020204" pitchFamily="34" charset="0"/>
              </a:rPr>
              <a:t>Address changes to state statutes and CPPs/MPPs</a:t>
            </a:r>
          </a:p>
          <a:p>
            <a:pPr lvl="1"/>
            <a:r>
              <a:rPr lang="en-US" sz="2200" dirty="0">
                <a:latin typeface="Arial" panose="020B0604020202020204" pitchFamily="34" charset="0"/>
                <a:cs typeface="Arial" panose="020B0604020202020204" pitchFamily="34" charset="0"/>
              </a:rPr>
              <a:t>Acknowledge recommendations from Commerce, other agencies about compliance</a:t>
            </a:r>
          </a:p>
          <a:p>
            <a:pPr lvl="1"/>
            <a:r>
              <a:rPr lang="en-US" sz="2200" dirty="0">
                <a:latin typeface="Arial" panose="020B0604020202020204" pitchFamily="34" charset="0"/>
                <a:cs typeface="Arial" panose="020B0604020202020204" pitchFamily="34" charset="0"/>
              </a:rPr>
              <a:t>General editorial changes (e.g. wordiness, intent, etc.)</a:t>
            </a:r>
          </a:p>
        </p:txBody>
      </p:sp>
    </p:spTree>
    <p:extLst>
      <p:ext uri="{BB962C8B-B14F-4D97-AF65-F5344CB8AC3E}">
        <p14:creationId xmlns:p14="http://schemas.microsoft.com/office/powerpoint/2010/main" val="39522666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248CABA2F0E419F28C1B597F75774" ma:contentTypeVersion="3" ma:contentTypeDescription="Create a new document." ma:contentTypeScope="" ma:versionID="69ba8b24bb7f8a5af8863d54465f0322">
  <xsd:schema xmlns:xsd="http://www.w3.org/2001/XMLSchema" xmlns:xs="http://www.w3.org/2001/XMLSchema" xmlns:p="http://schemas.microsoft.com/office/2006/metadata/properties" xmlns:ns3="4b40aae8-41b6-4e17-a1b8-49309b1421f4" targetNamespace="http://schemas.microsoft.com/office/2006/metadata/properties" ma:root="true" ma:fieldsID="a9975fac35eeb15d42492468491d2992" ns3:_="">
    <xsd:import namespace="4b40aae8-41b6-4e17-a1b8-49309b1421f4"/>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0aae8-41b6-4e17-a1b8-49309b1421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b40aae8-41b6-4e17-a1b8-49309b1421f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BCF7E5-8B7F-47BD-AD95-182F3E922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0aae8-41b6-4e17-a1b8-49309b142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976319-4513-485C-AD3A-E56C39927A38}">
  <ds:schemaRef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documentManagement/types"/>
    <ds:schemaRef ds:uri="4b40aae8-41b6-4e17-a1b8-49309b1421f4"/>
    <ds:schemaRef ds:uri="http://purl.org/dc/dcmitype/"/>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53A10211-FBDE-44DA-8AD6-29E596B29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{C189A518-AB28-431A-8F99-5BEACDE9D38D}tf16411245_win32</Template>
  <TotalTime>6002</TotalTime>
  <Words>2360</Words>
  <Application>Microsoft Office PowerPoint</Application>
  <PresentationFormat>Widescreen</PresentationFormat>
  <Paragraphs>171</Paragraphs>
  <Slides>23</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Biome Light</vt:lpstr>
      <vt:lpstr>Calibri</vt:lpstr>
      <vt:lpstr>Calibri Light</vt:lpstr>
      <vt:lpstr>Century Gothic</vt:lpstr>
      <vt:lpstr>Verdana</vt:lpstr>
      <vt:lpstr>Wingdings 3</vt:lpstr>
      <vt:lpstr>Custom Design</vt:lpstr>
      <vt:lpstr>1_Custom Design</vt:lpstr>
      <vt:lpstr>Slice</vt:lpstr>
      <vt:lpstr>    Community  Listening Session  2024 Comprehensive Plan Periodic Update  Land Use ELEMENT &amp; MAP   June 26, 2024</vt:lpstr>
      <vt:lpstr>PowerPoint Presentation</vt:lpstr>
      <vt:lpstr>PowerPoint Presentation</vt:lpstr>
      <vt:lpstr>PowerPoint Presentation</vt:lpstr>
      <vt:lpstr>Timeline</vt:lpstr>
      <vt:lpstr>Public Outreach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Outreach Themes</vt:lpstr>
      <vt:lpstr>Visioning Exercise December 7, 2023</vt:lpstr>
      <vt:lpstr>Centers of local importance   </vt:lpstr>
      <vt:lpstr>PowerPoint Presentation</vt:lpstr>
      <vt:lpstr>PowerPoint Presentation</vt:lpstr>
      <vt:lpstr>PowerPoint Presentation</vt:lpstr>
      <vt:lpstr>PowerPoint Presentation</vt:lpstr>
      <vt:lpstr>PowerPoint Presentation</vt:lpstr>
      <vt:lpstr>Future Land Use Map</vt:lpstr>
      <vt:lpstr>Changes in Land Use Assumptions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Charting Our Course 2044  Comprehensive Plan Periodic Update  Element Review</dc:title>
  <dc:creator>Robin Bolster-Grant</dc:creator>
  <cp:lastModifiedBy>Robin Bolster-Grant</cp:lastModifiedBy>
  <cp:revision>18</cp:revision>
  <cp:lastPrinted>2024-06-26T22:27:53Z</cp:lastPrinted>
  <dcterms:created xsi:type="dcterms:W3CDTF">2023-04-19T21:32:00Z</dcterms:created>
  <dcterms:modified xsi:type="dcterms:W3CDTF">2024-06-26T23:14:16Z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0x010100B50248CABA2F0E419F28C1B597F75774</vt:lpwstr>
  </property>
</Properties>
</file>