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1" r:id="rId4"/>
  </p:sldMasterIdLst>
  <p:notesMasterIdLst>
    <p:notesMasterId r:id="rId28"/>
  </p:notesMasterIdLst>
  <p:sldIdLst>
    <p:sldId id="259" r:id="rId5"/>
    <p:sldId id="269" r:id="rId6"/>
    <p:sldId id="270" r:id="rId7"/>
    <p:sldId id="301" r:id="rId8"/>
    <p:sldId id="274" r:id="rId9"/>
    <p:sldId id="305" r:id="rId10"/>
    <p:sldId id="275" r:id="rId11"/>
    <p:sldId id="276" r:id="rId12"/>
    <p:sldId id="278" r:id="rId13"/>
    <p:sldId id="282" r:id="rId14"/>
    <p:sldId id="283" r:id="rId15"/>
    <p:sldId id="322" r:id="rId16"/>
    <p:sldId id="285" r:id="rId17"/>
    <p:sldId id="286" r:id="rId18"/>
    <p:sldId id="287" r:id="rId19"/>
    <p:sldId id="288" r:id="rId20"/>
    <p:sldId id="289" r:id="rId21"/>
    <p:sldId id="295" r:id="rId22"/>
    <p:sldId id="296" r:id="rId23"/>
    <p:sldId id="299" r:id="rId24"/>
    <p:sldId id="298" r:id="rId25"/>
    <p:sldId id="267" r:id="rId26"/>
    <p:sldId id="268" r:id="rId27"/>
  </p:sldIdLst>
  <p:sldSz cx="12192000" cy="6858000"/>
  <p:notesSz cx="6858000" cy="9144000"/>
  <p:embeddedFontLst>
    <p:embeddedFont>
      <p:font typeface="Abril Fatface" panose="02000503000000020003" pitchFamily="2" charset="0"/>
      <p:regular r:id="rId29"/>
      <p:italic r:id="rId30"/>
    </p:embeddedFont>
    <p:embeddedFont>
      <p:font typeface="Roboto" panose="02000000000000000000" pitchFamily="2" charset="0"/>
      <p:regular r:id="rId31"/>
      <p:bold r:id="rId32"/>
      <p:italic r:id="rId33"/>
      <p:boldItalic r:id="rId34"/>
    </p:embeddedFont>
    <p:embeddedFont>
      <p:font typeface="Roboto Black" panose="02000000000000000000" pitchFamily="2" charset="0"/>
      <p:bold r:id="rId35"/>
      <p:boldItalic r:id="rId36"/>
    </p:embeddedFont>
    <p:embeddedFont>
      <p:font typeface="Roboto Light" panose="02000000000000000000" pitchFamily="2" charset="0"/>
      <p:regular r:id="rId37"/>
      <p:italic r:id="rId38"/>
    </p:embeddedFont>
    <p:embeddedFont>
      <p:font typeface="Roboto Mono Thin" panose="00000009000000000000" pitchFamily="49"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Reinbold" initials="MR" lastIdx="1" clrIdx="0">
    <p:extLst>
      <p:ext uri="{19B8F6BF-5375-455C-9EA6-DF929625EA0E}">
        <p15:presenceInfo xmlns:p15="http://schemas.microsoft.com/office/powerpoint/2012/main" userId="S-1-5-21-3259981362-1198918190-2026780590-13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3D3D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58" autoAdjust="0"/>
    <p:restoredTop sz="55535" autoAdjust="0"/>
  </p:normalViewPr>
  <p:slideViewPr>
    <p:cSldViewPr snapToGrid="0">
      <p:cViewPr>
        <p:scale>
          <a:sx n="41" d="100"/>
          <a:sy n="41" d="100"/>
        </p:scale>
        <p:origin x="1746" y="42"/>
      </p:cViewPr>
      <p:guideLst/>
    </p:cSldViewPr>
  </p:slideViewPr>
  <p:notesTextViewPr>
    <p:cViewPr>
      <p:scale>
        <a:sx n="3" d="2"/>
        <a:sy n="3" d="2"/>
      </p:scale>
      <p:origin x="0" y="0"/>
    </p:cViewPr>
  </p:notesTextViewPr>
  <p:sorterViewPr>
    <p:cViewPr>
      <p:scale>
        <a:sx n="100" d="100"/>
        <a:sy n="100" d="100"/>
      </p:scale>
      <p:origin x="0" y="-1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19T10:13:54.200" idx="1">
    <p:pos x="7242" y="1177"/>
    <p:text>Andrew what I really want to show with an image here is a balance between public and private benefits like a scale?</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A8534-E887-49C3-9B74-8112D6EA5662}"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50FA1-6AE0-45E7-A502-EBA1F572C5CD}" type="slidenum">
              <a:rPr lang="en-US" smtClean="0"/>
              <a:t>‹#›</a:t>
            </a:fld>
            <a:endParaRPr lang="en-US"/>
          </a:p>
        </p:txBody>
      </p:sp>
    </p:spTree>
    <p:extLst>
      <p:ext uri="{BB962C8B-B14F-4D97-AF65-F5344CB8AC3E}">
        <p14:creationId xmlns:p14="http://schemas.microsoft.com/office/powerpoint/2010/main" val="175607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 welcome, slides will be emailed,</a:t>
            </a:r>
            <a:r>
              <a:rPr lang="en-US" baseline="0" dirty="0"/>
              <a:t> </a:t>
            </a:r>
          </a:p>
          <a:p>
            <a:r>
              <a:rPr lang="en-US" baseline="0" dirty="0"/>
              <a:t>Please interrupt</a:t>
            </a:r>
            <a:endParaRPr lang="en-US" dirty="0"/>
          </a:p>
        </p:txBody>
      </p:sp>
      <p:sp>
        <p:nvSpPr>
          <p:cNvPr id="4" name="Slide Number Placeholder 3"/>
          <p:cNvSpPr>
            <a:spLocks noGrp="1"/>
          </p:cNvSpPr>
          <p:nvPr>
            <p:ph type="sldNum" sz="quarter" idx="10"/>
          </p:nvPr>
        </p:nvSpPr>
        <p:spPr/>
        <p:txBody>
          <a:bodyPr/>
          <a:lstStyle/>
          <a:p>
            <a:fld id="{A4E50FA1-6AE0-45E7-A502-EBA1F572C5CD}" type="slidenum">
              <a:rPr lang="en-US" smtClean="0"/>
              <a:t>1</a:t>
            </a:fld>
            <a:endParaRPr lang="en-US"/>
          </a:p>
        </p:txBody>
      </p:sp>
    </p:spTree>
    <p:extLst>
      <p:ext uri="{BB962C8B-B14F-4D97-AF65-F5344CB8AC3E}">
        <p14:creationId xmlns:p14="http://schemas.microsoft.com/office/powerpoint/2010/main" val="1802363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What we have been covering is with minimum state requirements, however. Under the statute, however, communities have the latitude to provide for their own requirements to help meet their own needs.</a:t>
            </a:r>
          </a:p>
          <a:p>
            <a:r>
              <a:rPr lang="en-US" dirty="0"/>
              <a:t>• The most common change that many communities make is to tighten the affordability requirements. This can involve increasing the number of affordable units included in a qualifying project, but most often this is focused on reducing the maximum household incomes for qualifying households.</a:t>
            </a:r>
          </a:p>
          <a:p>
            <a:r>
              <a:rPr lang="en-US" dirty="0"/>
              <a:t>• However, other communities have used the MFTE to mandate that projects must provide other public benefits to qualify. This can include such things as LEED green building certification, or contributions to public amenities such as parks. These public benefits need to be commensurate with the development incentives provided from the program, however, and this will be layered on top of the affordability requirements that would already be included.</a:t>
            </a:r>
          </a:p>
          <a:p>
            <a:r>
              <a:rPr lang="en-US" dirty="0"/>
              <a:t>• Additionally, communities can provide contractual provisions for project operations, with requirements for prevailing wages for workers, inclusion planning, and use of apprenticeship programs as part of the development agreement that implements the MFTE program. </a:t>
            </a:r>
          </a:p>
        </p:txBody>
      </p:sp>
      <p:sp>
        <p:nvSpPr>
          <p:cNvPr id="4" name="Slide Number Placeholder 3"/>
          <p:cNvSpPr>
            <a:spLocks noGrp="1"/>
          </p:cNvSpPr>
          <p:nvPr>
            <p:ph type="sldNum" sz="quarter" idx="5"/>
          </p:nvPr>
        </p:nvSpPr>
        <p:spPr/>
        <p:txBody>
          <a:bodyPr/>
          <a:lstStyle/>
          <a:p>
            <a:fld id="{BCE1B1CB-8F12-4CAD-907E-0DECD83FFA02}" type="slidenum">
              <a:rPr lang="en-US" smtClean="0"/>
              <a:t>10</a:t>
            </a:fld>
            <a:endParaRPr lang="en-US"/>
          </a:p>
        </p:txBody>
      </p:sp>
    </p:spTree>
    <p:extLst>
      <p:ext uri="{BB962C8B-B14F-4D97-AF65-F5344CB8AC3E}">
        <p14:creationId xmlns:p14="http://schemas.microsoft.com/office/powerpoint/2010/main" val="26987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these characteristics, would MFTE be a good fit for your community? And if it is, what are the characteristics of a local program that would be the most important?</a:t>
            </a:r>
          </a:p>
        </p:txBody>
      </p:sp>
      <p:sp>
        <p:nvSpPr>
          <p:cNvPr id="4" name="Slide Number Placeholder 3"/>
          <p:cNvSpPr>
            <a:spLocks noGrp="1"/>
          </p:cNvSpPr>
          <p:nvPr>
            <p:ph type="sldNum" sz="quarter" idx="5"/>
          </p:nvPr>
        </p:nvSpPr>
        <p:spPr/>
        <p:txBody>
          <a:bodyPr/>
          <a:lstStyle/>
          <a:p>
            <a:fld id="{BCE1B1CB-8F12-4CAD-907E-0DECD83FFA02}" type="slidenum">
              <a:rPr lang="en-US" smtClean="0"/>
              <a:t>11</a:t>
            </a:fld>
            <a:endParaRPr lang="en-US"/>
          </a:p>
        </p:txBody>
      </p:sp>
    </p:spTree>
    <p:extLst>
      <p:ext uri="{BB962C8B-B14F-4D97-AF65-F5344CB8AC3E}">
        <p14:creationId xmlns:p14="http://schemas.microsoft.com/office/powerpoint/2010/main" val="2204965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meet housing needs shown earlier, many communities have seen the need to accelerate housing production even in changing economic situations. Providing an incentive such as this can help to facilitate new projects, especially in communities where development would need additional support to be feasible.</a:t>
            </a:r>
          </a:p>
          <a:p>
            <a:endParaRPr lang="en-US" dirty="0">
              <a:cs typeface="Calibri"/>
            </a:endParaRPr>
          </a:p>
          <a:p>
            <a:r>
              <a:rPr lang="en-US" dirty="0">
                <a:cs typeface="Calibri"/>
              </a:rPr>
              <a:t>MFTE can</a:t>
            </a:r>
            <a:r>
              <a:rPr lang="en-US" baseline="0" dirty="0">
                <a:cs typeface="Calibri"/>
              </a:rPr>
              <a:t> target a specific area or neighborhood for reinvestment/redevelopment</a:t>
            </a:r>
            <a:r>
              <a:rPr lang="en-US" dirty="0">
                <a:cs typeface="Calibri"/>
              </a:rPr>
              <a:t>, and incentives are needed to catalyze new investment.</a:t>
            </a:r>
          </a:p>
          <a:p>
            <a:endParaRPr lang="en-US" dirty="0">
              <a:cs typeface="Calibri"/>
            </a:endParaRPr>
          </a:p>
          <a:p>
            <a:r>
              <a:rPr lang="en-US" dirty="0">
                <a:cs typeface="Calibri"/>
              </a:rPr>
              <a:t>Housing affordability can be addressed</a:t>
            </a:r>
            <a:r>
              <a:rPr lang="en-US" baseline="0" dirty="0">
                <a:cs typeface="Calibri"/>
              </a:rPr>
              <a:t> via </a:t>
            </a:r>
            <a:r>
              <a:rPr lang="en-US" dirty="0">
                <a:cs typeface="Calibri"/>
              </a:rPr>
              <a:t>MFTE, and the provisions for housing affordability can help to increase the availability of units for low and moderate income households. This isn't a full solution, especially since it can be challenging to address the needs of very low- and extremely low-income households through this program alone. However, this can be one effective tool in a housing toolbox.</a:t>
            </a:r>
          </a:p>
          <a:p>
            <a:endParaRPr lang="en-US" dirty="0">
              <a:cs typeface="Calibri"/>
            </a:endParaRPr>
          </a:p>
          <a:p>
            <a:r>
              <a:rPr lang="en-US" dirty="0">
                <a:cs typeface="Calibri"/>
              </a:rPr>
              <a:t>Whatever the reason for consideration – jurisdictions should remember that developers will only</a:t>
            </a:r>
            <a:r>
              <a:rPr lang="en-US" baseline="0" dirty="0">
                <a:cs typeface="Calibri"/>
              </a:rPr>
              <a:t> participate in MFTE program when it makes financial sense for them to do so. You can not consider MFTE from a jurisdiction ONLY perspective. </a:t>
            </a:r>
            <a:endParaRPr lang="en-US" dirty="0">
              <a:cs typeface="Calibri"/>
            </a:endParaRPr>
          </a:p>
        </p:txBody>
      </p:sp>
      <p:sp>
        <p:nvSpPr>
          <p:cNvPr id="4" name="Slide Number Placeholder 3"/>
          <p:cNvSpPr>
            <a:spLocks noGrp="1"/>
          </p:cNvSpPr>
          <p:nvPr>
            <p:ph type="sldNum" sz="quarter" idx="5"/>
          </p:nvPr>
        </p:nvSpPr>
        <p:spPr/>
        <p:txBody>
          <a:bodyPr/>
          <a:lstStyle/>
          <a:p>
            <a:fld id="{BCE1B1CB-8F12-4CAD-907E-0DECD83FFA02}" type="slidenum">
              <a:rPr lang="en-US" smtClean="0"/>
              <a:t>12</a:t>
            </a:fld>
            <a:endParaRPr lang="en-US"/>
          </a:p>
        </p:txBody>
      </p:sp>
    </p:spTree>
    <p:extLst>
      <p:ext uri="{BB962C8B-B14F-4D97-AF65-F5344CB8AC3E}">
        <p14:creationId xmlns:p14="http://schemas.microsoft.com/office/powerpoint/2010/main" val="756403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When the need for an MFTE program is being explored, it can be important to explore several different factors:</a:t>
            </a:r>
          </a:p>
          <a:p>
            <a:endParaRPr lang="en-US"/>
          </a:p>
          <a:p>
            <a:r>
              <a:rPr lang="en-US"/>
              <a:t>• What are the overall housing needs in the community?</a:t>
            </a:r>
          </a:p>
          <a:p>
            <a:pPr lvl="1"/>
            <a:r>
              <a:rPr lang="en-US"/>
              <a:t>• What are local housing goals and targets?</a:t>
            </a:r>
          </a:p>
          <a:p>
            <a:pPr lvl="1"/>
            <a:r>
              <a:rPr lang="en-US"/>
              <a:t>• How do development trends compare with projected housing targets?</a:t>
            </a:r>
          </a:p>
          <a:p>
            <a:pPr lvl="1"/>
            <a:r>
              <a:rPr lang="en-US"/>
              <a:t>• Are there specific areas that require more investment?</a:t>
            </a:r>
          </a:p>
          <a:p>
            <a:pPr lvl="1"/>
            <a:r>
              <a:rPr lang="en-US"/>
              <a:t>• Are there shortfalls in specific types of housing?</a:t>
            </a:r>
          </a:p>
          <a:p>
            <a:pPr lvl="1"/>
            <a:r>
              <a:rPr lang="en-US"/>
              <a:t>• Are there shortfalls in affordable housing production against targets?</a:t>
            </a:r>
          </a:p>
          <a:p>
            <a:r>
              <a:rPr lang="en-US"/>
              <a:t>• What other housing policies and programs are offered? </a:t>
            </a:r>
          </a:p>
          <a:p>
            <a:pPr lvl="1"/>
            <a:r>
              <a:rPr lang="en-US"/>
              <a:t>• Have they achieved their goals or progressing towards those goals?</a:t>
            </a:r>
          </a:p>
          <a:p>
            <a:pPr lvl="1"/>
            <a:r>
              <a:rPr lang="en-US"/>
              <a:t>• Are they aligned with identified needs?</a:t>
            </a:r>
          </a:p>
          <a:p>
            <a:r>
              <a:rPr lang="en-US"/>
              <a:t>• Can MFTE help promote desired development?</a:t>
            </a:r>
          </a:p>
          <a:p>
            <a:pPr lvl="1"/>
            <a:r>
              <a:rPr lang="en-US"/>
              <a:t>• Would an MFTE program cover the housing types and areas in need?</a:t>
            </a:r>
          </a:p>
          <a:p>
            <a:pPr lvl="1"/>
            <a:r>
              <a:rPr lang="en-US"/>
              <a:t>• Would it make financial sense for developers to use the program, now and/or in the future?</a:t>
            </a:r>
          </a:p>
          <a:p>
            <a:pPr lvl="1"/>
            <a:r>
              <a:rPr lang="en-US"/>
              <a:t>• Can MFTE work with other housing programs/incentives?</a:t>
            </a:r>
          </a:p>
          <a:p>
            <a:pPr lvl="1"/>
            <a:r>
              <a:rPr lang="en-US"/>
              <a:t>• Can MFTE serve as a catalyst for other development?</a:t>
            </a:r>
          </a:p>
          <a:p>
            <a:endParaRPr lang="en-US"/>
          </a:p>
          <a:p>
            <a:endParaRPr lang="en-US"/>
          </a:p>
        </p:txBody>
      </p:sp>
      <p:sp>
        <p:nvSpPr>
          <p:cNvPr id="4" name="Slide Number Placeholder 3"/>
          <p:cNvSpPr>
            <a:spLocks noGrp="1"/>
          </p:cNvSpPr>
          <p:nvPr>
            <p:ph type="sldNum" sz="quarter" idx="5"/>
          </p:nvPr>
        </p:nvSpPr>
        <p:spPr/>
        <p:txBody>
          <a:bodyPr/>
          <a:lstStyle/>
          <a:p>
            <a:fld id="{BCE1B1CB-8F12-4CAD-907E-0DECD83FFA02}" type="slidenum">
              <a:rPr lang="en-US" smtClean="0"/>
              <a:t>13</a:t>
            </a:fld>
            <a:endParaRPr lang="en-US"/>
          </a:p>
        </p:txBody>
      </p:sp>
    </p:spTree>
    <p:extLst>
      <p:ext uri="{BB962C8B-B14F-4D97-AF65-F5344CB8AC3E}">
        <p14:creationId xmlns:p14="http://schemas.microsoft.com/office/powerpoint/2010/main" val="2346752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Aside from the housing needs in a community, there are also other considerations to keep in mind. Many of these elements could be presentations unto themselves! Because of that, we won't get into them in great detail, but there are resources available from the Department of Commerce's MFTE webpage that can provide more information about these considerations.</a:t>
            </a:r>
          </a:p>
          <a:p>
            <a:r>
              <a:rPr lang="en-US" dirty="0"/>
              <a:t>• With financial impacts, one critical consideration is that the money for the tax exemption comes from somewhere. Depending on different factors, this could be through reduced tax revenues or tax increases, either of which have implications that need to be discussed. Additionally, there are costs for administration and ongoing reporting and oversight that would need to be considered by communities as well.</a:t>
            </a:r>
          </a:p>
          <a:p>
            <a:r>
              <a:rPr lang="en-US" dirty="0"/>
              <a:t>• Community engagement is a critical component of the success of an MFTE program. Even aside from the public hearing required to designate an RTA, communities should be active in hearing both sides of the program. Developers will be able to tell you whether the program will work under current financial conditions, and other stakeholders, including Council, Planning Commission, and the general public, will be important to engage to understand if the public benefits are worth the incentives provided. </a:t>
            </a:r>
          </a:p>
          <a:p>
            <a:r>
              <a:rPr lang="en-US" dirty="0"/>
              <a:t>• Housing displacement is an important consideration, especially since when used improperly an MFTE program can increase development pressures and accelerate displacement. Understanding local conditions and options for incorporating requirements into an MFTE program that can address displacement can be critical to mitigating the impacts on existing communities.</a:t>
            </a:r>
          </a:p>
          <a:p>
            <a:r>
              <a:rPr lang="en-US" dirty="0"/>
              <a:t>• Finally, MFTE programs need to be administered by local staff. First and foremost, this needs staff resources. However, understanding how to publicize and integrate the MFTE program into existing processes will be essential.</a:t>
            </a:r>
          </a:p>
        </p:txBody>
      </p:sp>
      <p:sp>
        <p:nvSpPr>
          <p:cNvPr id="4" name="Slide Number Placeholder 3"/>
          <p:cNvSpPr>
            <a:spLocks noGrp="1"/>
          </p:cNvSpPr>
          <p:nvPr>
            <p:ph type="sldNum" sz="quarter" idx="5"/>
          </p:nvPr>
        </p:nvSpPr>
        <p:spPr/>
        <p:txBody>
          <a:bodyPr/>
          <a:lstStyle/>
          <a:p>
            <a:fld id="{BCE1B1CB-8F12-4CAD-907E-0DECD83FFA02}" type="slidenum">
              <a:rPr lang="en-US" smtClean="0"/>
              <a:t>14</a:t>
            </a:fld>
            <a:endParaRPr lang="en-US"/>
          </a:p>
        </p:txBody>
      </p:sp>
    </p:spTree>
    <p:extLst>
      <p:ext uri="{BB962C8B-B14F-4D97-AF65-F5344CB8AC3E}">
        <p14:creationId xmlns:p14="http://schemas.microsoft.com/office/powerpoint/2010/main" val="2042775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that transitions well into this next section: how do you actually create and administer an MFTE program?</a:t>
            </a:r>
          </a:p>
        </p:txBody>
      </p:sp>
      <p:sp>
        <p:nvSpPr>
          <p:cNvPr id="4" name="Slide Number Placeholder 3"/>
          <p:cNvSpPr>
            <a:spLocks noGrp="1"/>
          </p:cNvSpPr>
          <p:nvPr>
            <p:ph type="sldNum" sz="quarter" idx="5"/>
          </p:nvPr>
        </p:nvSpPr>
        <p:spPr/>
        <p:txBody>
          <a:bodyPr/>
          <a:lstStyle/>
          <a:p>
            <a:fld id="{BCE1B1CB-8F12-4CAD-907E-0DECD83FFA02}" type="slidenum">
              <a:rPr lang="en-US" smtClean="0"/>
              <a:t>15</a:t>
            </a:fld>
            <a:endParaRPr lang="en-US"/>
          </a:p>
        </p:txBody>
      </p:sp>
    </p:spTree>
    <p:extLst>
      <p:ext uri="{BB962C8B-B14F-4D97-AF65-F5344CB8AC3E}">
        <p14:creationId xmlns:p14="http://schemas.microsoft.com/office/powerpoint/2010/main" val="3497173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we're looking at the life cycle of an MFTE program, once a community decides it wants to establish an MFTE program, there are typically several steps they follow.</a:t>
            </a:r>
          </a:p>
          <a:p>
            <a:r>
              <a:rPr lang="en-US" dirty="0">
                <a:cs typeface="Calibri"/>
              </a:rPr>
              <a:t>• First, adopting or revising the program requires coordination to set up the major elements of the program.</a:t>
            </a:r>
          </a:p>
          <a:p>
            <a:r>
              <a:rPr lang="en-US" dirty="0">
                <a:cs typeface="Calibri"/>
              </a:rPr>
              <a:t>• Under the program, you will need to shepherd applications from initial receipt to approval.</a:t>
            </a:r>
          </a:p>
          <a:p>
            <a:r>
              <a:rPr lang="en-US" dirty="0">
                <a:cs typeface="Calibri"/>
              </a:rPr>
              <a:t>• Once approved, the exemption needs to be issued and managed by the County Assessor.</a:t>
            </a:r>
          </a:p>
          <a:p>
            <a:r>
              <a:rPr lang="en-US" dirty="0">
                <a:cs typeface="Calibri"/>
              </a:rPr>
              <a:t>• Finally, even after the exemption is issued, communities still have required steps with regular monitoring, outreach and reporting.</a:t>
            </a:r>
          </a:p>
        </p:txBody>
      </p:sp>
      <p:sp>
        <p:nvSpPr>
          <p:cNvPr id="4" name="Slide Number Placeholder 3"/>
          <p:cNvSpPr>
            <a:spLocks noGrp="1"/>
          </p:cNvSpPr>
          <p:nvPr>
            <p:ph type="sldNum" sz="quarter" idx="5"/>
          </p:nvPr>
        </p:nvSpPr>
        <p:spPr/>
        <p:txBody>
          <a:bodyPr/>
          <a:lstStyle/>
          <a:p>
            <a:fld id="{BCE1B1CB-8F12-4CAD-907E-0DECD83FFA02}" type="slidenum">
              <a:rPr lang="en-US" smtClean="0"/>
              <a:t>16</a:t>
            </a:fld>
            <a:endParaRPr lang="en-US"/>
          </a:p>
        </p:txBody>
      </p:sp>
    </p:spTree>
    <p:extLst>
      <p:ext uri="{BB962C8B-B14F-4D97-AF65-F5344CB8AC3E}">
        <p14:creationId xmlns:p14="http://schemas.microsoft.com/office/powerpoint/2010/main" val="2235594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When adopting the program, there are several steps that communities need to take.</a:t>
            </a:r>
          </a:p>
          <a:p>
            <a:r>
              <a:rPr lang="en-US" dirty="0"/>
              <a:t>• A critical step which can be easy to overlook is that staff and resources should be specifically allocated to the program. In many cases, communities provide for a fee to collect to partially or completely offset this staff time, but this needs to be explored up front to ensure that the community can support the necessary overhead.</a:t>
            </a:r>
          </a:p>
          <a:p>
            <a:r>
              <a:rPr lang="en-US" dirty="0"/>
              <a:t>• The community should evaluate where the MFTE program would apply based on its goals, and adopt these locations as Residential Targeted Areas. This does require a public process to complete.</a:t>
            </a:r>
          </a:p>
          <a:p>
            <a:r>
              <a:rPr lang="en-US" dirty="0"/>
              <a:t>• After designating the RTAs, a community should define the parameters of the program. Most significantly, this would include the exemption lengths/types. This can be affected by what your jurisdiction can offer under the statute, as well as how these options would fit with addressing local housing needs.</a:t>
            </a:r>
          </a:p>
          <a:p>
            <a:r>
              <a:rPr lang="en-US" dirty="0"/>
              <a:t>• The MFTE program needs to be developed as part of an ordinance, which should be drafted to consider these different factors. Commerce has supporting material that is useful at this step, including model code, sample forms and certificates, and other materials.</a:t>
            </a:r>
          </a:p>
          <a:p>
            <a:r>
              <a:rPr lang="en-US" dirty="0"/>
              <a:t>• Finally, communities need to develop public materials, both for developers and for general information. This can help both to publicize the program to encourage its use, and to answer questions that may come up from residents about how the program works and what it is intended to do.</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CE1B1CB-8F12-4CAD-907E-0DECD83FFA02}" type="slidenum">
              <a:rPr lang="en-US" smtClean="0"/>
              <a:t>17</a:t>
            </a:fld>
            <a:endParaRPr lang="en-US"/>
          </a:p>
        </p:txBody>
      </p:sp>
    </p:spTree>
    <p:extLst>
      <p:ext uri="{BB962C8B-B14F-4D97-AF65-F5344CB8AC3E}">
        <p14:creationId xmlns:p14="http://schemas.microsoft.com/office/powerpoint/2010/main" val="3948266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this presentation, we’ve covered several topics, including an overall summary of MFTE and its important components, factors to consider when creating and updating an MFTE program, and how to implement and administer an MFTE program.</a:t>
            </a:r>
          </a:p>
        </p:txBody>
      </p:sp>
      <p:sp>
        <p:nvSpPr>
          <p:cNvPr id="4" name="Slide Number Placeholder 3"/>
          <p:cNvSpPr>
            <a:spLocks noGrp="1"/>
          </p:cNvSpPr>
          <p:nvPr>
            <p:ph type="sldNum" sz="quarter" idx="5"/>
          </p:nvPr>
        </p:nvSpPr>
        <p:spPr/>
        <p:txBody>
          <a:bodyPr/>
          <a:lstStyle/>
          <a:p>
            <a:fld id="{BCE1B1CB-8F12-4CAD-907E-0DECD83FFA02}" type="slidenum">
              <a:rPr lang="en-US" smtClean="0"/>
              <a:t>18</a:t>
            </a:fld>
            <a:endParaRPr lang="en-US"/>
          </a:p>
        </p:txBody>
      </p:sp>
    </p:spTree>
    <p:extLst>
      <p:ext uri="{BB962C8B-B14F-4D97-AF65-F5344CB8AC3E}">
        <p14:creationId xmlns:p14="http://schemas.microsoft.com/office/powerpoint/2010/main" val="3671683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 few final things to keep in mind.</a:t>
            </a:r>
          </a:p>
          <a:p>
            <a:r>
              <a:rPr lang="en-US" dirty="0">
                <a:cs typeface="Calibri"/>
              </a:rPr>
              <a:t>• The MFTE framework can be a big incentive in the private market for market-rate and affordable housing. This means that it can help to achieve a lot of housing goals more effectively than other incentives.</a:t>
            </a:r>
          </a:p>
          <a:p>
            <a:r>
              <a:rPr lang="en-US" dirty="0">
                <a:cs typeface="Calibri"/>
              </a:rPr>
              <a:t>• However, remember that the market still plays a major role in the development of housing under an MFTE program. If market conditions change, that can affect the efficacy of an MFTE program in meeting local housing goals. </a:t>
            </a:r>
          </a:p>
          <a:p>
            <a:r>
              <a:rPr lang="en-US" dirty="0">
                <a:cs typeface="Calibri"/>
              </a:rPr>
              <a:t>• But this also means that when used in conjunction with other housing incentives and programs targeted to the private market, you can get better results. Any exploration of MFTE should also consider the other programs that are currently available or could be implemented, like inclusionary zoning.</a:t>
            </a:r>
          </a:p>
          <a:p>
            <a:r>
              <a:rPr lang="en-US" dirty="0">
                <a:cs typeface="Calibri"/>
              </a:rPr>
              <a:t>• Also just make sure to match the incentives with what developers can provide for those incentives when considering customized requirements. It can be important to ensure that it makes financial sense for property owners to participate, instead of simply walking away or choosing to move forward without the tax exemption. Very deep levels of affordability for instance can be attractive from a policy perspective, but tax exemptions can be hard pressed to compensate owners for the reduced rent revenue.</a:t>
            </a:r>
          </a:p>
        </p:txBody>
      </p:sp>
      <p:sp>
        <p:nvSpPr>
          <p:cNvPr id="4" name="Slide Number Placeholder 3"/>
          <p:cNvSpPr>
            <a:spLocks noGrp="1"/>
          </p:cNvSpPr>
          <p:nvPr>
            <p:ph type="sldNum" sz="quarter" idx="5"/>
          </p:nvPr>
        </p:nvSpPr>
        <p:spPr/>
        <p:txBody>
          <a:bodyPr/>
          <a:lstStyle/>
          <a:p>
            <a:fld id="{BCE1B1CB-8F12-4CAD-907E-0DECD83FFA02}" type="slidenum">
              <a:rPr lang="en-US" smtClean="0"/>
              <a:t>19</a:t>
            </a:fld>
            <a:endParaRPr lang="en-US"/>
          </a:p>
        </p:txBody>
      </p:sp>
    </p:spTree>
    <p:extLst>
      <p:ext uri="{BB962C8B-B14F-4D97-AF65-F5344CB8AC3E}">
        <p14:creationId xmlns:p14="http://schemas.microsoft.com/office/powerpoint/2010/main" val="2625771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most basic terms,</a:t>
            </a:r>
            <a:r>
              <a:rPr lang="en-US" baseline="0" dirty="0">
                <a:cs typeface="Calibri"/>
              </a:rPr>
              <a:t> MFTE is tax relief in exchange for housing production. </a:t>
            </a:r>
            <a:endParaRPr lang="en-US" dirty="0">
              <a:cs typeface="Calibri"/>
            </a:endParaRPr>
          </a:p>
          <a:p>
            <a:endParaRPr lang="en-US" dirty="0"/>
          </a:p>
          <a:p>
            <a:r>
              <a:rPr lang="en-US" dirty="0"/>
              <a:t>• The Multifamily Housing Tax Exemption is a framework, codified</a:t>
            </a:r>
            <a:r>
              <a:rPr lang="en-US" baseline="0" dirty="0"/>
              <a:t> in RCW 84.14, </a:t>
            </a:r>
            <a:r>
              <a:rPr lang="en-US" dirty="0"/>
              <a:t> that allows cities and counties to provide a property tax exemption in exchange for providing at least 4 new housing units through projects that build or rehabilitate housing.</a:t>
            </a:r>
            <a:endParaRPr lang="en-US" dirty="0">
              <a:cs typeface="Calibri"/>
            </a:endParaRPr>
          </a:p>
          <a:p>
            <a:r>
              <a:rPr lang="en-US" dirty="0"/>
              <a:t>• An MFTE program can provide exemptions between eight and 20 years, with different levels</a:t>
            </a:r>
            <a:r>
              <a:rPr lang="en-US" baseline="0" dirty="0"/>
              <a:t> and timelines for affordability. </a:t>
            </a:r>
            <a:r>
              <a:rPr lang="en-US" dirty="0"/>
              <a:t> </a:t>
            </a:r>
            <a:endParaRPr lang="en-US" dirty="0">
              <a:cs typeface="Calibri"/>
            </a:endParaRPr>
          </a:p>
          <a:p>
            <a:r>
              <a:rPr lang="en-US" dirty="0"/>
              <a:t>• In addition to the minimum requirements in the statute, cities and counties can further</a:t>
            </a:r>
            <a:r>
              <a:rPr lang="en-US" baseline="0" dirty="0"/>
              <a:t> customize their MFTE program to meet their established housing goals and policies. </a:t>
            </a:r>
            <a:r>
              <a:rPr lang="en-US" dirty="0"/>
              <a:t>This flexibility can be useful for providing greater levels of affordability, or providing other public benefits.</a:t>
            </a:r>
            <a:endParaRPr lang="en-US" dirty="0">
              <a:cs typeface="Calibri"/>
            </a:endParaRPr>
          </a:p>
          <a:p>
            <a:r>
              <a:rPr lang="en-US" dirty="0"/>
              <a:t>• While this explanation can seems pretty straightforward, there are still a lot of complexities in</a:t>
            </a:r>
            <a:r>
              <a:rPr lang="en-US" baseline="0" dirty="0"/>
              <a:t> both</a:t>
            </a:r>
            <a:r>
              <a:rPr lang="en-US" dirty="0"/>
              <a:t> the state framework and local programs that are important to understand. Which is why we are</a:t>
            </a:r>
            <a:r>
              <a:rPr lang="en-US" baseline="0" dirty="0"/>
              <a:t> offering this opportunity to dig into MFTE. </a:t>
            </a:r>
            <a:endParaRPr lang="en-US" dirty="0">
              <a:cs typeface="Calibri"/>
            </a:endParaRPr>
          </a:p>
        </p:txBody>
      </p:sp>
      <p:sp>
        <p:nvSpPr>
          <p:cNvPr id="4" name="Slide Number Placeholder 3"/>
          <p:cNvSpPr>
            <a:spLocks noGrp="1"/>
          </p:cNvSpPr>
          <p:nvPr>
            <p:ph type="sldNum" sz="quarter" idx="5"/>
          </p:nvPr>
        </p:nvSpPr>
        <p:spPr/>
        <p:txBody>
          <a:bodyPr/>
          <a:lstStyle/>
          <a:p>
            <a:fld id="{BCE1B1CB-8F12-4CAD-907E-0DECD83FFA02}" type="slidenum">
              <a:rPr lang="en-US" smtClean="0"/>
              <a:t>2</a:t>
            </a:fld>
            <a:endParaRPr lang="en-US"/>
          </a:p>
        </p:txBody>
      </p:sp>
    </p:spTree>
    <p:extLst>
      <p:ext uri="{BB962C8B-B14F-4D97-AF65-F5344CB8AC3E}">
        <p14:creationId xmlns:p14="http://schemas.microsoft.com/office/powerpoint/2010/main" val="3709486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that brings forward the overall point that for the MFTE to work, it has costs that need to be balanced with what is received from the program. This is true of developers that may choose to participate based on whether they will come out ahead financially even if they need to provide affordable housing. However, it is also applicable for the public as well! The private incentives provided through the tax exemption need to be balanced by the public benefits received through increased housing production, affordable housing opportunities, neighborhood revitalization, and other elements.</a:t>
            </a:r>
          </a:p>
          <a:p>
            <a:endParaRPr lang="en-US" dirty="0">
              <a:cs typeface="Calibri"/>
            </a:endParaRPr>
          </a:p>
          <a:p>
            <a:r>
              <a:rPr lang="en-US" dirty="0">
                <a:cs typeface="Calibri"/>
              </a:rPr>
              <a:t>Because the need for these public benefits will change over time, however, the purpose and the goals of the MFTE program will also change. Communities may have created an MFTE program initially to promote redevelopment of their downtown and increases in local housing development, but over time development conditions may have improved and there is a greater need to improve access to affordable housing. In situations like this, there may be a decision to change the parameters of the MFTE program to shift incentives to favor affordable housing.</a:t>
            </a:r>
          </a:p>
          <a:p>
            <a:endParaRPr lang="en-US" dirty="0">
              <a:cs typeface="Calibri"/>
            </a:endParaRPr>
          </a:p>
          <a:p>
            <a:r>
              <a:rPr lang="en-US" dirty="0">
                <a:cs typeface="Calibri"/>
              </a:rPr>
              <a:t>Overall, communities need to revisit their programs pretty regularly to ensure that both the public benefits and the private benefits are worth the costs, and very importantly, that the public is clear about what is being received in exchange for the costs of the program.</a:t>
            </a:r>
          </a:p>
        </p:txBody>
      </p:sp>
      <p:sp>
        <p:nvSpPr>
          <p:cNvPr id="4" name="Slide Number Placeholder 3"/>
          <p:cNvSpPr>
            <a:spLocks noGrp="1"/>
          </p:cNvSpPr>
          <p:nvPr>
            <p:ph type="sldNum" sz="quarter" idx="5"/>
          </p:nvPr>
        </p:nvSpPr>
        <p:spPr/>
        <p:txBody>
          <a:bodyPr/>
          <a:lstStyle/>
          <a:p>
            <a:fld id="{BCE1B1CB-8F12-4CAD-907E-0DECD83FFA02}" type="slidenum">
              <a:rPr lang="en-US" smtClean="0"/>
              <a:t>20</a:t>
            </a:fld>
            <a:endParaRPr lang="en-US"/>
          </a:p>
        </p:txBody>
      </p:sp>
    </p:spTree>
    <p:extLst>
      <p:ext uri="{BB962C8B-B14F-4D97-AF65-F5344CB8AC3E}">
        <p14:creationId xmlns:p14="http://schemas.microsoft.com/office/powerpoint/2010/main" val="2330914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There are more details to the MFTE framework that are important to consider that we have only touched on in this webinar, and there may be other questions that you may have. So where can you find more information?</a:t>
            </a:r>
          </a:p>
          <a:p>
            <a:r>
              <a:rPr lang="en-US"/>
              <a:t>• First, the Department of Commerce currently provides support for the MFTE program. There is a website run by Growth Management Services that provides more details on the program, and there is staff technical support available that can help answer any questions you may have.</a:t>
            </a:r>
          </a:p>
          <a:p>
            <a:r>
              <a:rPr lang="en-US"/>
              <a:t>• The Department of Commerce has also put out an MFTE workbook that includes most information about the program overall, as well as model code and sample forms and certificates. This can also be a source for answers that you may have about MFTE.</a:t>
            </a:r>
          </a:p>
          <a:p>
            <a:r>
              <a:rPr lang="en-US"/>
              <a:t>• However, there are also informational resources from the broader community. Other municipal administrators of MFTE programs are often quite willing to talk about their own experiences and challenges, for one. It can also be important to engage with local developers, who can be a resource on what may be possible to do with the incentives provided by an MFTE program.</a:t>
            </a:r>
          </a:p>
          <a:p>
            <a:endParaRPr lang="en-US"/>
          </a:p>
        </p:txBody>
      </p:sp>
      <p:sp>
        <p:nvSpPr>
          <p:cNvPr id="4" name="Slide Number Placeholder 3"/>
          <p:cNvSpPr>
            <a:spLocks noGrp="1"/>
          </p:cNvSpPr>
          <p:nvPr>
            <p:ph type="sldNum" sz="quarter" idx="5"/>
          </p:nvPr>
        </p:nvSpPr>
        <p:spPr/>
        <p:txBody>
          <a:bodyPr/>
          <a:lstStyle/>
          <a:p>
            <a:fld id="{BCE1B1CB-8F12-4CAD-907E-0DECD83FFA02}" type="slidenum">
              <a:rPr lang="en-US" smtClean="0"/>
              <a:t>21</a:t>
            </a:fld>
            <a:endParaRPr lang="en-US"/>
          </a:p>
        </p:txBody>
      </p:sp>
    </p:spTree>
    <p:extLst>
      <p:ext uri="{BB962C8B-B14F-4D97-AF65-F5344CB8AC3E}">
        <p14:creationId xmlns:p14="http://schemas.microsoft.com/office/powerpoint/2010/main" val="2889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state, 58 cities and one county have</a:t>
            </a:r>
            <a:r>
              <a:rPr lang="en-US" baseline="0" dirty="0"/>
              <a:t> adopted an MFTE program. We’ve seen wide adoption in communities of all sizes and character, because MFTE can be </a:t>
            </a:r>
            <a:r>
              <a:rPr lang="en-US" b="1" baseline="0" dirty="0"/>
              <a:t>customized to meet each local government’s needs</a:t>
            </a:r>
            <a:r>
              <a:rPr lang="en-US" b="0" baseline="0" dirty="0"/>
              <a:t>.</a:t>
            </a:r>
            <a:endParaRPr lang="en-US" baseline="0" dirty="0"/>
          </a:p>
          <a:p>
            <a:endParaRPr lang="en-US" baseline="0" dirty="0"/>
          </a:p>
          <a:p>
            <a:r>
              <a:rPr lang="en-US" baseline="0" dirty="0"/>
              <a:t>Fife and Battle Ground are the newest adoptees of the MFTE program. 61,000 new units have been completed with the program since 2007, 11,000 of them affordable.</a:t>
            </a:r>
          </a:p>
        </p:txBody>
      </p:sp>
      <p:sp>
        <p:nvSpPr>
          <p:cNvPr id="4" name="Slide Number Placeholder 3"/>
          <p:cNvSpPr>
            <a:spLocks noGrp="1"/>
          </p:cNvSpPr>
          <p:nvPr>
            <p:ph type="sldNum" sz="quarter" idx="5"/>
          </p:nvPr>
        </p:nvSpPr>
        <p:spPr/>
        <p:txBody>
          <a:bodyPr/>
          <a:lstStyle/>
          <a:p>
            <a:fld id="{BCE1B1CB-8F12-4CAD-907E-0DECD83FFA02}" type="slidenum">
              <a:rPr lang="en-US" smtClean="0"/>
              <a:t>3</a:t>
            </a:fld>
            <a:endParaRPr lang="en-US"/>
          </a:p>
        </p:txBody>
      </p:sp>
    </p:spTree>
    <p:extLst>
      <p:ext uri="{BB962C8B-B14F-4D97-AF65-F5344CB8AC3E}">
        <p14:creationId xmlns:p14="http://schemas.microsoft.com/office/powerpoint/2010/main" val="237059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MFTE programs that have been created across the state in jurisdictions of all sizes to support housing.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2023, </a:t>
            </a:r>
            <a:r>
              <a:rPr lang="en-US" sz="1200" b="0" i="0" kern="1200" baseline="0" dirty="0">
                <a:solidFill>
                  <a:schemeClr val="tx1"/>
                </a:solidFill>
                <a:effectLst/>
                <a:latin typeface="+mn-lt"/>
                <a:ea typeface="+mn-ea"/>
                <a:cs typeface="+mn-cs"/>
              </a:rPr>
              <a:t>67 MFTE projects received certificates across 17 cities in 8 counties. That’s 727 affordable units and almost 6,000 total. You can find the full details of our annual reports at Commerce’s MFTE home page.</a:t>
            </a:r>
          </a:p>
          <a:p>
            <a:endParaRPr lang="en-US" dirty="0"/>
          </a:p>
        </p:txBody>
      </p:sp>
      <p:sp>
        <p:nvSpPr>
          <p:cNvPr id="4" name="Slide Number Placeholder 3"/>
          <p:cNvSpPr>
            <a:spLocks noGrp="1"/>
          </p:cNvSpPr>
          <p:nvPr>
            <p:ph type="sldNum" sz="quarter" idx="5"/>
          </p:nvPr>
        </p:nvSpPr>
        <p:spPr/>
        <p:txBody>
          <a:bodyPr/>
          <a:lstStyle/>
          <a:p>
            <a:fld id="{BCE1B1CB-8F12-4CAD-907E-0DECD83FFA02}" type="slidenum">
              <a:rPr lang="en-US" smtClean="0"/>
              <a:t>4</a:t>
            </a:fld>
            <a:endParaRPr lang="en-US"/>
          </a:p>
        </p:txBody>
      </p:sp>
    </p:spTree>
    <p:extLst>
      <p:ext uri="{BB962C8B-B14F-4D97-AF65-F5344CB8AC3E}">
        <p14:creationId xmlns:p14="http://schemas.microsoft.com/office/powerpoint/2010/main" val="216002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Statue defines the exemption granted by the program as: “The value of new housing construction, conversion, and rehabilitation improvements qualifying under this chapter is exempt from ad valorem property taxation”</a:t>
            </a:r>
          </a:p>
          <a:p>
            <a:r>
              <a:rPr lang="en-US" dirty="0">
                <a:ea typeface="Calibri"/>
                <a:cs typeface="Calibri"/>
              </a:rPr>
              <a:t>• So the basis of an MFTE program is that cities and counties</a:t>
            </a:r>
            <a:r>
              <a:rPr lang="en-US" baseline="0" dirty="0">
                <a:ea typeface="Calibri"/>
                <a:cs typeface="Calibri"/>
              </a:rPr>
              <a:t> </a:t>
            </a:r>
            <a:r>
              <a:rPr lang="en-US" dirty="0">
                <a:ea typeface="Calibri"/>
                <a:cs typeface="Calibri"/>
              </a:rPr>
              <a:t>are authorized to exempt property taxes on the residential improvement value of new projects.</a:t>
            </a:r>
          </a:p>
          <a:p>
            <a:r>
              <a:rPr lang="en-US" dirty="0">
                <a:ea typeface="Calibri"/>
                <a:cs typeface="Calibri"/>
              </a:rPr>
              <a:t>• This is not just local taxes, but all property taxes. This includes the shares of property taxes that go to the state and other taxing districts as well.</a:t>
            </a:r>
          </a:p>
          <a:p>
            <a:r>
              <a:rPr lang="en-US" dirty="0">
                <a:ea typeface="Calibri"/>
                <a:cs typeface="Calibri"/>
              </a:rPr>
              <a:t>• However, only new residential improvements are included in this exemption. Non-residential improvements, such as ground-floor retail in mixed-use projects, are not be exempted. The value of the land is also not exempted. </a:t>
            </a:r>
          </a:p>
          <a:p>
            <a:r>
              <a:rPr lang="en-US" dirty="0">
                <a:ea typeface="Calibri"/>
                <a:cs typeface="Calibri"/>
              </a:rPr>
              <a:t>This means that while property taxes are significantly reduced, they are not completely waived for these projects.</a:t>
            </a:r>
          </a:p>
          <a:p>
            <a:r>
              <a:rPr lang="en-US" dirty="0">
                <a:ea typeface="Calibri"/>
                <a:cs typeface="Calibri"/>
              </a:rPr>
              <a:t>• Also note that this involves new improvement value, not existing value on a property. For rehabilitation projects, this means that only part of the residential value will be exempt</a:t>
            </a:r>
            <a:r>
              <a:rPr lang="en-US" baseline="0" dirty="0">
                <a:ea typeface="Calibri"/>
                <a:cs typeface="Calibri"/>
              </a:rPr>
              <a:t> from taxation.</a:t>
            </a:r>
          </a:p>
        </p:txBody>
      </p:sp>
      <p:sp>
        <p:nvSpPr>
          <p:cNvPr id="4" name="Slide Number Placeholder 3"/>
          <p:cNvSpPr>
            <a:spLocks noGrp="1"/>
          </p:cNvSpPr>
          <p:nvPr>
            <p:ph type="sldNum" sz="quarter" idx="5"/>
          </p:nvPr>
        </p:nvSpPr>
        <p:spPr/>
        <p:txBody>
          <a:bodyPr/>
          <a:lstStyle/>
          <a:p>
            <a:fld id="{BCE1B1CB-8F12-4CAD-907E-0DECD83FFA02}" type="slidenum">
              <a:rPr lang="en-US" smtClean="0"/>
              <a:t>5</a:t>
            </a:fld>
            <a:endParaRPr lang="en-US"/>
          </a:p>
        </p:txBody>
      </p:sp>
    </p:spTree>
    <p:extLst>
      <p:ext uri="{BB962C8B-B14F-4D97-AF65-F5344CB8AC3E}">
        <p14:creationId xmlns:p14="http://schemas.microsoft.com/office/powerpoint/2010/main" val="315315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MFTE does not result in a reduction of revenue for the jurisdiction. A </a:t>
            </a:r>
            <a:r>
              <a:rPr lang="en-US" u="sng" dirty="0">
                <a:hlinkClick r:id="" action="ppaction://noaction"/>
              </a:rPr>
              <a:t>tax </a:t>
            </a:r>
            <a:r>
              <a:rPr lang="en-US" b="1" u="sng" dirty="0">
                <a:hlinkClick r:id="" action="ppaction://noaction"/>
              </a:rPr>
              <a:t>shift</a:t>
            </a:r>
            <a:r>
              <a:rPr lang="en-US" dirty="0"/>
              <a:t> occurs, where property is </a:t>
            </a:r>
            <a:r>
              <a:rPr lang="en-US" dirty="0" err="1"/>
              <a:t>assesed</a:t>
            </a:r>
            <a:r>
              <a:rPr lang="en-US" dirty="0"/>
              <a:t> at new construction values and then removed from the rolls</a:t>
            </a:r>
            <a:r>
              <a:rPr lang="en-US" baseline="0" dirty="0"/>
              <a:t> and</a:t>
            </a:r>
            <a:r>
              <a:rPr lang="en-US" dirty="0"/>
              <a:t> the value of exemptions are paid by other property owners. We’ll discuss tax shift in greater</a:t>
            </a:r>
            <a:r>
              <a:rPr lang="en-US" baseline="0" dirty="0"/>
              <a:t> detail later 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It’s important to note that MFTE programs typically have a </a:t>
            </a:r>
            <a:r>
              <a:rPr lang="en-US" i="1" baseline="0" dirty="0"/>
              <a:t>positive</a:t>
            </a:r>
            <a:r>
              <a:rPr lang="en-US" i="0" baseline="0" dirty="0"/>
              <a:t> impact on the local tax base in the long term. The City of Tacoma has told Commerce that they have come out positive on every exemption issued under the MFTE program. This is because projects increase </a:t>
            </a:r>
            <a:r>
              <a:rPr lang="en-US" i="0" baseline="0"/>
              <a:t>revenue in many ways:</a:t>
            </a:r>
            <a:endParaRPr lang="en-US" dirty="0"/>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Taxable construction activities related to projects supported by MFTE will remit sales taxes to state, city and county governments.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Upon sale, rental and owner-occupied MFTE units will pay excise taxes to state and local governments. This will cover not only initial sales upon the completion of construction, if applicable, but also future sales.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not "tax revenue" per se, MFTE projects will also be responsible for impact fees, connection charges, and other development fees charged by a community. For projects that include affordable housing, local governments may have programs that provide partial or even full waivers of these charges as an additional incentive.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the residential improvements on a site will be exempt, commercial components of buildings and underlying increases in property value will still be taxable. For mixed-use buildings or revitalization projects, this would represent an increase beyond a vacant site or a site with heavily depreciated improvements.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addition to impacts related to the building itself, there are also local effects from sales taxes paid by the residents of new construction, and additional B&amp;O taxes from new local businesses. Note that while both can be related to an increase in local business activity, higher sales taxes can also be received from online purchases charged at local points of sale.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Certain sources of state funding support for local jurisdictions may depend on local population (or in the case of school funding, local student enrollment). In these situations, an MFTE program that supports an increase in local population may adjust the results of these calculations.</a:t>
            </a:r>
          </a:p>
        </p:txBody>
      </p:sp>
      <p:sp>
        <p:nvSpPr>
          <p:cNvPr id="4" name="Slide Number Placeholder 3"/>
          <p:cNvSpPr>
            <a:spLocks noGrp="1"/>
          </p:cNvSpPr>
          <p:nvPr>
            <p:ph type="sldNum" sz="quarter" idx="10"/>
          </p:nvPr>
        </p:nvSpPr>
        <p:spPr/>
        <p:txBody>
          <a:bodyPr/>
          <a:lstStyle/>
          <a:p>
            <a:fld id="{BF904D19-B9EF-49E8-B896-885C5B4E1B04}" type="slidenum">
              <a:rPr lang="en-US" smtClean="0"/>
              <a:t>6</a:t>
            </a:fld>
            <a:endParaRPr lang="en-US"/>
          </a:p>
        </p:txBody>
      </p:sp>
    </p:spTree>
    <p:extLst>
      <p:ext uri="{BB962C8B-B14F-4D97-AF65-F5344CB8AC3E}">
        <p14:creationId xmlns:p14="http://schemas.microsoft.com/office/powerpoint/2010/main" val="145707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This exemption is not permanent and will expire after a certain length of time. The different periods—eight, 12, and 20 years—all have different minimum affordability requirements under the statute, and some will have additional requirements about the types of projects that are eligible.</a:t>
            </a:r>
          </a:p>
          <a:p>
            <a:r>
              <a:rPr lang="en-US" dirty="0">
                <a:cs typeface="Calibri"/>
              </a:rPr>
              <a:t>• There are 12-year extensions allowed for the eight- and 12-year programs, which are typically applied with similar requirements to local 12-year programs.</a:t>
            </a:r>
          </a:p>
          <a:p>
            <a:r>
              <a:rPr lang="en-US" dirty="0">
                <a:cs typeface="Calibri"/>
              </a:rPr>
              <a:t>• Note as well that this applies to both rental housing as well as owner-occupied housing. As such, this can be a way of promoting affordable homeownership within the community too.</a:t>
            </a:r>
          </a:p>
          <a:p>
            <a:r>
              <a:rPr lang="en-US" dirty="0">
                <a:cs typeface="Calibri"/>
              </a:rPr>
              <a:t>• Also, while this presentation will focus on the requirements as presented in the statute, jurisdictions can add more restrictive requirements to these three programs than what is required by the state.</a:t>
            </a:r>
            <a:endParaRPr lang="en-US" dirty="0"/>
          </a:p>
        </p:txBody>
      </p:sp>
      <p:sp>
        <p:nvSpPr>
          <p:cNvPr id="4" name="Slide Number Placeholder 3"/>
          <p:cNvSpPr>
            <a:spLocks noGrp="1"/>
          </p:cNvSpPr>
          <p:nvPr>
            <p:ph type="sldNum" sz="quarter" idx="5"/>
          </p:nvPr>
        </p:nvSpPr>
        <p:spPr/>
        <p:txBody>
          <a:bodyPr/>
          <a:lstStyle/>
          <a:p>
            <a:fld id="{BCE1B1CB-8F12-4CAD-907E-0DECD83FFA02}" type="slidenum">
              <a:rPr lang="en-US" smtClean="0"/>
              <a:t>7</a:t>
            </a:fld>
            <a:endParaRPr lang="en-US"/>
          </a:p>
        </p:txBody>
      </p:sp>
    </p:spTree>
    <p:extLst>
      <p:ext uri="{BB962C8B-B14F-4D97-AF65-F5344CB8AC3E}">
        <p14:creationId xmlns:p14="http://schemas.microsoft.com/office/powerpoint/2010/main" val="3488235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Under the state requirements, communities must identify those areas where MFTE can be applied, and designate these areas as “Residential Targeted Areas”, or RTAs, through a resolution.</a:t>
            </a:r>
          </a:p>
          <a:p>
            <a:r>
              <a:rPr lang="en-US" dirty="0"/>
              <a:t>• These areas are required to have certain characteristics. First, they must be within an “urban center” as determined by Council, which means that urban residents may obtain a variety of amenities, including recreation space, and access to retail and services.</a:t>
            </a:r>
          </a:p>
          <a:p>
            <a:r>
              <a:rPr lang="en-US" dirty="0"/>
              <a:t>• They must also lack sufficient available, desirable, and convenient residential housing, including affordable housing. Essentially, this means that there needs to be enough of a gap between local supply and demand to keep people out of the neighborhood that might want to move into the area. </a:t>
            </a:r>
          </a:p>
          <a:p>
            <a:r>
              <a:rPr lang="en-US" dirty="0"/>
              <a:t>• New housing built in the area would also help to meet local goals, both in terms of just meeting the overall amount of housing needed and potentially meeting the needs for specific types of housing, including affordable housing options.</a:t>
            </a:r>
          </a:p>
          <a:p>
            <a:r>
              <a:rPr lang="en-US" dirty="0"/>
              <a:t>• Finally, there are some additional requirements for counties included. The most significant of these requirements is that a study of potential housing displacement is necessary before an RTA is designated. This is good practice and cities should look to do these kinds of studies as well, but the statute specifically requires this only for counties.</a:t>
            </a:r>
          </a:p>
          <a:p>
            <a:r>
              <a:rPr lang="en-US" dirty="0"/>
              <a:t>• Note that different communities designate RTAs in different ways under this framework:</a:t>
            </a:r>
          </a:p>
          <a:p>
            <a:pPr lvl="1"/>
            <a:r>
              <a:rPr lang="en-US" dirty="0"/>
              <a:t>All multifamily residential areas (Seattle, Spokane).</a:t>
            </a:r>
          </a:p>
          <a:p>
            <a:pPr lvl="1"/>
            <a:r>
              <a:rPr lang="en-US" dirty="0"/>
              <a:t>All neighborhood centers (Tacoma).</a:t>
            </a:r>
          </a:p>
          <a:p>
            <a:pPr lvl="1"/>
            <a:r>
              <a:rPr lang="en-US" dirty="0"/>
              <a:t>Transit station areas / TOD (Renton).</a:t>
            </a:r>
          </a:p>
          <a:p>
            <a:pPr lvl="1"/>
            <a:r>
              <a:rPr lang="en-US" dirty="0"/>
              <a:t>Areas targeted for redevelopment (Vancouver).</a:t>
            </a:r>
          </a:p>
          <a:p>
            <a:pPr lvl="1"/>
            <a:r>
              <a:rPr lang="en-US" dirty="0"/>
              <a:t>Individual sites (Issaquah).</a:t>
            </a:r>
          </a:p>
          <a:p>
            <a:r>
              <a:rPr lang="en-US" dirty="0"/>
              <a:t>• It’s also important to note that communities may decide to apply different program parameters to different RTAs, such as different length of exemptions or different requirements for application. This means that communities can tailor their program to meet different needs in different neighborhoods: one area that needs significant investment where development may be less feasible could receive incentives with fewer requirements for public benefits, for example.</a:t>
            </a:r>
          </a:p>
          <a:p>
            <a:endParaRPr lang="en-US" dirty="0"/>
          </a:p>
          <a:p>
            <a:endParaRPr lang="en-US" dirty="0"/>
          </a:p>
        </p:txBody>
      </p:sp>
      <p:sp>
        <p:nvSpPr>
          <p:cNvPr id="4" name="Slide Number Placeholder 3"/>
          <p:cNvSpPr>
            <a:spLocks noGrp="1"/>
          </p:cNvSpPr>
          <p:nvPr>
            <p:ph type="sldNum" sz="quarter" idx="5"/>
          </p:nvPr>
        </p:nvSpPr>
        <p:spPr/>
        <p:txBody>
          <a:bodyPr/>
          <a:lstStyle/>
          <a:p>
            <a:fld id="{BCE1B1CB-8F12-4CAD-907E-0DECD83FFA02}" type="slidenum">
              <a:rPr lang="en-US" smtClean="0"/>
              <a:t>8</a:t>
            </a:fld>
            <a:endParaRPr lang="en-US"/>
          </a:p>
        </p:txBody>
      </p:sp>
    </p:spTree>
    <p:extLst>
      <p:ext uri="{BB962C8B-B14F-4D97-AF65-F5344CB8AC3E}">
        <p14:creationId xmlns:p14="http://schemas.microsoft.com/office/powerpoint/2010/main" val="358371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 As noted before, there are different minimum requirements based on the length of the exemption under this framework. These requirements are focused on housing affordability, although there may also be some requirements for the type of project included.</a:t>
            </a:r>
          </a:p>
          <a:p>
            <a:r>
              <a:rPr lang="en-US" dirty="0">
                <a:ea typeface="Calibri"/>
                <a:cs typeface="Calibri"/>
              </a:rPr>
              <a:t>• First, eight-year exemptions have no additional requirements from the state. This means that a 100% market-rate project can be exempted from property taxes under the program. Typically, these types of programs are most applicable in cases where affordability is not the primary concern, such as cases where communities just need additional housing development or are looking to redevelop specific areas such as older commercial districts.</a:t>
            </a:r>
          </a:p>
          <a:p>
            <a:r>
              <a:rPr lang="en-US" dirty="0">
                <a:ea typeface="Calibri"/>
                <a:cs typeface="Calibri"/>
              </a:rPr>
              <a:t>• The 12-year exemption requires that projects provided at least 20% of the units as affordable units to households earning up to low- and moderate-income households. This means that only households making up to 80–115% of the Area Median Income in a particular location would be eligible for this income-restricted housing.</a:t>
            </a:r>
          </a:p>
          <a:p>
            <a:r>
              <a:rPr lang="en-US" dirty="0">
                <a:ea typeface="Calibri"/>
                <a:cs typeface="Calibri"/>
              </a:rPr>
              <a:t>• For these income-restricted units, the occupants of affordable units must be granted one month’s rent for relocation assistance at the end of the exemption, when the rent on their unit can be increased to market rents.</a:t>
            </a:r>
          </a:p>
          <a:p>
            <a:r>
              <a:rPr lang="en-US" dirty="0">
                <a:ea typeface="Calibri"/>
                <a:cs typeface="Calibri"/>
              </a:rPr>
              <a:t>• The 12-year extension has similar requirements to the 12-year base exemption, but it only allows rentals to low-income households up to 80% AMI, even if operating as an extension to an eight-year MFTE.</a:t>
            </a:r>
          </a:p>
          <a:p>
            <a:r>
              <a:rPr lang="en-US" dirty="0">
                <a:ea typeface="Calibri"/>
                <a:cs typeface="Calibri"/>
              </a:rPr>
              <a:t>- The 20-year exemption has more complicated requirements, and we won’t go into them at this time.</a:t>
            </a:r>
          </a:p>
        </p:txBody>
      </p:sp>
      <p:sp>
        <p:nvSpPr>
          <p:cNvPr id="4" name="Slide Number Placeholder 3"/>
          <p:cNvSpPr>
            <a:spLocks noGrp="1"/>
          </p:cNvSpPr>
          <p:nvPr>
            <p:ph type="sldNum" sz="quarter" idx="5"/>
          </p:nvPr>
        </p:nvSpPr>
        <p:spPr/>
        <p:txBody>
          <a:bodyPr/>
          <a:lstStyle/>
          <a:p>
            <a:fld id="{BCE1B1CB-8F12-4CAD-907E-0DECD83FFA02}" type="slidenum">
              <a:rPr lang="en-US" smtClean="0"/>
              <a:t>9</a:t>
            </a:fld>
            <a:endParaRPr lang="en-US"/>
          </a:p>
        </p:txBody>
      </p:sp>
    </p:spTree>
    <p:extLst>
      <p:ext uri="{BB962C8B-B14F-4D97-AF65-F5344CB8AC3E}">
        <p14:creationId xmlns:p14="http://schemas.microsoft.com/office/powerpoint/2010/main" val="1843535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hyperlink" Target="https://www.instagram.com/wastatecommerce/" TargetMode="External"/><Relationship Id="rId4" Type="http://schemas.openxmlformats.org/officeDocument/2006/relationships/hyperlink" Target="https://www.facebook.com/WAStateCommerce/" TargetMode="External"/><Relationship Id="rId9"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s://twitter.com/WaStateCommerce" TargetMode="External"/><Relationship Id="rId7" Type="http://schemas.openxmlformats.org/officeDocument/2006/relationships/hyperlink" Target="https://www.linkedin.com/company/893804" TargetMode="External"/><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4.emf"/><Relationship Id="rId11" Type="http://schemas.openxmlformats.org/officeDocument/2006/relationships/image" Target="../media/image7.emf"/><Relationship Id="rId5" Type="http://schemas.openxmlformats.org/officeDocument/2006/relationships/hyperlink" Target="https://www.facebook.com/WAStateCommerce/" TargetMode="External"/><Relationship Id="rId10" Type="http://schemas.openxmlformats.org/officeDocument/2006/relationships/hyperlink" Target="https://www.instagram.com/wastatecommerce/" TargetMode="External"/><Relationship Id="rId4" Type="http://schemas.openxmlformats.org/officeDocument/2006/relationships/image" Target="../media/image3.emf"/><Relationship Id="rId9" Type="http://schemas.openxmlformats.org/officeDocument/2006/relationships/hyperlink" Target="https://www.commerce.wa.gov/"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43" name="Rectangle 42"/>
          <p:cNvSpPr/>
          <p:nvPr/>
        </p:nvSpPr>
        <p:spPr>
          <a:xfrm flipV="1">
            <a:off x="8229600" y="-2"/>
            <a:ext cx="3505200" cy="6858002"/>
          </a:xfrm>
          <a:prstGeom prst="rect">
            <a:avLst/>
          </a:prstGeom>
          <a:gradFill>
            <a:gsLst>
              <a:gs pos="0">
                <a:schemeClr val="bg1">
                  <a:alpha val="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1"/>
          <p:cNvSpPr>
            <a:spLocks noGrp="1"/>
          </p:cNvSpPr>
          <p:nvPr>
            <p:ph type="body" sz="quarter" idx="10" hasCustomPrompt="1"/>
          </p:nvPr>
        </p:nvSpPr>
        <p:spPr>
          <a:xfrm>
            <a:off x="488950" y="5187893"/>
            <a:ext cx="643001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21" name="Text Placeholder 31"/>
          <p:cNvSpPr>
            <a:spLocks noGrp="1"/>
          </p:cNvSpPr>
          <p:nvPr>
            <p:ph type="body" sz="quarter" idx="11" hasCustomPrompt="1"/>
          </p:nvPr>
        </p:nvSpPr>
        <p:spPr>
          <a:xfrm>
            <a:off x="488950" y="5562027"/>
            <a:ext cx="6430010" cy="343473"/>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22" name="Text Placeholder 31"/>
          <p:cNvSpPr>
            <a:spLocks noGrp="1"/>
          </p:cNvSpPr>
          <p:nvPr>
            <p:ph type="body" sz="quarter" idx="12" hasCustomPrompt="1"/>
          </p:nvPr>
        </p:nvSpPr>
        <p:spPr>
          <a:xfrm>
            <a:off x="488950" y="6091578"/>
            <a:ext cx="6430010" cy="292100"/>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XX/XX/2022 (date goes here)</a:t>
            </a:r>
          </a:p>
        </p:txBody>
      </p:sp>
      <p:pic>
        <p:nvPicPr>
          <p:cNvPr id="47" name="Picture 46"/>
          <p:cNvPicPr>
            <a:picLocks noChangeAspect="1"/>
          </p:cNvPicPr>
          <p:nvPr userDrawn="1"/>
        </p:nvPicPr>
        <p:blipFill>
          <a:blip r:embed="rId2"/>
          <a:stretch>
            <a:fillRect/>
          </a:stretch>
        </p:blipFill>
        <p:spPr>
          <a:xfrm>
            <a:off x="8909050" y="805225"/>
            <a:ext cx="2146300" cy="2523273"/>
          </a:xfrm>
          <a:prstGeom prst="rect">
            <a:avLst/>
          </a:prstGeom>
        </p:spPr>
      </p:pic>
      <p:cxnSp>
        <p:nvCxnSpPr>
          <p:cNvPr id="48" name="Straight Connector 47"/>
          <p:cNvCxnSpPr/>
          <p:nvPr userDrawn="1"/>
        </p:nvCxnSpPr>
        <p:spPr>
          <a:xfrm>
            <a:off x="574675" y="5065599"/>
            <a:ext cx="1885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488950" y="454090"/>
            <a:ext cx="6971030" cy="3470210"/>
          </a:xfrm>
        </p:spPr>
        <p:txBody>
          <a:bodyPr anchor="b"/>
          <a:lstStyle>
            <a:lvl1pPr>
              <a:defRPr sz="6000" baseline="0">
                <a:solidFill>
                  <a:schemeClr val="bg1"/>
                </a:solidFill>
                <a:latin typeface="Abril Fatface" panose="02000503000000020003" pitchFamily="2" charset="0"/>
              </a:defRPr>
            </a:lvl1pPr>
          </a:lstStyle>
          <a:p>
            <a:r>
              <a:rPr lang="en-US" dirty="0"/>
              <a:t>Presentation title goes here</a:t>
            </a:r>
          </a:p>
        </p:txBody>
      </p:sp>
      <p:sp>
        <p:nvSpPr>
          <p:cNvPr id="12" name="Text Placeholder 31"/>
          <p:cNvSpPr>
            <a:spLocks noGrp="1"/>
          </p:cNvSpPr>
          <p:nvPr>
            <p:ph type="body" sz="quarter" idx="13" hasCustomPrompt="1"/>
          </p:nvPr>
        </p:nvSpPr>
        <p:spPr>
          <a:xfrm>
            <a:off x="488950" y="4056798"/>
            <a:ext cx="6971030" cy="886507"/>
          </a:xfrm>
        </p:spPr>
        <p:txBody>
          <a:bodyPr>
            <a:noAutofit/>
          </a:bodyPr>
          <a:lstStyle>
            <a:lvl1pPr marL="0" indent="0">
              <a:buFontTx/>
              <a:buNone/>
              <a:defRPr sz="2800" b="0">
                <a:solidFill>
                  <a:schemeClr val="bg1"/>
                </a:solidFill>
                <a:latin typeface="+mj-lt"/>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r>
              <a:rPr lang="en-US" dirty="0"/>
              <a:t>Click to add subtitle (28)</a:t>
            </a:r>
          </a:p>
        </p:txBody>
      </p:sp>
      <p:sp>
        <p:nvSpPr>
          <p:cNvPr id="2" name="TextBox 1"/>
          <p:cNvSpPr txBox="1"/>
          <p:nvPr userDrawn="1"/>
        </p:nvSpPr>
        <p:spPr>
          <a:xfrm>
            <a:off x="10985770" y="6472136"/>
            <a:ext cx="596630" cy="230832"/>
          </a:xfrm>
          <a:prstGeom prst="rect">
            <a:avLst/>
          </a:prstGeom>
          <a:noFill/>
        </p:spPr>
        <p:txBody>
          <a:bodyPr wrap="square" rtlCol="0">
            <a:spAutoFit/>
          </a:bodyPr>
          <a:lstStyle/>
          <a:p>
            <a:pPr algn="r"/>
            <a:r>
              <a:rPr lang="en-US" sz="900" dirty="0">
                <a:solidFill>
                  <a:schemeClr val="bg2">
                    <a:lumMod val="50000"/>
                  </a:schemeClr>
                </a:solidFill>
              </a:rPr>
              <a:t>v1.4</a:t>
            </a:r>
          </a:p>
        </p:txBody>
      </p:sp>
    </p:spTree>
    <p:extLst>
      <p:ext uri="{BB962C8B-B14F-4D97-AF65-F5344CB8AC3E}">
        <p14:creationId xmlns:p14="http://schemas.microsoft.com/office/powerpoint/2010/main" val="399119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2"/>
        </a:solidFill>
        <a:effectLst/>
      </p:bgPr>
    </p:bg>
    <p:spTree>
      <p:nvGrpSpPr>
        <p:cNvPr id="1" name=""/>
        <p:cNvGrpSpPr/>
        <p:nvPr/>
      </p:nvGrpSpPr>
      <p:grpSpPr>
        <a:xfrm>
          <a:off x="0" y="0"/>
          <a:ext cx="0" cy="0"/>
          <a:chOff x="0" y="0"/>
          <a:chExt cx="0" cy="0"/>
        </a:xfrm>
      </p:grpSpPr>
      <p:sp>
        <p:nvSpPr>
          <p:cNvPr id="8" name="Text Placeholder 31"/>
          <p:cNvSpPr>
            <a:spLocks noGrp="1"/>
          </p:cNvSpPr>
          <p:nvPr>
            <p:ph type="body" sz="quarter" idx="10" hasCustomPrompt="1"/>
          </p:nvPr>
        </p:nvSpPr>
        <p:spPr>
          <a:xfrm>
            <a:off x="831850" y="469650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9" name="Text Placeholder 31"/>
          <p:cNvSpPr>
            <a:spLocks noGrp="1"/>
          </p:cNvSpPr>
          <p:nvPr>
            <p:ph type="body" sz="quarter" idx="11" hasCustomPrompt="1"/>
          </p:nvPr>
        </p:nvSpPr>
        <p:spPr>
          <a:xfrm>
            <a:off x="831850" y="500205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11" name="Text Placeholder 31"/>
          <p:cNvSpPr>
            <a:spLocks noGrp="1"/>
          </p:cNvSpPr>
          <p:nvPr>
            <p:ph type="body" sz="quarter" idx="12" hasCustomPrompt="1"/>
          </p:nvPr>
        </p:nvSpPr>
        <p:spPr>
          <a:xfrm>
            <a:off x="831850" y="5345815"/>
            <a:ext cx="3766093"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12" name="Text Placeholder 31"/>
          <p:cNvSpPr>
            <a:spLocks noGrp="1"/>
          </p:cNvSpPr>
          <p:nvPr>
            <p:ph type="body" sz="quarter" idx="13" hasCustomPrompt="1"/>
          </p:nvPr>
        </p:nvSpPr>
        <p:spPr>
          <a:xfrm>
            <a:off x="831850" y="5651471"/>
            <a:ext cx="3766094"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pic>
        <p:nvPicPr>
          <p:cNvPr id="15" name="Picture 14">
            <a:hlinkClick r:id="rId2"/>
          </p:cNvPr>
          <p:cNvPicPr>
            <a:picLocks noChangeAspect="1"/>
          </p:cNvPicPr>
          <p:nvPr userDrawn="1"/>
        </p:nvPicPr>
        <p:blipFill>
          <a:blip r:embed="rId3">
            <a:duotone>
              <a:schemeClr val="bg2">
                <a:shade val="45000"/>
                <a:satMod val="135000"/>
              </a:schemeClr>
              <a:prstClr val="white"/>
            </a:duotone>
          </a:blip>
          <a:stretch>
            <a:fillRect/>
          </a:stretch>
        </p:blipFill>
        <p:spPr>
          <a:xfrm>
            <a:off x="9823203" y="2914791"/>
            <a:ext cx="250454" cy="253182"/>
          </a:xfrm>
          <a:prstGeom prst="rect">
            <a:avLst/>
          </a:prstGeom>
        </p:spPr>
      </p:pic>
      <p:pic>
        <p:nvPicPr>
          <p:cNvPr id="16" name="Picture 15">
            <a:hlinkClick r:id="rId4"/>
          </p:cNvPr>
          <p:cNvPicPr>
            <a:picLocks noChangeAspect="1"/>
          </p:cNvPicPr>
          <p:nvPr userDrawn="1"/>
        </p:nvPicPr>
        <p:blipFill>
          <a:blip r:embed="rId5">
            <a:duotone>
              <a:schemeClr val="bg2">
                <a:shade val="45000"/>
                <a:satMod val="135000"/>
              </a:schemeClr>
              <a:prstClr val="white"/>
            </a:duotone>
          </a:blip>
          <a:stretch>
            <a:fillRect/>
          </a:stretch>
        </p:blipFill>
        <p:spPr>
          <a:xfrm>
            <a:off x="9382782" y="2914791"/>
            <a:ext cx="250454" cy="253182"/>
          </a:xfrm>
          <a:prstGeom prst="rect">
            <a:avLst/>
          </a:prstGeom>
          <a:solidFill>
            <a:schemeClr val="tx2"/>
          </a:solidFill>
        </p:spPr>
      </p:pic>
      <p:pic>
        <p:nvPicPr>
          <p:cNvPr id="17" name="Picture 16">
            <a:hlinkClick r:id="rId6"/>
          </p:cNvPr>
          <p:cNvPicPr>
            <a:picLocks noChangeAspect="1"/>
          </p:cNvPicPr>
          <p:nvPr userDrawn="1"/>
        </p:nvPicPr>
        <p:blipFill>
          <a:blip r:embed="rId7">
            <a:duotone>
              <a:schemeClr val="bg2">
                <a:shade val="45000"/>
                <a:satMod val="135000"/>
              </a:schemeClr>
              <a:prstClr val="white"/>
            </a:duotone>
          </a:blip>
          <a:stretch>
            <a:fillRect/>
          </a:stretch>
        </p:blipFill>
        <p:spPr>
          <a:xfrm>
            <a:off x="10263625" y="2914791"/>
            <a:ext cx="242106" cy="253182"/>
          </a:xfrm>
          <a:prstGeom prst="rect">
            <a:avLst/>
          </a:prstGeom>
        </p:spPr>
      </p:pic>
      <p:sp>
        <p:nvSpPr>
          <p:cNvPr id="18" name="TextBox 17">
            <a:hlinkClick r:id="rId8"/>
          </p:cNvPr>
          <p:cNvSpPr txBox="1"/>
          <p:nvPr userDrawn="1"/>
        </p:nvSpPr>
        <p:spPr>
          <a:xfrm>
            <a:off x="7282678" y="2877986"/>
            <a:ext cx="2190850" cy="276999"/>
          </a:xfrm>
          <a:prstGeom prst="rect">
            <a:avLst/>
          </a:prstGeom>
          <a:noFill/>
        </p:spPr>
        <p:txBody>
          <a:bodyPr wrap="square" rtlCol="0">
            <a:spAutoFit/>
          </a:bodyPr>
          <a:lstStyle/>
          <a:p>
            <a:r>
              <a:rPr lang="en-US" sz="1200" dirty="0">
                <a:solidFill>
                  <a:schemeClr val="bg1">
                    <a:lumMod val="85000"/>
                  </a:schemeClr>
                </a:solidFill>
              </a:rPr>
              <a:t>www.commerce.wa.gov</a:t>
            </a: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30" name="Title 1"/>
          <p:cNvSpPr>
            <a:spLocks noGrp="1"/>
          </p:cNvSpPr>
          <p:nvPr>
            <p:ph type="title" hasCustomPrompt="1"/>
          </p:nvPr>
        </p:nvSpPr>
        <p:spPr>
          <a:xfrm>
            <a:off x="720286" y="1026608"/>
            <a:ext cx="5717836" cy="3470210"/>
          </a:xfrm>
        </p:spPr>
        <p:txBody>
          <a:bodyPr anchor="b"/>
          <a:lstStyle>
            <a:lvl1pPr>
              <a:defRPr sz="6000" baseline="0">
                <a:solidFill>
                  <a:schemeClr val="bg1"/>
                </a:solidFill>
                <a:latin typeface="Abril Fatface" panose="02000503000000020003" pitchFamily="2" charset="0"/>
              </a:defRPr>
            </a:lvl1pPr>
          </a:lstStyle>
          <a:p>
            <a:r>
              <a:rPr lang="en-US" dirty="0"/>
              <a:t>Type a thank you message here</a:t>
            </a:r>
          </a:p>
        </p:txBody>
      </p:sp>
      <p:pic>
        <p:nvPicPr>
          <p:cNvPr id="4" name="Picture 3">
            <a:hlinkClick r:id="rId10"/>
          </p:cNvPr>
          <p:cNvPicPr>
            <a:picLocks noChangeAspect="1"/>
          </p:cNvPicPr>
          <p:nvPr userDrawn="1"/>
        </p:nvPicPr>
        <p:blipFill>
          <a:blip r:embed="rId11">
            <a:duotone>
              <a:schemeClr val="bg2">
                <a:shade val="45000"/>
                <a:satMod val="135000"/>
              </a:schemeClr>
              <a:prstClr val="white"/>
            </a:duotone>
          </a:blip>
          <a:stretch>
            <a:fillRect/>
          </a:stretch>
        </p:blipFill>
        <p:spPr>
          <a:xfrm>
            <a:off x="10695699" y="2914792"/>
            <a:ext cx="253182" cy="253182"/>
          </a:xfrm>
          <a:prstGeom prst="rect">
            <a:avLst/>
          </a:prstGeom>
        </p:spPr>
      </p:pic>
    </p:spTree>
    <p:extLst>
      <p:ext uri="{BB962C8B-B14F-4D97-AF65-F5344CB8AC3E}">
        <p14:creationId xmlns:p14="http://schemas.microsoft.com/office/powerpoint/2010/main" val="85694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2"/>
          <a:stretch>
            <a:fillRect/>
          </a:stretch>
        </p:blipFill>
        <p:spPr>
          <a:xfrm>
            <a:off x="7282678" y="929634"/>
            <a:ext cx="3666098" cy="1054771"/>
          </a:xfrm>
          <a:prstGeom prst="rect">
            <a:avLst/>
          </a:prstGeom>
        </p:spPr>
      </p:pic>
      <p:sp>
        <p:nvSpPr>
          <p:cNvPr id="29" name="Text Placeholder 31"/>
          <p:cNvSpPr>
            <a:spLocks noGrp="1"/>
          </p:cNvSpPr>
          <p:nvPr>
            <p:ph type="body" sz="quarter" idx="10" hasCustomPrompt="1"/>
          </p:nvPr>
        </p:nvSpPr>
        <p:spPr>
          <a:xfrm>
            <a:off x="831850" y="1733497"/>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30" name="Text Placeholder 31"/>
          <p:cNvSpPr>
            <a:spLocks noGrp="1"/>
          </p:cNvSpPr>
          <p:nvPr>
            <p:ph type="body" sz="quarter" idx="11" hasCustomPrompt="1"/>
          </p:nvPr>
        </p:nvSpPr>
        <p:spPr>
          <a:xfrm>
            <a:off x="831850" y="2039051"/>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33" name="Text Placeholder 31"/>
          <p:cNvSpPr>
            <a:spLocks noGrp="1"/>
          </p:cNvSpPr>
          <p:nvPr>
            <p:ph type="body" sz="quarter" idx="12" hasCustomPrompt="1"/>
          </p:nvPr>
        </p:nvSpPr>
        <p:spPr>
          <a:xfrm>
            <a:off x="831851" y="2358397"/>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34" name="Text Placeholder 31"/>
          <p:cNvSpPr>
            <a:spLocks noGrp="1"/>
          </p:cNvSpPr>
          <p:nvPr>
            <p:ph type="body" sz="quarter" idx="13" hasCustomPrompt="1"/>
          </p:nvPr>
        </p:nvSpPr>
        <p:spPr>
          <a:xfrm>
            <a:off x="831850" y="2688464"/>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35" name="Text Placeholder 31"/>
          <p:cNvSpPr>
            <a:spLocks noGrp="1"/>
          </p:cNvSpPr>
          <p:nvPr>
            <p:ph type="body" sz="quarter" idx="14" hasCustomPrompt="1"/>
          </p:nvPr>
        </p:nvSpPr>
        <p:spPr>
          <a:xfrm>
            <a:off x="831850" y="3385365"/>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36" name="Text Placeholder 31"/>
          <p:cNvSpPr>
            <a:spLocks noGrp="1"/>
          </p:cNvSpPr>
          <p:nvPr>
            <p:ph type="body" sz="quarter" idx="15" hasCustomPrompt="1"/>
          </p:nvPr>
        </p:nvSpPr>
        <p:spPr>
          <a:xfrm>
            <a:off x="831850" y="3690919"/>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37" name="Text Placeholder 31"/>
          <p:cNvSpPr>
            <a:spLocks noGrp="1"/>
          </p:cNvSpPr>
          <p:nvPr>
            <p:ph type="body" sz="quarter" idx="16" hasCustomPrompt="1"/>
          </p:nvPr>
        </p:nvSpPr>
        <p:spPr>
          <a:xfrm>
            <a:off x="831851" y="4034676"/>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38" name="Text Placeholder 31"/>
          <p:cNvSpPr>
            <a:spLocks noGrp="1"/>
          </p:cNvSpPr>
          <p:nvPr>
            <p:ph type="body" sz="quarter" idx="17" hasCustomPrompt="1"/>
          </p:nvPr>
        </p:nvSpPr>
        <p:spPr>
          <a:xfrm>
            <a:off x="831850" y="4340332"/>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39" name="Text Placeholder 31"/>
          <p:cNvSpPr>
            <a:spLocks noGrp="1"/>
          </p:cNvSpPr>
          <p:nvPr>
            <p:ph type="body" sz="quarter" idx="18" hasCustomPrompt="1"/>
          </p:nvPr>
        </p:nvSpPr>
        <p:spPr>
          <a:xfrm>
            <a:off x="831850" y="504101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40" name="Text Placeholder 31"/>
          <p:cNvSpPr>
            <a:spLocks noGrp="1"/>
          </p:cNvSpPr>
          <p:nvPr>
            <p:ph type="body" sz="quarter" idx="19" hasCustomPrompt="1"/>
          </p:nvPr>
        </p:nvSpPr>
        <p:spPr>
          <a:xfrm>
            <a:off x="831850" y="534656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41" name="Text Placeholder 31"/>
          <p:cNvSpPr>
            <a:spLocks noGrp="1"/>
          </p:cNvSpPr>
          <p:nvPr>
            <p:ph type="body" sz="quarter" idx="20" hasCustomPrompt="1"/>
          </p:nvPr>
        </p:nvSpPr>
        <p:spPr>
          <a:xfrm>
            <a:off x="831851" y="5690325"/>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42" name="Text Placeholder 31"/>
          <p:cNvSpPr>
            <a:spLocks noGrp="1"/>
          </p:cNvSpPr>
          <p:nvPr>
            <p:ph type="body" sz="quarter" idx="21" hasCustomPrompt="1"/>
          </p:nvPr>
        </p:nvSpPr>
        <p:spPr>
          <a:xfrm>
            <a:off x="831850" y="5995981"/>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2" name="TextBox 1"/>
          <p:cNvSpPr txBox="1"/>
          <p:nvPr userDrawn="1"/>
        </p:nvSpPr>
        <p:spPr>
          <a:xfrm>
            <a:off x="831850" y="539177"/>
            <a:ext cx="5839883" cy="1015663"/>
          </a:xfrm>
          <a:prstGeom prst="rect">
            <a:avLst/>
          </a:prstGeom>
          <a:noFill/>
        </p:spPr>
        <p:txBody>
          <a:bodyPr wrap="square" rtlCol="0">
            <a:spAutoFit/>
          </a:bodyPr>
          <a:lstStyle/>
          <a:p>
            <a:r>
              <a:rPr lang="en-US" sz="6000" dirty="0">
                <a:solidFill>
                  <a:schemeClr val="bg1"/>
                </a:solidFill>
                <a:latin typeface="Abril Fatface" panose="02000503000000020003" pitchFamily="2" charset="0"/>
              </a:rPr>
              <a:t>Thank you!</a:t>
            </a:r>
          </a:p>
        </p:txBody>
      </p:sp>
      <p:pic>
        <p:nvPicPr>
          <p:cNvPr id="51" name="Picture 50">
            <a:hlinkClick r:id="rId3"/>
          </p:cNvPr>
          <p:cNvPicPr>
            <a:picLocks noChangeAspect="1"/>
          </p:cNvPicPr>
          <p:nvPr userDrawn="1"/>
        </p:nvPicPr>
        <p:blipFill>
          <a:blip r:embed="rId4">
            <a:duotone>
              <a:schemeClr val="bg2">
                <a:shade val="45000"/>
                <a:satMod val="135000"/>
              </a:schemeClr>
              <a:prstClr val="white"/>
            </a:duotone>
          </a:blip>
          <a:stretch>
            <a:fillRect/>
          </a:stretch>
        </p:blipFill>
        <p:spPr>
          <a:xfrm>
            <a:off x="9823203" y="2914791"/>
            <a:ext cx="250454" cy="253182"/>
          </a:xfrm>
          <a:prstGeom prst="rect">
            <a:avLst/>
          </a:prstGeom>
        </p:spPr>
      </p:pic>
      <p:pic>
        <p:nvPicPr>
          <p:cNvPr id="52" name="Picture 51">
            <a:hlinkClick r:id="rId5"/>
          </p:cNvPr>
          <p:cNvPicPr>
            <a:picLocks noChangeAspect="1"/>
          </p:cNvPicPr>
          <p:nvPr userDrawn="1"/>
        </p:nvPicPr>
        <p:blipFill>
          <a:blip r:embed="rId6">
            <a:duotone>
              <a:schemeClr val="bg2">
                <a:shade val="45000"/>
                <a:satMod val="135000"/>
              </a:schemeClr>
              <a:prstClr val="white"/>
            </a:duotone>
          </a:blip>
          <a:stretch>
            <a:fillRect/>
          </a:stretch>
        </p:blipFill>
        <p:spPr>
          <a:xfrm>
            <a:off x="9382782" y="2914791"/>
            <a:ext cx="250454" cy="253182"/>
          </a:xfrm>
          <a:prstGeom prst="rect">
            <a:avLst/>
          </a:prstGeom>
          <a:solidFill>
            <a:schemeClr val="tx2"/>
          </a:solidFill>
        </p:spPr>
      </p:pic>
      <p:pic>
        <p:nvPicPr>
          <p:cNvPr id="53" name="Picture 52">
            <a:hlinkClick r:id="rId7"/>
          </p:cNvPr>
          <p:cNvPicPr>
            <a:picLocks noChangeAspect="1"/>
          </p:cNvPicPr>
          <p:nvPr userDrawn="1"/>
        </p:nvPicPr>
        <p:blipFill>
          <a:blip r:embed="rId8">
            <a:duotone>
              <a:schemeClr val="bg2">
                <a:shade val="45000"/>
                <a:satMod val="135000"/>
              </a:schemeClr>
              <a:prstClr val="white"/>
            </a:duotone>
          </a:blip>
          <a:stretch>
            <a:fillRect/>
          </a:stretch>
        </p:blipFill>
        <p:spPr>
          <a:xfrm>
            <a:off x="10263625" y="2914791"/>
            <a:ext cx="242106" cy="253182"/>
          </a:xfrm>
          <a:prstGeom prst="rect">
            <a:avLst/>
          </a:prstGeom>
        </p:spPr>
      </p:pic>
      <p:sp>
        <p:nvSpPr>
          <p:cNvPr id="54" name="TextBox 53">
            <a:hlinkClick r:id="rId9"/>
          </p:cNvPr>
          <p:cNvSpPr txBox="1"/>
          <p:nvPr userDrawn="1"/>
        </p:nvSpPr>
        <p:spPr>
          <a:xfrm>
            <a:off x="7282678" y="2877986"/>
            <a:ext cx="2190850" cy="276999"/>
          </a:xfrm>
          <a:prstGeom prst="rect">
            <a:avLst/>
          </a:prstGeom>
          <a:noFill/>
        </p:spPr>
        <p:txBody>
          <a:bodyPr wrap="square" rtlCol="0">
            <a:spAutoFit/>
          </a:bodyPr>
          <a:lstStyle/>
          <a:p>
            <a:r>
              <a:rPr lang="en-US" sz="1200" dirty="0">
                <a:solidFill>
                  <a:schemeClr val="bg1">
                    <a:lumMod val="85000"/>
                  </a:schemeClr>
                </a:solidFill>
              </a:rPr>
              <a:t>www.commerce.wa.gov</a:t>
            </a:r>
          </a:p>
        </p:txBody>
      </p:sp>
      <p:pic>
        <p:nvPicPr>
          <p:cNvPr id="55" name="Picture 54">
            <a:hlinkClick r:id="rId10"/>
          </p:cNvPr>
          <p:cNvPicPr>
            <a:picLocks noChangeAspect="1"/>
          </p:cNvPicPr>
          <p:nvPr userDrawn="1"/>
        </p:nvPicPr>
        <p:blipFill>
          <a:blip r:embed="rId11">
            <a:duotone>
              <a:schemeClr val="bg2">
                <a:shade val="45000"/>
                <a:satMod val="135000"/>
              </a:schemeClr>
              <a:prstClr val="white"/>
            </a:duotone>
          </a:blip>
          <a:stretch>
            <a:fillRect/>
          </a:stretch>
        </p:blipFill>
        <p:spPr>
          <a:xfrm>
            <a:off x="10695699" y="2914792"/>
            <a:ext cx="253182" cy="253182"/>
          </a:xfrm>
          <a:prstGeom prst="rect">
            <a:avLst/>
          </a:prstGeom>
        </p:spPr>
      </p:pic>
    </p:spTree>
    <p:extLst>
      <p:ext uri="{BB962C8B-B14F-4D97-AF65-F5344CB8AC3E}">
        <p14:creationId xmlns:p14="http://schemas.microsoft.com/office/powerpoint/2010/main" val="5487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1 BasicContent BLUE">
    <p:spTree>
      <p:nvGrpSpPr>
        <p:cNvPr id="1" name=""/>
        <p:cNvGrpSpPr/>
        <p:nvPr/>
      </p:nvGrpSpPr>
      <p:grpSpPr>
        <a:xfrm>
          <a:off x="0" y="0"/>
          <a:ext cx="0" cy="0"/>
          <a:chOff x="0" y="0"/>
          <a:chExt cx="0" cy="0"/>
        </a:xfrm>
      </p:grpSpPr>
      <p:sp>
        <p:nvSpPr>
          <p:cNvPr id="15" name="Rectangle 14"/>
          <p:cNvSpPr/>
          <p:nvPr userDrawn="1"/>
        </p:nvSpPr>
        <p:spPr>
          <a:xfrm>
            <a:off x="0" y="6185647"/>
            <a:ext cx="12192000" cy="67235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TextBox 15"/>
          <p:cNvSpPr txBox="1"/>
          <p:nvPr userDrawn="1"/>
        </p:nvSpPr>
        <p:spPr>
          <a:xfrm>
            <a:off x="752475" y="6398790"/>
            <a:ext cx="3868367" cy="276999"/>
          </a:xfrm>
          <a:prstGeom prst="rect">
            <a:avLst/>
          </a:prstGeom>
          <a:noFill/>
        </p:spPr>
        <p:txBody>
          <a:bodyPr wrap="none" rtlCol="0">
            <a:spAutoFit/>
          </a:bodyPr>
          <a:lstStyle/>
          <a:p>
            <a:r>
              <a:rPr lang="en-US" sz="1200" b="1" cap="all">
                <a:solidFill>
                  <a:schemeClr val="bg1"/>
                </a:solidFill>
              </a:rPr>
              <a:t>Washington</a:t>
            </a:r>
            <a:r>
              <a:rPr lang="en-US" sz="1200" b="1" cap="all" baseline="0">
                <a:solidFill>
                  <a:schemeClr val="bg1"/>
                </a:solidFill>
              </a:rPr>
              <a:t> state department of commerce</a:t>
            </a:r>
            <a:endParaRPr lang="en-US" sz="1200" b="1" cap="all">
              <a:solidFill>
                <a:schemeClr val="bg1"/>
              </a:solidFill>
            </a:endParaRPr>
          </a:p>
        </p:txBody>
      </p:sp>
      <p:sp>
        <p:nvSpPr>
          <p:cNvPr id="2" name="Title 1"/>
          <p:cNvSpPr>
            <a:spLocks noGrp="1"/>
          </p:cNvSpPr>
          <p:nvPr>
            <p:ph type="title"/>
          </p:nvPr>
        </p:nvSpPr>
        <p:spPr>
          <a:xfrm>
            <a:off x="838200" y="312737"/>
            <a:ext cx="10515600" cy="1325563"/>
          </a:xfrm>
        </p:spPr>
        <p:txBody>
          <a:bodyPr anchor="b"/>
          <a:lstStyle>
            <a:lvl1pPr>
              <a:defRPr>
                <a:solidFill>
                  <a:srgbClr val="5C5C5C"/>
                </a:solidFill>
                <a:latin typeface="+mj-lt"/>
              </a:defRPr>
            </a:lvl1pPr>
          </a:lstStyle>
          <a:p>
            <a:r>
              <a:rPr lang="en-US"/>
              <a:t>Click to edit Master title style</a:t>
            </a:r>
          </a:p>
        </p:txBody>
      </p:sp>
      <p:sp>
        <p:nvSpPr>
          <p:cNvPr id="7" name="TextBox 6"/>
          <p:cNvSpPr txBox="1"/>
          <p:nvPr userDrawn="1"/>
        </p:nvSpPr>
        <p:spPr>
          <a:xfrm>
            <a:off x="11427564" y="6366891"/>
            <a:ext cx="40427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a:solidFill>
                <a:schemeClr val="bg1"/>
              </a:solidFill>
            </a:endParaRPr>
          </a:p>
        </p:txBody>
      </p:sp>
      <p:cxnSp>
        <p:nvCxnSpPr>
          <p:cNvPr id="13" name="Straight Connector 12"/>
          <p:cNvCxnSpPr/>
          <p:nvPr userDrawn="1"/>
        </p:nvCxnSpPr>
        <p:spPr>
          <a:xfrm>
            <a:off x="838200" y="1642238"/>
            <a:ext cx="10515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838200" y="1825625"/>
            <a:ext cx="10515600" cy="4351338"/>
          </a:xfrm>
        </p:spPr>
        <p:txBody>
          <a:bodyPr/>
          <a:lstStyle>
            <a:lvl1pPr>
              <a:buClr>
                <a:schemeClr val="accent5"/>
              </a:buClr>
              <a:defRPr>
                <a:solidFill>
                  <a:srgbClr val="00AAD2"/>
                </a:solidFill>
                <a:latin typeface="+mn-lt"/>
              </a:defRPr>
            </a:lvl1pPr>
            <a:lvl2pPr marL="685800" indent="-228600">
              <a:buClr>
                <a:srgbClr val="00AAD2"/>
              </a:buClr>
              <a:buSzPct val="100000"/>
              <a:buFont typeface="Arial" panose="020B0604020202020204" pitchFamily="34" charset="0"/>
              <a:buChar char="•"/>
              <a:defRPr>
                <a:solidFill>
                  <a:schemeClr val="tx1"/>
                </a:solidFill>
                <a:latin typeface="+mn-lt"/>
              </a:defRPr>
            </a:lvl2pPr>
            <a:lvl3pPr>
              <a:defRPr>
                <a:solidFill>
                  <a:schemeClr val="accent5"/>
                </a:solidFill>
                <a:latin typeface="+mn-lt"/>
              </a:defRPr>
            </a:lvl3pPr>
            <a:lvl4pPr>
              <a:defRPr>
                <a:solidFill>
                  <a:schemeClr val="accent5"/>
                </a:solidFill>
                <a:latin typeface="+mn-lt"/>
              </a:defRPr>
            </a:lvl4pPr>
            <a:lvl5pPr>
              <a:defRPr>
                <a:solidFill>
                  <a:schemeClr val="accent5"/>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oup 16"/>
          <p:cNvGrpSpPr/>
          <p:nvPr userDrawn="1"/>
        </p:nvGrpSpPr>
        <p:grpSpPr>
          <a:xfrm>
            <a:off x="-208149" y="334256"/>
            <a:ext cx="1046349" cy="1061525"/>
            <a:chOff x="8060799" y="250252"/>
            <a:chExt cx="2775141" cy="2815391"/>
          </a:xfrm>
        </p:grpSpPr>
        <p:sp>
          <p:nvSpPr>
            <p:cNvPr id="18" name="Oval 17"/>
            <p:cNvSpPr/>
            <p:nvPr userDrawn="1"/>
          </p:nvSpPr>
          <p:spPr>
            <a:xfrm>
              <a:off x="9174562" y="2544274"/>
              <a:ext cx="521369" cy="521369"/>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Oval 18"/>
            <p:cNvSpPr/>
            <p:nvPr userDrawn="1"/>
          </p:nvSpPr>
          <p:spPr>
            <a:xfrm>
              <a:off x="9198628" y="250252"/>
              <a:ext cx="521369" cy="5213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985710" y="591145"/>
              <a:ext cx="521369" cy="521369"/>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Oval 20"/>
            <p:cNvSpPr/>
            <p:nvPr userDrawn="1"/>
          </p:nvSpPr>
          <p:spPr>
            <a:xfrm>
              <a:off x="10314571" y="1405147"/>
              <a:ext cx="521369" cy="521369"/>
            </a:xfrm>
            <a:prstGeom prst="ellipse">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Oval 21"/>
            <p:cNvSpPr/>
            <p:nvPr userDrawn="1"/>
          </p:nvSpPr>
          <p:spPr>
            <a:xfrm>
              <a:off x="9971492" y="2211127"/>
              <a:ext cx="521369" cy="5213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userDrawn="1"/>
          </p:nvSpPr>
          <p:spPr>
            <a:xfrm>
              <a:off x="8381643" y="2199094"/>
              <a:ext cx="521369" cy="52136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Oval 23"/>
            <p:cNvSpPr/>
            <p:nvPr userDrawn="1"/>
          </p:nvSpPr>
          <p:spPr>
            <a:xfrm>
              <a:off x="8060799" y="1383600"/>
              <a:ext cx="521369" cy="52136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Oval 24"/>
            <p:cNvSpPr/>
            <p:nvPr userDrawn="1"/>
          </p:nvSpPr>
          <p:spPr>
            <a:xfrm>
              <a:off x="8396940" y="575168"/>
              <a:ext cx="521369" cy="521369"/>
            </a:xfrm>
            <a:prstGeom prst="ellipse">
              <a:avLst/>
            </a:prstGeom>
            <a:solidFill>
              <a:srgbClr val="5E341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8174766"/>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3816">
          <p15:clr>
            <a:srgbClr val="FBAE40"/>
          </p15:clr>
        </p15:guide>
        <p15:guide id="4" pos="7152">
          <p15:clr>
            <a:srgbClr val="FBAE40"/>
          </p15:clr>
        </p15:guide>
        <p15:guide id="5" orient="horz" pos="10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Section 3 BasicContent YELLOW">
    <p:spTree>
      <p:nvGrpSpPr>
        <p:cNvPr id="1" name=""/>
        <p:cNvGrpSpPr/>
        <p:nvPr/>
      </p:nvGrpSpPr>
      <p:grpSpPr>
        <a:xfrm>
          <a:off x="0" y="0"/>
          <a:ext cx="0" cy="0"/>
          <a:chOff x="0" y="0"/>
          <a:chExt cx="0" cy="0"/>
        </a:xfrm>
      </p:grpSpPr>
      <p:sp>
        <p:nvSpPr>
          <p:cNvPr id="15" name="Rectangle 14"/>
          <p:cNvSpPr/>
          <p:nvPr userDrawn="1"/>
        </p:nvSpPr>
        <p:spPr>
          <a:xfrm>
            <a:off x="0" y="6185647"/>
            <a:ext cx="12192000" cy="672353"/>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TextBox 15"/>
          <p:cNvSpPr txBox="1"/>
          <p:nvPr userDrawn="1"/>
        </p:nvSpPr>
        <p:spPr>
          <a:xfrm>
            <a:off x="752475" y="6398790"/>
            <a:ext cx="3441263" cy="276999"/>
          </a:xfrm>
          <a:prstGeom prst="rect">
            <a:avLst/>
          </a:prstGeom>
          <a:noFill/>
        </p:spPr>
        <p:txBody>
          <a:bodyPr wrap="none" rtlCol="0">
            <a:spAutoFit/>
          </a:bodyPr>
          <a:lstStyle/>
          <a:p>
            <a:r>
              <a:rPr lang="en-US" sz="1200" b="1" cap="all">
                <a:solidFill>
                  <a:schemeClr val="bg1"/>
                </a:solidFill>
              </a:rPr>
              <a:t>Washington</a:t>
            </a:r>
            <a:r>
              <a:rPr lang="en-US" sz="1200" b="1" cap="all" baseline="0">
                <a:solidFill>
                  <a:schemeClr val="bg1"/>
                </a:solidFill>
              </a:rPr>
              <a:t> state department of commerce</a:t>
            </a:r>
            <a:endParaRPr lang="en-US" sz="1200" b="1" cap="all">
              <a:solidFill>
                <a:schemeClr val="bg1"/>
              </a:solidFill>
            </a:endParaRPr>
          </a:p>
        </p:txBody>
      </p:sp>
      <p:sp>
        <p:nvSpPr>
          <p:cNvPr id="2" name="Title 1"/>
          <p:cNvSpPr>
            <a:spLocks noGrp="1"/>
          </p:cNvSpPr>
          <p:nvPr>
            <p:ph type="title"/>
          </p:nvPr>
        </p:nvSpPr>
        <p:spPr>
          <a:xfrm>
            <a:off x="838200" y="312737"/>
            <a:ext cx="10515600" cy="1325563"/>
          </a:xfrm>
        </p:spPr>
        <p:txBody>
          <a:bodyPr anchor="b">
            <a:normAutofit/>
          </a:bodyPr>
          <a:lstStyle>
            <a:lvl1pPr algn="l" defTabSz="914400" rtl="0" eaLnBrk="1" latinLnBrk="0" hangingPunct="1">
              <a:lnSpc>
                <a:spcPct val="90000"/>
              </a:lnSpc>
              <a:spcBef>
                <a:spcPct val="0"/>
              </a:spcBef>
              <a:buNone/>
              <a:defRPr lang="en-US" sz="4400" kern="1200" dirty="0">
                <a:solidFill>
                  <a:srgbClr val="5C5C5C"/>
                </a:solidFill>
                <a:latin typeface="+mj-lt"/>
                <a:ea typeface="Roboto Light" panose="02000000000000000000" pitchFamily="2" charset="0"/>
                <a:cs typeface="+mj-cs"/>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5"/>
              </a:buClr>
              <a:defRPr>
                <a:solidFill>
                  <a:srgbClr val="D09A00"/>
                </a:solidFill>
                <a:latin typeface="+mn-lt"/>
              </a:defRPr>
            </a:lvl1pPr>
            <a:lvl2pPr marL="685800" indent="-228600">
              <a:buClr>
                <a:srgbClr val="D09A00"/>
              </a:buClr>
              <a:buSzPct val="100000"/>
              <a:buFont typeface="Arial" panose="020B0604020202020204" pitchFamily="34" charset="0"/>
              <a:buChar char="•"/>
              <a:defRPr>
                <a:solidFill>
                  <a:schemeClr val="tx1"/>
                </a:solidFill>
                <a:latin typeface="+mn-lt"/>
              </a:defRPr>
            </a:lvl2pPr>
            <a:lvl3pPr>
              <a:defRPr>
                <a:solidFill>
                  <a:schemeClr val="accent5"/>
                </a:solidFill>
                <a:latin typeface="+mn-lt"/>
              </a:defRPr>
            </a:lvl3pPr>
            <a:lvl4pPr>
              <a:defRPr>
                <a:solidFill>
                  <a:schemeClr val="accent5"/>
                </a:solidFill>
                <a:latin typeface="+mn-lt"/>
              </a:defRPr>
            </a:lvl4pPr>
            <a:lvl5pPr>
              <a:defRPr>
                <a:solidFill>
                  <a:schemeClr val="accent5"/>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11427564" y="6366891"/>
            <a:ext cx="39626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a:solidFill>
                <a:schemeClr val="bg1"/>
              </a:solidFill>
            </a:endParaRPr>
          </a:p>
        </p:txBody>
      </p:sp>
      <p:cxnSp>
        <p:nvCxnSpPr>
          <p:cNvPr id="13" name="Straight Connector 12"/>
          <p:cNvCxnSpPr/>
          <p:nvPr userDrawn="1"/>
        </p:nvCxnSpPr>
        <p:spPr>
          <a:xfrm>
            <a:off x="838200" y="1642238"/>
            <a:ext cx="10515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208149" y="334256"/>
            <a:ext cx="1046349" cy="1061525"/>
            <a:chOff x="8060799" y="250252"/>
            <a:chExt cx="2775141" cy="2815391"/>
          </a:xfrm>
        </p:grpSpPr>
        <p:sp>
          <p:nvSpPr>
            <p:cNvPr id="18" name="Oval 17"/>
            <p:cNvSpPr/>
            <p:nvPr userDrawn="1"/>
          </p:nvSpPr>
          <p:spPr>
            <a:xfrm>
              <a:off x="9174562" y="2544274"/>
              <a:ext cx="521369" cy="521369"/>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Oval 18"/>
            <p:cNvSpPr/>
            <p:nvPr userDrawn="1"/>
          </p:nvSpPr>
          <p:spPr>
            <a:xfrm>
              <a:off x="9198628" y="250252"/>
              <a:ext cx="521369" cy="5213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985710" y="591145"/>
              <a:ext cx="521369" cy="521369"/>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Oval 20"/>
            <p:cNvSpPr/>
            <p:nvPr userDrawn="1"/>
          </p:nvSpPr>
          <p:spPr>
            <a:xfrm>
              <a:off x="10314571" y="1405147"/>
              <a:ext cx="521369" cy="521369"/>
            </a:xfrm>
            <a:prstGeom prst="ellipse">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Oval 21"/>
            <p:cNvSpPr/>
            <p:nvPr userDrawn="1"/>
          </p:nvSpPr>
          <p:spPr>
            <a:xfrm>
              <a:off x="9971492" y="2211127"/>
              <a:ext cx="521369" cy="5213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userDrawn="1"/>
          </p:nvSpPr>
          <p:spPr>
            <a:xfrm>
              <a:off x="8381643" y="2199094"/>
              <a:ext cx="521369" cy="52136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Oval 23"/>
            <p:cNvSpPr/>
            <p:nvPr userDrawn="1"/>
          </p:nvSpPr>
          <p:spPr>
            <a:xfrm>
              <a:off x="8060799" y="1383600"/>
              <a:ext cx="521369" cy="52136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Oval 24"/>
            <p:cNvSpPr/>
            <p:nvPr userDrawn="1"/>
          </p:nvSpPr>
          <p:spPr>
            <a:xfrm>
              <a:off x="8396940" y="575168"/>
              <a:ext cx="521369" cy="521369"/>
            </a:xfrm>
            <a:prstGeom prst="ellipse">
              <a:avLst/>
            </a:prstGeom>
            <a:solidFill>
              <a:srgbClr val="5E341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0231597"/>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3816">
          <p15:clr>
            <a:srgbClr val="FBAE40"/>
          </p15:clr>
        </p15:guide>
        <p15:guide id="4" pos="7152">
          <p15:clr>
            <a:srgbClr val="FBAE40"/>
          </p15:clr>
        </p15:guide>
        <p15:guide id="5" orient="horz" pos="1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rengthening Communiti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550798"/>
            <a:ext cx="12191675" cy="4819522"/>
          </a:xfrm>
          <a:prstGeom prst="rect">
            <a:avLst/>
          </a:prstGeom>
        </p:spPr>
      </p:pic>
      <p:sp>
        <p:nvSpPr>
          <p:cNvPr id="8" name="TextBox 7"/>
          <p:cNvSpPr txBox="1"/>
          <p:nvPr userDrawn="1"/>
        </p:nvSpPr>
        <p:spPr>
          <a:xfrm>
            <a:off x="6095839" y="5611633"/>
            <a:ext cx="2095661"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Crime Victims and Public Safety </a:t>
            </a:r>
          </a:p>
        </p:txBody>
      </p:sp>
      <p:sp>
        <p:nvSpPr>
          <p:cNvPr id="10" name="TextBox 9"/>
          <p:cNvSpPr txBox="1"/>
          <p:nvPr userDrawn="1"/>
        </p:nvSpPr>
        <p:spPr>
          <a:xfrm>
            <a:off x="6095839" y="3210378"/>
            <a:ext cx="2117453"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Small Business Assistance</a:t>
            </a:r>
          </a:p>
        </p:txBody>
      </p:sp>
      <p:sp>
        <p:nvSpPr>
          <p:cNvPr id="11" name="TextBox 10"/>
          <p:cNvSpPr txBox="1"/>
          <p:nvPr userDrawn="1"/>
        </p:nvSpPr>
        <p:spPr>
          <a:xfrm>
            <a:off x="0" y="5611634"/>
            <a:ext cx="2049780"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Planning and Tech assistance</a:t>
            </a:r>
          </a:p>
        </p:txBody>
      </p:sp>
      <p:sp>
        <p:nvSpPr>
          <p:cNvPr id="12" name="TextBox 11"/>
          <p:cNvSpPr txBox="1"/>
          <p:nvPr userDrawn="1"/>
        </p:nvSpPr>
        <p:spPr>
          <a:xfrm>
            <a:off x="3052563" y="3193959"/>
            <a:ext cx="2167137"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Infrastructure and broadband</a:t>
            </a:r>
          </a:p>
        </p:txBody>
      </p:sp>
      <p:sp>
        <p:nvSpPr>
          <p:cNvPr id="13" name="TextBox 12"/>
          <p:cNvSpPr txBox="1"/>
          <p:nvPr userDrawn="1"/>
        </p:nvSpPr>
        <p:spPr>
          <a:xfrm>
            <a:off x="3046362" y="5611634"/>
            <a:ext cx="2378082"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Community</a:t>
            </a:r>
          </a:p>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Services and facilities</a:t>
            </a:r>
          </a:p>
        </p:txBody>
      </p:sp>
      <p:sp>
        <p:nvSpPr>
          <p:cNvPr id="14" name="TextBox 13"/>
          <p:cNvSpPr txBox="1"/>
          <p:nvPr userDrawn="1"/>
        </p:nvSpPr>
        <p:spPr>
          <a:xfrm>
            <a:off x="0" y="3210378"/>
            <a:ext cx="2049780"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Housing And</a:t>
            </a:r>
          </a:p>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homelessness</a:t>
            </a:r>
          </a:p>
        </p:txBody>
      </p:sp>
      <p:sp>
        <p:nvSpPr>
          <p:cNvPr id="15" name="TextBox 14"/>
          <p:cNvSpPr txBox="1"/>
          <p:nvPr userDrawn="1"/>
        </p:nvSpPr>
        <p:spPr>
          <a:xfrm>
            <a:off x="9144000" y="3214544"/>
            <a:ext cx="2171538" cy="523221"/>
          </a:xfrm>
          <a:prstGeom prst="rect">
            <a:avLst/>
          </a:prstGeom>
          <a:solidFill>
            <a:srgbClr val="000000">
              <a:alpha val="65098"/>
            </a:srgbClr>
          </a:solidFill>
        </p:spPr>
        <p:txBody>
          <a:bodyPr wrap="square" rtlCol="0">
            <a:spAutoFit/>
          </a:bodyPr>
          <a:lstStyle/>
          <a:p>
            <a:pPr algn="l"/>
            <a:endParaRPr lang="en-US" sz="1400" b="0" cap="all" baseline="0" dirty="0">
              <a:solidFill>
                <a:schemeClr val="bg1"/>
              </a:solidFill>
              <a:latin typeface="+mn-lt"/>
              <a:ea typeface="Roboto Light" panose="02000000000000000000" pitchFamily="2" charset="0"/>
            </a:endParaRPr>
          </a:p>
          <a:p>
            <a:pPr algn="l"/>
            <a:r>
              <a:rPr lang="en-US" sz="1400" b="0" cap="all" baseline="0" dirty="0">
                <a:solidFill>
                  <a:schemeClr val="bg1"/>
                </a:solidFill>
                <a:latin typeface="+mn-lt"/>
                <a:ea typeface="Roboto Light" panose="02000000000000000000" pitchFamily="2" charset="0"/>
              </a:rPr>
              <a:t>ENERGY</a:t>
            </a:r>
          </a:p>
        </p:txBody>
      </p:sp>
      <p:sp>
        <p:nvSpPr>
          <p:cNvPr id="16" name="TextBox 15"/>
          <p:cNvSpPr txBox="1"/>
          <p:nvPr userDrawn="1"/>
        </p:nvSpPr>
        <p:spPr>
          <a:xfrm>
            <a:off x="9144000" y="5611632"/>
            <a:ext cx="2171538"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Economic development</a:t>
            </a:r>
          </a:p>
        </p:txBody>
      </p:sp>
      <p:sp>
        <p:nvSpPr>
          <p:cNvPr id="23" name="TextBox 22"/>
          <p:cNvSpPr txBox="1"/>
          <p:nvPr userDrawn="1"/>
        </p:nvSpPr>
        <p:spPr>
          <a:xfrm>
            <a:off x="838200" y="750877"/>
            <a:ext cx="7156126" cy="769441"/>
          </a:xfrm>
          <a:prstGeom prst="rect">
            <a:avLst/>
          </a:prstGeom>
          <a:noFill/>
        </p:spPr>
        <p:txBody>
          <a:bodyPr wrap="none" rtlCol="0">
            <a:spAutoFit/>
          </a:bodyPr>
          <a:lstStyle/>
          <a:p>
            <a:r>
              <a:rPr lang="en-US" sz="4400" dirty="0">
                <a:solidFill>
                  <a:schemeClr val="accent5"/>
                </a:solidFill>
                <a:latin typeface="Roboto Light" panose="02000000000000000000" pitchFamily="2" charset="0"/>
                <a:ea typeface="Roboto Light" panose="02000000000000000000" pitchFamily="2" charset="0"/>
              </a:rPr>
              <a:t>We strengthen</a:t>
            </a:r>
            <a:r>
              <a:rPr lang="en-US" sz="4400" baseline="0" dirty="0">
                <a:solidFill>
                  <a:schemeClr val="accent5"/>
                </a:solidFill>
                <a:latin typeface="Roboto Light" panose="02000000000000000000" pitchFamily="2" charset="0"/>
                <a:ea typeface="Roboto Light" panose="02000000000000000000" pitchFamily="2" charset="0"/>
              </a:rPr>
              <a:t> communities</a:t>
            </a:r>
            <a:endParaRPr lang="en-US" sz="4400" dirty="0">
              <a:solidFill>
                <a:schemeClr val="accent5"/>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90855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247899"/>
            <a:ext cx="10515600" cy="2314576"/>
          </a:xfrm>
        </p:spPr>
        <p:txBody>
          <a:bodyPr anchor="b"/>
          <a:lstStyle>
            <a:lvl1pPr>
              <a:defRPr sz="6000">
                <a:solidFill>
                  <a:schemeClr val="bg1"/>
                </a:solidFill>
                <a:latin typeface="Abril Fatface" panose="02000503000000020003" pitchFamily="2" charset="0"/>
              </a:defRPr>
            </a:lvl1pPr>
          </a:lstStyle>
          <a:p>
            <a:r>
              <a:rPr lang="en-US" dirty="0"/>
              <a:t>Section title goes here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subheading goes here</a:t>
            </a:r>
          </a:p>
        </p:txBody>
      </p:sp>
      <p:grpSp>
        <p:nvGrpSpPr>
          <p:cNvPr id="17" name="Group 16"/>
          <p:cNvGrpSpPr/>
          <p:nvPr userDrawn="1"/>
        </p:nvGrpSpPr>
        <p:grpSpPr>
          <a:xfrm>
            <a:off x="0" y="6316702"/>
            <a:ext cx="12192000" cy="541298"/>
            <a:chOff x="0" y="6321028"/>
            <a:chExt cx="12192000" cy="541298"/>
          </a:xfrm>
        </p:grpSpPr>
        <p:sp>
          <p:nvSpPr>
            <p:cNvPr id="18" name="Rectangle 1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85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a:t>Click to edit Master title style</a:t>
            </a:r>
          </a:p>
        </p:txBody>
      </p:sp>
      <p:sp>
        <p:nvSpPr>
          <p:cNvPr id="9" name="Content Placeholder 2"/>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887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281940"/>
            <a:ext cx="10515600" cy="1218948"/>
          </a:xfrm>
        </p:spPr>
        <p:txBody>
          <a:bodyPr/>
          <a:lstStyle/>
          <a:p>
            <a:r>
              <a:rPr lang="en-US" dirty="0"/>
              <a:t>Click to edit Master title style</a:t>
            </a:r>
          </a:p>
        </p:txBody>
      </p:sp>
      <p:sp>
        <p:nvSpPr>
          <p:cNvPr id="11"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51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838200" y="281940"/>
            <a:ext cx="10515600" cy="1218948"/>
          </a:xfrm>
        </p:spPr>
        <p:txBody>
          <a:bodyPr/>
          <a:lstStyle/>
          <a:p>
            <a:r>
              <a:rPr lang="en-US" dirty="0"/>
              <a:t>Click to edit Master title style</a:t>
            </a:r>
          </a:p>
        </p:txBody>
      </p:sp>
      <p:sp>
        <p:nvSpPr>
          <p:cNvPr id="12" name="Content Placeholder 2"/>
          <p:cNvSpPr>
            <a:spLocks noGrp="1"/>
          </p:cNvSpPr>
          <p:nvPr>
            <p:ph sz="half" idx="1"/>
          </p:nvPr>
        </p:nvSpPr>
        <p:spPr>
          <a:xfrm>
            <a:off x="83820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0"/>
          </p:nvPr>
        </p:nvSpPr>
        <p:spPr>
          <a:xfrm>
            <a:off x="447294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1"/>
          </p:nvPr>
        </p:nvSpPr>
        <p:spPr>
          <a:xfrm>
            <a:off x="810768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72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975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Only NO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370638"/>
          </a:xfrm>
        </p:spPr>
        <p:txBody>
          <a:bodyPr/>
          <a:lstStyle/>
          <a:p>
            <a:endParaRPr lang="en-US"/>
          </a:p>
        </p:txBody>
      </p:sp>
    </p:spTree>
    <p:extLst>
      <p:ext uri="{BB962C8B-B14F-4D97-AF65-F5344CB8AC3E}">
        <p14:creationId xmlns:p14="http://schemas.microsoft.com/office/powerpoint/2010/main" val="65392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tle 1"/>
          <p:cNvSpPr>
            <a:spLocks noGrp="1"/>
          </p:cNvSpPr>
          <p:nvPr>
            <p:ph type="title"/>
          </p:nvPr>
        </p:nvSpPr>
        <p:spPr>
          <a:xfrm>
            <a:off x="838200" y="281940"/>
            <a:ext cx="10515600" cy="1218948"/>
          </a:xfrm>
        </p:spPr>
        <p:txBody>
          <a:bodyPr/>
          <a:lstStyle/>
          <a:p>
            <a:r>
              <a:rPr lang="en-US"/>
              <a:t>Click to edit Master title style</a:t>
            </a:r>
          </a:p>
        </p:txBody>
      </p:sp>
    </p:spTree>
    <p:extLst>
      <p:ext uri="{BB962C8B-B14F-4D97-AF65-F5344CB8AC3E}">
        <p14:creationId xmlns:p14="http://schemas.microsoft.com/office/powerpoint/2010/main" val="115911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1940"/>
            <a:ext cx="10515600" cy="1218948"/>
          </a:xfrm>
          <a:prstGeom prst="rect">
            <a:avLst/>
          </a:prstGeom>
        </p:spPr>
        <p:txBody>
          <a:bodyPr vert="horz" lIns="91440" tIns="45720" rIns="91440" bIns="45720" rtlCol="0" anchor="b">
            <a:normAutofit/>
          </a:bodyPr>
          <a:lstStyle/>
          <a:p>
            <a:r>
              <a:rPr lang="en-US" dirty="0"/>
              <a:t>Click to edit Master title style </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 (28)</a:t>
            </a:r>
          </a:p>
          <a:p>
            <a:pPr lvl="1"/>
            <a:r>
              <a:rPr lang="en-US" dirty="0"/>
              <a:t>Second level (24)</a:t>
            </a:r>
          </a:p>
          <a:p>
            <a:pPr lvl="2"/>
            <a:r>
              <a:rPr lang="en-US" dirty="0"/>
              <a:t>Third level (20)</a:t>
            </a:r>
          </a:p>
          <a:p>
            <a:pPr lvl="3"/>
            <a:r>
              <a:rPr lang="en-US" dirty="0"/>
              <a:t>Fourth level (18)</a:t>
            </a:r>
          </a:p>
          <a:p>
            <a:pPr lvl="4"/>
            <a:r>
              <a:rPr lang="en-US" dirty="0"/>
              <a:t>Fifth level (18)</a:t>
            </a:r>
          </a:p>
        </p:txBody>
      </p:sp>
      <p:grpSp>
        <p:nvGrpSpPr>
          <p:cNvPr id="7" name="Group 6"/>
          <p:cNvGrpSpPr/>
          <p:nvPr userDrawn="1"/>
        </p:nvGrpSpPr>
        <p:grpSpPr>
          <a:xfrm>
            <a:off x="0" y="6316702"/>
            <a:ext cx="12192000" cy="541298"/>
            <a:chOff x="0" y="6321028"/>
            <a:chExt cx="12192000" cy="541298"/>
          </a:xfrm>
        </p:grpSpPr>
        <p:sp>
          <p:nvSpPr>
            <p:cNvPr id="8" name="Rectangle 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p:cNvSpPr/>
            <p:nvPr/>
          </p:nvSpPr>
          <p:spPr>
            <a:xfrm>
              <a:off x="0" y="6321028"/>
              <a:ext cx="12192000" cy="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userDrawn="1"/>
        </p:nvSpPr>
        <p:spPr>
          <a:xfrm>
            <a:off x="752475" y="6493524"/>
            <a:ext cx="3868367" cy="276999"/>
          </a:xfrm>
          <a:prstGeom prst="rect">
            <a:avLst/>
          </a:prstGeom>
          <a:noFill/>
        </p:spPr>
        <p:txBody>
          <a:bodyPr wrap="none" rtlCol="0">
            <a:spAutoFit/>
          </a:bodyPr>
          <a:lstStyle/>
          <a:p>
            <a:r>
              <a:rPr lang="en-US" sz="1200" b="1" cap="all" dirty="0">
                <a:solidFill>
                  <a:schemeClr val="bg1"/>
                </a:solidFill>
                <a:latin typeface="+mn-lt"/>
                <a:ea typeface="Roboto Condensed" panose="02000000000000000000" pitchFamily="2" charset="0"/>
              </a:rPr>
              <a:t>Washington</a:t>
            </a:r>
            <a:r>
              <a:rPr lang="en-US" sz="1200" b="1" cap="all" baseline="0" dirty="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18" name="TextBox 17"/>
          <p:cNvSpPr txBox="1"/>
          <p:nvPr userDrawn="1"/>
        </p:nvSpPr>
        <p:spPr>
          <a:xfrm>
            <a:off x="11440264" y="6461625"/>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a:solidFill>
                <a:schemeClr val="bg1"/>
              </a:solidFill>
              <a:latin typeface="+mn-lt"/>
              <a:ea typeface="Roboto Black" panose="02000000000000000000" pitchFamily="2" charset="0"/>
            </a:endParaRPr>
          </a:p>
        </p:txBody>
      </p:sp>
      <p:cxnSp>
        <p:nvCxnSpPr>
          <p:cNvPr id="19" name="Straight Connector 18"/>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46974"/>
      </p:ext>
    </p:extLst>
  </p:cSld>
  <p:clrMap bg1="lt1" tx1="dk1" bg2="lt2" tx2="dk2" accent1="accent1" accent2="accent2" accent3="accent3" accent4="accent4" accent5="accent5" accent6="accent6" hlink="hlink" folHlink="folHlink"/>
  <p:sldLayoutIdLst>
    <p:sldLayoutId id="2147483762" r:id="rId1"/>
    <p:sldLayoutId id="2147483774" r:id="rId2"/>
    <p:sldLayoutId id="2147483764" r:id="rId3"/>
    <p:sldLayoutId id="2147483765" r:id="rId4"/>
    <p:sldLayoutId id="2147483766" r:id="rId5"/>
    <p:sldLayoutId id="2147483769" r:id="rId6"/>
    <p:sldLayoutId id="2147483767" r:id="rId7"/>
    <p:sldLayoutId id="2147483768" r:id="rId8"/>
    <p:sldLayoutId id="2147483770" r:id="rId9"/>
    <p:sldLayoutId id="2147483771" r:id="rId10"/>
    <p:sldLayoutId id="2147483773" r:id="rId11"/>
    <p:sldLayoutId id="2147483775" r:id="rId12"/>
    <p:sldLayoutId id="2147483776" r:id="rId13"/>
  </p:sldLayoutIdLst>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Katherine Mitchell</a:t>
            </a:r>
          </a:p>
        </p:txBody>
      </p:sp>
      <p:sp>
        <p:nvSpPr>
          <p:cNvPr id="3" name="Text Placeholder 2"/>
          <p:cNvSpPr>
            <a:spLocks noGrp="1"/>
          </p:cNvSpPr>
          <p:nvPr>
            <p:ph type="body" sz="quarter" idx="11"/>
          </p:nvPr>
        </p:nvSpPr>
        <p:spPr/>
        <p:txBody>
          <a:bodyPr/>
          <a:lstStyle/>
          <a:p>
            <a:r>
              <a:rPr lang="en-US" dirty="0"/>
              <a:t>MFTE Program Manager</a:t>
            </a:r>
          </a:p>
        </p:txBody>
      </p:sp>
      <p:sp>
        <p:nvSpPr>
          <p:cNvPr id="4" name="Text Placeholder 3"/>
          <p:cNvSpPr>
            <a:spLocks noGrp="1"/>
          </p:cNvSpPr>
          <p:nvPr>
            <p:ph type="body" sz="quarter" idx="12"/>
          </p:nvPr>
        </p:nvSpPr>
        <p:spPr/>
        <p:txBody>
          <a:bodyPr/>
          <a:lstStyle/>
          <a:p>
            <a:r>
              <a:rPr lang="en-US" dirty="0"/>
              <a:t>January 27, 2025</a:t>
            </a:r>
          </a:p>
        </p:txBody>
      </p:sp>
      <p:sp>
        <p:nvSpPr>
          <p:cNvPr id="5" name="Title 4"/>
          <p:cNvSpPr>
            <a:spLocks noGrp="1"/>
          </p:cNvSpPr>
          <p:nvPr>
            <p:ph type="title"/>
          </p:nvPr>
        </p:nvSpPr>
        <p:spPr/>
        <p:txBody>
          <a:bodyPr>
            <a:normAutofit/>
          </a:bodyPr>
          <a:lstStyle/>
          <a:p>
            <a:r>
              <a:rPr lang="en-US" dirty="0"/>
              <a:t>Building, Implementing, and Strategizing for MFTE programs</a:t>
            </a:r>
          </a:p>
        </p:txBody>
      </p:sp>
      <p:sp>
        <p:nvSpPr>
          <p:cNvPr id="6" name="Text Placeholder 5"/>
          <p:cNvSpPr>
            <a:spLocks noGrp="1"/>
          </p:cNvSpPr>
          <p:nvPr>
            <p:ph type="body" sz="quarter" idx="13"/>
          </p:nvPr>
        </p:nvSpPr>
        <p:spPr/>
        <p:txBody>
          <a:bodyPr/>
          <a:lstStyle/>
          <a:p>
            <a:r>
              <a:rPr lang="en-US" dirty="0"/>
              <a:t>Considering MFTE</a:t>
            </a:r>
          </a:p>
        </p:txBody>
      </p:sp>
    </p:spTree>
    <p:extLst>
      <p:ext uri="{BB962C8B-B14F-4D97-AF65-F5344CB8AC3E}">
        <p14:creationId xmlns:p14="http://schemas.microsoft.com/office/powerpoint/2010/main" val="292366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G_5613.jpg">
            <a:extLst>
              <a:ext uri="{FF2B5EF4-FFF2-40B4-BE49-F238E27FC236}">
                <a16:creationId xmlns:a16="http://schemas.microsoft.com/office/drawing/2014/main" id="{A22268D3-969E-EEAE-DE70-6C235CC8C0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7297" y="1993050"/>
            <a:ext cx="5609851" cy="37399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B0158F-B6D7-E6A4-578C-216C8B849018}"/>
              </a:ext>
            </a:extLst>
          </p:cNvPr>
          <p:cNvSpPr>
            <a:spLocks noGrp="1"/>
          </p:cNvSpPr>
          <p:nvPr>
            <p:ph type="title"/>
          </p:nvPr>
        </p:nvSpPr>
        <p:spPr/>
        <p:txBody>
          <a:bodyPr/>
          <a:lstStyle/>
          <a:p>
            <a:r>
              <a:rPr lang="en-US">
                <a:ea typeface="Roboto Light"/>
              </a:rPr>
              <a:t>Additional Requirements for MFTE </a:t>
            </a:r>
            <a:endParaRPr lang="en-US"/>
          </a:p>
        </p:txBody>
      </p:sp>
      <p:sp>
        <p:nvSpPr>
          <p:cNvPr id="3" name="Content Placeholder 2">
            <a:extLst>
              <a:ext uri="{FF2B5EF4-FFF2-40B4-BE49-F238E27FC236}">
                <a16:creationId xmlns:a16="http://schemas.microsoft.com/office/drawing/2014/main" id="{5B5A31E0-2937-A426-F4E2-9710D02CA05C}"/>
              </a:ext>
            </a:extLst>
          </p:cNvPr>
          <p:cNvSpPr>
            <a:spLocks noGrp="1"/>
          </p:cNvSpPr>
          <p:nvPr>
            <p:ph idx="1"/>
          </p:nvPr>
        </p:nvSpPr>
        <p:spPr>
          <a:xfrm>
            <a:off x="735169" y="1809571"/>
            <a:ext cx="5743948" cy="4351338"/>
          </a:xfrm>
        </p:spPr>
        <p:txBody>
          <a:bodyPr>
            <a:normAutofit lnSpcReduction="10000"/>
          </a:bodyPr>
          <a:lstStyle/>
          <a:p>
            <a:r>
              <a:rPr lang="en-US" dirty="0"/>
              <a:t>Communities can also provide their own requirements:</a:t>
            </a:r>
          </a:p>
          <a:p>
            <a:pPr lvl="1"/>
            <a:r>
              <a:rPr lang="en-US" dirty="0"/>
              <a:t>Additional affordability requirements (including 8-year requirements).</a:t>
            </a:r>
          </a:p>
          <a:p>
            <a:pPr lvl="1"/>
            <a:r>
              <a:rPr lang="en-US" dirty="0"/>
              <a:t>Project benefits such as:</a:t>
            </a:r>
          </a:p>
          <a:p>
            <a:pPr lvl="2"/>
            <a:r>
              <a:rPr lang="en-US" dirty="0"/>
              <a:t>LEED certification.</a:t>
            </a:r>
          </a:p>
          <a:p>
            <a:pPr lvl="2"/>
            <a:r>
              <a:rPr lang="en-US" dirty="0"/>
              <a:t>Public amenities.</a:t>
            </a:r>
          </a:p>
          <a:p>
            <a:pPr lvl="1"/>
            <a:r>
              <a:rPr lang="en-US" dirty="0"/>
              <a:t>Contractual provisions such as:</a:t>
            </a:r>
          </a:p>
          <a:p>
            <a:pPr lvl="2"/>
            <a:r>
              <a:rPr lang="en-US" dirty="0"/>
              <a:t>Prevailing wage.</a:t>
            </a:r>
          </a:p>
          <a:p>
            <a:pPr lvl="2"/>
            <a:r>
              <a:rPr lang="en-US" dirty="0"/>
              <a:t>Apprenticeship utilization.</a:t>
            </a:r>
          </a:p>
          <a:p>
            <a:pPr lvl="2"/>
            <a:r>
              <a:rPr lang="en-US" dirty="0"/>
              <a:t>Contracting inclusion plan.</a:t>
            </a:r>
          </a:p>
          <a:p>
            <a:pPr lvl="2"/>
            <a:endParaRPr lang="en-US" dirty="0"/>
          </a:p>
          <a:p>
            <a:pPr lvl="2"/>
            <a:endParaRPr lang="en-US" dirty="0"/>
          </a:p>
        </p:txBody>
      </p:sp>
    </p:spTree>
    <p:extLst>
      <p:ext uri="{BB962C8B-B14F-4D97-AF65-F5344CB8AC3E}">
        <p14:creationId xmlns:p14="http://schemas.microsoft.com/office/powerpoint/2010/main" val="837506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9D107-B747-4107-A745-59A4DF174992}"/>
              </a:ext>
            </a:extLst>
          </p:cNvPr>
          <p:cNvSpPr>
            <a:spLocks noGrp="1"/>
          </p:cNvSpPr>
          <p:nvPr>
            <p:ph type="title"/>
          </p:nvPr>
        </p:nvSpPr>
        <p:spPr/>
        <p:txBody>
          <a:bodyPr/>
          <a:lstStyle/>
          <a:p>
            <a:r>
              <a:rPr lang="en-US" dirty="0"/>
              <a:t>Considerations for Communities </a:t>
            </a:r>
          </a:p>
        </p:txBody>
      </p:sp>
      <p:sp>
        <p:nvSpPr>
          <p:cNvPr id="2" name="Text Placeholder 1">
            <a:extLst>
              <a:ext uri="{FF2B5EF4-FFF2-40B4-BE49-F238E27FC236}">
                <a16:creationId xmlns:a16="http://schemas.microsoft.com/office/drawing/2014/main" id="{B3060AC9-D961-37F9-5E7D-00F9913308E7}"/>
              </a:ext>
            </a:extLst>
          </p:cNvPr>
          <p:cNvSpPr>
            <a:spLocks noGrp="1"/>
          </p:cNvSpPr>
          <p:nvPr>
            <p:ph type="body" idx="1"/>
          </p:nvPr>
        </p:nvSpPr>
        <p:spPr/>
        <p:txBody>
          <a:bodyPr vert="horz" lIns="91440" tIns="45720" rIns="91440" bIns="45720" rtlCol="0" anchor="t">
            <a:normAutofit/>
          </a:bodyPr>
          <a:lstStyle/>
          <a:p>
            <a:r>
              <a:rPr lang="en-US">
                <a:latin typeface="Roboto Light"/>
                <a:ea typeface="Roboto Light"/>
                <a:cs typeface="Roboto Light"/>
              </a:rPr>
              <a:t>Is MFTE a good fit for your goals?</a:t>
            </a:r>
            <a:endParaRPr lang="en-US"/>
          </a:p>
        </p:txBody>
      </p:sp>
    </p:spTree>
    <p:extLst>
      <p:ext uri="{BB962C8B-B14F-4D97-AF65-F5344CB8AC3E}">
        <p14:creationId xmlns:p14="http://schemas.microsoft.com/office/powerpoint/2010/main" val="301277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9B2A-94D5-0AE9-5B48-2230D0136D4B}"/>
              </a:ext>
            </a:extLst>
          </p:cNvPr>
          <p:cNvSpPr>
            <a:spLocks noGrp="1"/>
          </p:cNvSpPr>
          <p:nvPr>
            <p:ph type="title"/>
          </p:nvPr>
        </p:nvSpPr>
        <p:spPr/>
        <p:txBody>
          <a:bodyPr/>
          <a:lstStyle/>
          <a:p>
            <a:r>
              <a:rPr lang="en-US" dirty="0"/>
              <a:t>Considering objectives for MFTE</a:t>
            </a:r>
          </a:p>
        </p:txBody>
      </p:sp>
      <p:sp>
        <p:nvSpPr>
          <p:cNvPr id="3" name="Content Placeholder 2">
            <a:extLst>
              <a:ext uri="{FF2B5EF4-FFF2-40B4-BE49-F238E27FC236}">
                <a16:creationId xmlns:a16="http://schemas.microsoft.com/office/drawing/2014/main" id="{4AD29BDC-BD2A-49A5-2338-78A840D0DB4C}"/>
              </a:ext>
            </a:extLst>
          </p:cNvPr>
          <p:cNvSpPr>
            <a:spLocks noGrp="1"/>
          </p:cNvSpPr>
          <p:nvPr>
            <p:ph idx="1"/>
          </p:nvPr>
        </p:nvSpPr>
        <p:spPr/>
        <p:txBody>
          <a:bodyPr vert="horz" lIns="91440" tIns="45720" rIns="91440" bIns="45720" rtlCol="0" anchor="t">
            <a:normAutofit/>
          </a:bodyPr>
          <a:lstStyle/>
          <a:p>
            <a:r>
              <a:rPr lang="en-US" dirty="0"/>
              <a:t>MFTE projects must be properly calibrated to have the desired effect. MFTE is useful when:</a:t>
            </a:r>
          </a:p>
          <a:p>
            <a:pPr lvl="1"/>
            <a:r>
              <a:rPr lang="en-US" dirty="0"/>
              <a:t>A community is looking to </a:t>
            </a:r>
            <a:r>
              <a:rPr lang="en-US" b="1" dirty="0"/>
              <a:t>increase housing production</a:t>
            </a:r>
            <a:r>
              <a:rPr lang="en-US" dirty="0"/>
              <a:t>.</a:t>
            </a:r>
            <a:endParaRPr lang="en-US" dirty="0">
              <a:ea typeface="Roboto"/>
              <a:cs typeface="Roboto"/>
            </a:endParaRPr>
          </a:p>
          <a:p>
            <a:pPr lvl="1"/>
            <a:r>
              <a:rPr lang="en-US" dirty="0"/>
              <a:t>Certain areas are being considered for focused </a:t>
            </a:r>
            <a:r>
              <a:rPr lang="en-US" b="1" dirty="0"/>
              <a:t>redevelopment</a:t>
            </a:r>
            <a:r>
              <a:rPr lang="en-US" dirty="0"/>
              <a:t> and incentives are needed to promote </a:t>
            </a:r>
            <a:r>
              <a:rPr lang="en-US" b="1" dirty="0"/>
              <a:t>new investment</a:t>
            </a:r>
            <a:r>
              <a:rPr lang="en-US" dirty="0"/>
              <a:t>.</a:t>
            </a:r>
          </a:p>
          <a:p>
            <a:pPr lvl="1"/>
            <a:r>
              <a:rPr lang="en-US" b="1" dirty="0"/>
              <a:t>Housing affordability </a:t>
            </a:r>
            <a:r>
              <a:rPr lang="en-US" dirty="0"/>
              <a:t>is a major concern, and the community needs an incentive to encourage development of income-restricted units. </a:t>
            </a:r>
            <a:endParaRPr lang="en-US" dirty="0">
              <a:ea typeface="Roboto"/>
              <a:cs typeface="Roboto"/>
            </a:endParaRPr>
          </a:p>
          <a:p>
            <a:r>
              <a:rPr lang="en-US" dirty="0"/>
              <a:t>Developers will consider MFTE when it provides a pathway to make new construction pencil.</a:t>
            </a:r>
          </a:p>
        </p:txBody>
      </p:sp>
    </p:spTree>
    <p:extLst>
      <p:ext uri="{BB962C8B-B14F-4D97-AF65-F5344CB8AC3E}">
        <p14:creationId xmlns:p14="http://schemas.microsoft.com/office/powerpoint/2010/main" val="64423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4245D0-54AF-A8E1-EF88-89818CFD95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2614"/>
          <a:stretch/>
        </p:blipFill>
        <p:spPr bwMode="auto">
          <a:xfrm flipH="1">
            <a:off x="6579355" y="1825625"/>
            <a:ext cx="5612644" cy="374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2A0CCCB1-D240-56B4-6DF7-B32715D21851}"/>
              </a:ext>
            </a:extLst>
          </p:cNvPr>
          <p:cNvSpPr>
            <a:spLocks noGrp="1"/>
          </p:cNvSpPr>
          <p:nvPr>
            <p:ph type="title"/>
          </p:nvPr>
        </p:nvSpPr>
        <p:spPr/>
        <p:txBody>
          <a:bodyPr/>
          <a:lstStyle/>
          <a:p>
            <a:r>
              <a:rPr lang="en-US"/>
              <a:t>Initial Review</a:t>
            </a:r>
          </a:p>
        </p:txBody>
      </p:sp>
      <p:sp>
        <p:nvSpPr>
          <p:cNvPr id="3" name="Content Placeholder 2">
            <a:extLst>
              <a:ext uri="{FF2B5EF4-FFF2-40B4-BE49-F238E27FC236}">
                <a16:creationId xmlns:a16="http://schemas.microsoft.com/office/drawing/2014/main" id="{D9EA0176-8A80-E1F4-DDFC-A70103C2EBB1}"/>
              </a:ext>
            </a:extLst>
          </p:cNvPr>
          <p:cNvSpPr>
            <a:spLocks noGrp="1"/>
          </p:cNvSpPr>
          <p:nvPr>
            <p:ph sz="half" idx="1"/>
          </p:nvPr>
        </p:nvSpPr>
        <p:spPr/>
        <p:txBody>
          <a:bodyPr>
            <a:normAutofit/>
          </a:bodyPr>
          <a:lstStyle/>
          <a:p>
            <a:r>
              <a:rPr lang="en-US" dirty="0"/>
              <a:t>What are the overall housing needs in the community?</a:t>
            </a:r>
          </a:p>
          <a:p>
            <a:r>
              <a:rPr lang="en-US" dirty="0"/>
              <a:t>What other housing policies and programs are offered? </a:t>
            </a:r>
          </a:p>
          <a:p>
            <a:r>
              <a:rPr lang="en-US" dirty="0"/>
              <a:t>Can MFTE help promote desired development?</a:t>
            </a:r>
          </a:p>
          <a:p>
            <a:pPr lvl="1"/>
            <a:endParaRPr lang="en-US" dirty="0"/>
          </a:p>
          <a:p>
            <a:endParaRPr lang="en-US" dirty="0"/>
          </a:p>
        </p:txBody>
      </p:sp>
    </p:spTree>
    <p:extLst>
      <p:ext uri="{BB962C8B-B14F-4D97-AF65-F5344CB8AC3E}">
        <p14:creationId xmlns:p14="http://schemas.microsoft.com/office/powerpoint/2010/main" val="135131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66357-B08D-3B64-C1FB-9F2A0AF2FAF8}"/>
              </a:ext>
            </a:extLst>
          </p:cNvPr>
          <p:cNvSpPr>
            <a:spLocks noGrp="1"/>
          </p:cNvSpPr>
          <p:nvPr>
            <p:ph type="title"/>
          </p:nvPr>
        </p:nvSpPr>
        <p:spPr/>
        <p:txBody>
          <a:bodyPr/>
          <a:lstStyle/>
          <a:p>
            <a:r>
              <a:rPr lang="en-US"/>
              <a:t>Considering Impacts and Implementation</a:t>
            </a:r>
          </a:p>
        </p:txBody>
      </p:sp>
      <p:sp>
        <p:nvSpPr>
          <p:cNvPr id="3" name="Content Placeholder 2">
            <a:extLst>
              <a:ext uri="{FF2B5EF4-FFF2-40B4-BE49-F238E27FC236}">
                <a16:creationId xmlns:a16="http://schemas.microsoft.com/office/drawing/2014/main" id="{AE4D39F6-642A-FD38-1F58-050907E6515B}"/>
              </a:ext>
            </a:extLst>
          </p:cNvPr>
          <p:cNvSpPr>
            <a:spLocks noGrp="1"/>
          </p:cNvSpPr>
          <p:nvPr>
            <p:ph sz="half" idx="1"/>
          </p:nvPr>
        </p:nvSpPr>
        <p:spPr/>
        <p:txBody>
          <a:bodyPr vert="horz" lIns="91440" tIns="45720" rIns="91440" bIns="45720" rtlCol="0" anchor="t">
            <a:noAutofit/>
          </a:bodyPr>
          <a:lstStyle/>
          <a:p>
            <a:pPr>
              <a:lnSpc>
                <a:spcPct val="100000"/>
              </a:lnSpc>
              <a:spcBef>
                <a:spcPts val="400"/>
              </a:spcBef>
              <a:spcAft>
                <a:spcPts val="400"/>
              </a:spcAft>
            </a:pPr>
            <a:r>
              <a:rPr lang="en-US" sz="1800" b="1" dirty="0"/>
              <a:t>Financial impacts:</a:t>
            </a:r>
          </a:p>
          <a:p>
            <a:pPr lvl="1">
              <a:lnSpc>
                <a:spcPct val="100000"/>
              </a:lnSpc>
              <a:spcBef>
                <a:spcPts val="300"/>
              </a:spcBef>
              <a:spcAft>
                <a:spcPts val="300"/>
              </a:spcAft>
            </a:pPr>
            <a:r>
              <a:rPr lang="en-US" sz="1800" dirty="0"/>
              <a:t>Tax shifting.</a:t>
            </a:r>
            <a:endParaRPr lang="en-US" sz="1800" dirty="0">
              <a:ea typeface="Roboto"/>
              <a:cs typeface="Roboto"/>
            </a:endParaRPr>
          </a:p>
          <a:p>
            <a:pPr lvl="1">
              <a:lnSpc>
                <a:spcPct val="100000"/>
              </a:lnSpc>
              <a:spcBef>
                <a:spcPts val="300"/>
              </a:spcBef>
              <a:spcAft>
                <a:spcPts val="300"/>
              </a:spcAft>
            </a:pPr>
            <a:r>
              <a:rPr lang="en-US" sz="1800" dirty="0"/>
              <a:t>Potential reduced revenue for other taxing districts.</a:t>
            </a:r>
            <a:endParaRPr lang="en-US" sz="1800" dirty="0">
              <a:ea typeface="Roboto"/>
              <a:cs typeface="Roboto"/>
            </a:endParaRPr>
          </a:p>
          <a:p>
            <a:pPr lvl="1">
              <a:lnSpc>
                <a:spcPct val="100000"/>
              </a:lnSpc>
              <a:spcBef>
                <a:spcPts val="300"/>
              </a:spcBef>
              <a:spcAft>
                <a:spcPts val="300"/>
              </a:spcAft>
            </a:pPr>
            <a:r>
              <a:rPr lang="en-US" sz="1800" dirty="0"/>
              <a:t>Costs/fees associated with the program.</a:t>
            </a:r>
            <a:endParaRPr lang="en-US" sz="1800" dirty="0">
              <a:ea typeface="Roboto"/>
              <a:cs typeface="Roboto"/>
            </a:endParaRPr>
          </a:p>
          <a:p>
            <a:pPr>
              <a:lnSpc>
                <a:spcPct val="100000"/>
              </a:lnSpc>
              <a:spcBef>
                <a:spcPts val="400"/>
              </a:spcBef>
              <a:spcAft>
                <a:spcPts val="400"/>
              </a:spcAft>
            </a:pPr>
            <a:r>
              <a:rPr lang="en-US" sz="1800" b="1" dirty="0"/>
              <a:t>Community engagement:</a:t>
            </a:r>
            <a:endParaRPr lang="en-US" sz="1800" b="1" dirty="0">
              <a:ea typeface="Roboto"/>
              <a:cs typeface="Roboto"/>
            </a:endParaRPr>
          </a:p>
          <a:p>
            <a:pPr lvl="1">
              <a:lnSpc>
                <a:spcPct val="100000"/>
              </a:lnSpc>
              <a:spcBef>
                <a:spcPts val="300"/>
              </a:spcBef>
              <a:spcAft>
                <a:spcPts val="300"/>
              </a:spcAft>
            </a:pPr>
            <a:r>
              <a:rPr lang="en-US" sz="1800" dirty="0"/>
              <a:t>Council / Planning Commission / staff.</a:t>
            </a:r>
            <a:endParaRPr lang="en-US" sz="1800" dirty="0">
              <a:ea typeface="Roboto"/>
              <a:cs typeface="Roboto"/>
            </a:endParaRPr>
          </a:p>
          <a:p>
            <a:pPr lvl="1">
              <a:lnSpc>
                <a:spcPct val="100000"/>
              </a:lnSpc>
              <a:spcBef>
                <a:spcPts val="300"/>
              </a:spcBef>
              <a:spcAft>
                <a:spcPts val="300"/>
              </a:spcAft>
            </a:pPr>
            <a:r>
              <a:rPr lang="en-US" sz="1800" dirty="0"/>
              <a:t>County assessor.</a:t>
            </a:r>
            <a:endParaRPr lang="en-US" sz="1800" dirty="0">
              <a:ea typeface="Roboto"/>
              <a:cs typeface="Roboto"/>
            </a:endParaRPr>
          </a:p>
          <a:p>
            <a:pPr lvl="1">
              <a:lnSpc>
                <a:spcPct val="100000"/>
              </a:lnSpc>
              <a:spcBef>
                <a:spcPts val="300"/>
              </a:spcBef>
              <a:spcAft>
                <a:spcPts val="300"/>
              </a:spcAft>
            </a:pPr>
            <a:r>
              <a:rPr lang="en-US" sz="1800" dirty="0"/>
              <a:t>Developers.</a:t>
            </a:r>
            <a:endParaRPr lang="en-US" sz="1800" dirty="0">
              <a:ea typeface="Roboto"/>
              <a:cs typeface="Roboto"/>
            </a:endParaRPr>
          </a:p>
          <a:p>
            <a:pPr lvl="1">
              <a:lnSpc>
                <a:spcPct val="100000"/>
              </a:lnSpc>
              <a:spcBef>
                <a:spcPts val="300"/>
              </a:spcBef>
              <a:spcAft>
                <a:spcPts val="300"/>
              </a:spcAft>
            </a:pPr>
            <a:r>
              <a:rPr lang="en-US" sz="1800" dirty="0"/>
              <a:t>Affordable housing organizations.</a:t>
            </a:r>
            <a:endParaRPr lang="en-US" sz="1800" dirty="0">
              <a:ea typeface="Roboto"/>
              <a:cs typeface="Roboto"/>
            </a:endParaRPr>
          </a:p>
          <a:p>
            <a:pPr lvl="1">
              <a:lnSpc>
                <a:spcPct val="100000"/>
              </a:lnSpc>
              <a:spcBef>
                <a:spcPts val="300"/>
              </a:spcBef>
              <a:spcAft>
                <a:spcPts val="300"/>
              </a:spcAft>
            </a:pPr>
            <a:r>
              <a:rPr lang="en-US" sz="1800" dirty="0"/>
              <a:t>Residents.</a:t>
            </a:r>
            <a:endParaRPr lang="en-US" sz="1800" dirty="0">
              <a:ea typeface="Roboto"/>
              <a:cs typeface="Roboto"/>
            </a:endParaRPr>
          </a:p>
        </p:txBody>
      </p:sp>
      <p:sp>
        <p:nvSpPr>
          <p:cNvPr id="5" name="Content Placeholder 2">
            <a:extLst>
              <a:ext uri="{FF2B5EF4-FFF2-40B4-BE49-F238E27FC236}">
                <a16:creationId xmlns:a16="http://schemas.microsoft.com/office/drawing/2014/main" id="{E68B656D-3F13-A597-A162-D604E35AFF3B}"/>
              </a:ext>
            </a:extLst>
          </p:cNvPr>
          <p:cNvSpPr txBox="1">
            <a:spLocks/>
          </p:cNvSpPr>
          <p:nvPr/>
        </p:nvSpPr>
        <p:spPr>
          <a:xfrm>
            <a:off x="6126051" y="1796692"/>
            <a:ext cx="5437910" cy="4351338"/>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spcAft>
                <a:spcPts val="500"/>
              </a:spcAft>
              <a:buClr>
                <a:schemeClr val="accent5"/>
              </a:buClr>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spcAft>
                <a:spcPts val="500"/>
              </a:spcAft>
              <a:buClr>
                <a:schemeClr val="accent4"/>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500"/>
              </a:spcAft>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spcAft>
                <a:spcPts val="500"/>
              </a:spcAft>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spcAft>
                <a:spcPts val="500"/>
              </a:spcAft>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800" b="1" dirty="0"/>
              <a:t>Housing displacement risk:</a:t>
            </a:r>
          </a:p>
          <a:p>
            <a:pPr lvl="1">
              <a:lnSpc>
                <a:spcPct val="120000"/>
              </a:lnSpc>
              <a:spcBef>
                <a:spcPts val="300"/>
              </a:spcBef>
              <a:spcAft>
                <a:spcPts val="300"/>
              </a:spcAft>
            </a:pPr>
            <a:r>
              <a:rPr lang="en-US" sz="1800" dirty="0"/>
              <a:t>Potential application to areas with </a:t>
            </a:r>
            <a:br>
              <a:rPr lang="en-US" sz="1800" dirty="0"/>
            </a:br>
            <a:r>
              <a:rPr lang="en-US" sz="1800" dirty="0"/>
              <a:t>naturally-occurring affordable housing.</a:t>
            </a:r>
            <a:endParaRPr lang="en-US" sz="1800" dirty="0">
              <a:ea typeface="Roboto"/>
              <a:cs typeface="Roboto"/>
            </a:endParaRPr>
          </a:p>
          <a:p>
            <a:pPr lvl="1">
              <a:lnSpc>
                <a:spcPct val="120000"/>
              </a:lnSpc>
              <a:spcBef>
                <a:spcPts val="300"/>
              </a:spcBef>
              <a:spcAft>
                <a:spcPts val="300"/>
              </a:spcAft>
            </a:pPr>
            <a:r>
              <a:rPr lang="en-US" sz="1800" dirty="0"/>
              <a:t>Increase in development pressures / prices.</a:t>
            </a:r>
            <a:endParaRPr lang="en-US" sz="1800" dirty="0">
              <a:ea typeface="Roboto"/>
              <a:cs typeface="Roboto"/>
            </a:endParaRPr>
          </a:p>
          <a:p>
            <a:pPr lvl="1">
              <a:lnSpc>
                <a:spcPct val="120000"/>
              </a:lnSpc>
              <a:spcBef>
                <a:spcPts val="300"/>
              </a:spcBef>
              <a:spcAft>
                <a:spcPts val="300"/>
              </a:spcAft>
            </a:pPr>
            <a:r>
              <a:rPr lang="en-US" sz="1800" dirty="0"/>
              <a:t>Options for affordable housing requirements.</a:t>
            </a:r>
          </a:p>
          <a:p>
            <a:pPr>
              <a:lnSpc>
                <a:spcPct val="120000"/>
              </a:lnSpc>
            </a:pPr>
            <a:r>
              <a:rPr lang="en-US" sz="1800" b="1" dirty="0"/>
              <a:t>Resources:</a:t>
            </a:r>
          </a:p>
          <a:p>
            <a:pPr lvl="1">
              <a:lnSpc>
                <a:spcPct val="120000"/>
              </a:lnSpc>
              <a:spcBef>
                <a:spcPts val="300"/>
              </a:spcBef>
              <a:spcAft>
                <a:spcPts val="300"/>
              </a:spcAft>
            </a:pPr>
            <a:r>
              <a:rPr lang="en-US" sz="1800" dirty="0"/>
              <a:t>Available staff capacity.</a:t>
            </a:r>
            <a:endParaRPr lang="en-US" sz="1800" dirty="0">
              <a:ea typeface="Roboto"/>
              <a:cs typeface="Roboto"/>
            </a:endParaRPr>
          </a:p>
          <a:p>
            <a:pPr lvl="1">
              <a:lnSpc>
                <a:spcPct val="120000"/>
              </a:lnSpc>
              <a:spcBef>
                <a:spcPts val="300"/>
              </a:spcBef>
              <a:spcAft>
                <a:spcPts val="300"/>
              </a:spcAft>
            </a:pPr>
            <a:r>
              <a:rPr lang="en-US" sz="1800" dirty="0"/>
              <a:t>Integration into permitting process.</a:t>
            </a:r>
            <a:endParaRPr lang="en-US" sz="1800" dirty="0">
              <a:ea typeface="Roboto"/>
              <a:cs typeface="Roboto"/>
            </a:endParaRPr>
          </a:p>
          <a:p>
            <a:pPr lvl="1">
              <a:lnSpc>
                <a:spcPct val="120000"/>
              </a:lnSpc>
              <a:spcBef>
                <a:spcPts val="300"/>
              </a:spcBef>
              <a:spcAft>
                <a:spcPts val="300"/>
              </a:spcAft>
            </a:pPr>
            <a:r>
              <a:rPr lang="en-US" sz="1800" dirty="0"/>
              <a:t>Materials for publicizing the program.</a:t>
            </a:r>
            <a:endParaRPr lang="en-US" sz="1800" dirty="0">
              <a:ea typeface="Roboto"/>
              <a:cs typeface="Roboto"/>
            </a:endParaRPr>
          </a:p>
        </p:txBody>
      </p:sp>
    </p:spTree>
    <p:extLst>
      <p:ext uri="{BB962C8B-B14F-4D97-AF65-F5344CB8AC3E}">
        <p14:creationId xmlns:p14="http://schemas.microsoft.com/office/powerpoint/2010/main" val="291889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9D107-B747-4107-A745-59A4DF174992}"/>
              </a:ext>
            </a:extLst>
          </p:cNvPr>
          <p:cNvSpPr>
            <a:spLocks noGrp="1"/>
          </p:cNvSpPr>
          <p:nvPr>
            <p:ph type="title"/>
          </p:nvPr>
        </p:nvSpPr>
        <p:spPr/>
        <p:txBody>
          <a:bodyPr/>
          <a:lstStyle/>
          <a:p>
            <a:r>
              <a:rPr lang="en-US"/>
              <a:t>Administering the Program</a:t>
            </a:r>
          </a:p>
        </p:txBody>
      </p:sp>
      <p:sp>
        <p:nvSpPr>
          <p:cNvPr id="3" name="Text Placeholder 2">
            <a:extLst>
              <a:ext uri="{FF2B5EF4-FFF2-40B4-BE49-F238E27FC236}">
                <a16:creationId xmlns:a16="http://schemas.microsoft.com/office/drawing/2014/main" id="{6607F58C-838B-0905-FE35-97A4542A484D}"/>
              </a:ext>
            </a:extLst>
          </p:cNvPr>
          <p:cNvSpPr>
            <a:spLocks noGrp="1"/>
          </p:cNvSpPr>
          <p:nvPr>
            <p:ph type="body" idx="1"/>
          </p:nvPr>
        </p:nvSpPr>
        <p:spPr>
          <a:xfrm>
            <a:off x="831850" y="4589463"/>
            <a:ext cx="10515600" cy="1500187"/>
          </a:xfrm>
        </p:spPr>
        <p:txBody>
          <a:bodyPr vert="horz" lIns="91440" tIns="45720" rIns="91440" bIns="45720" rtlCol="0" anchor="t">
            <a:normAutofit/>
          </a:bodyPr>
          <a:lstStyle/>
          <a:p>
            <a:r>
              <a:rPr lang="en-US">
                <a:latin typeface="Roboto Light"/>
                <a:ea typeface="Roboto Light"/>
                <a:cs typeface="Roboto Light"/>
              </a:rPr>
              <a:t>What should you expect with an MFTE program?</a:t>
            </a:r>
            <a:endParaRPr lang="en-US">
              <a:cs typeface="Roboto Light"/>
            </a:endParaRPr>
          </a:p>
        </p:txBody>
      </p:sp>
    </p:spTree>
    <p:extLst>
      <p:ext uri="{BB962C8B-B14F-4D97-AF65-F5344CB8AC3E}">
        <p14:creationId xmlns:p14="http://schemas.microsoft.com/office/powerpoint/2010/main" val="228137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12AF0E-C645-2F82-1F2D-FB43655C26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77" r="31250" b="14509"/>
          <a:stretch/>
        </p:blipFill>
        <p:spPr bwMode="auto">
          <a:xfrm>
            <a:off x="6574718" y="1825625"/>
            <a:ext cx="5617282" cy="37417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55FCDF7-8737-4B7F-BCA3-D5B4154EAC9B}"/>
              </a:ext>
            </a:extLst>
          </p:cNvPr>
          <p:cNvSpPr>
            <a:spLocks noGrp="1"/>
          </p:cNvSpPr>
          <p:nvPr>
            <p:ph type="title"/>
          </p:nvPr>
        </p:nvSpPr>
        <p:spPr/>
        <p:txBody>
          <a:bodyPr/>
          <a:lstStyle/>
          <a:p>
            <a:r>
              <a:rPr lang="en-US"/>
              <a:t>Overall Management</a:t>
            </a:r>
          </a:p>
        </p:txBody>
      </p:sp>
      <p:sp>
        <p:nvSpPr>
          <p:cNvPr id="4" name="Content Placeholder 4">
            <a:extLst>
              <a:ext uri="{FF2B5EF4-FFF2-40B4-BE49-F238E27FC236}">
                <a16:creationId xmlns:a16="http://schemas.microsoft.com/office/drawing/2014/main" id="{D329F594-1217-92C9-770C-AF37DF0F5028}"/>
              </a:ext>
            </a:extLst>
          </p:cNvPr>
          <p:cNvSpPr>
            <a:spLocks noGrp="1"/>
          </p:cNvSpPr>
          <p:nvPr>
            <p:ph sz="half" idx="1"/>
          </p:nvPr>
        </p:nvSpPr>
        <p:spPr/>
        <p:txBody>
          <a:bodyPr vert="horz" lIns="91440" tIns="45720" rIns="91440" bIns="45720" rtlCol="0" anchor="t">
            <a:normAutofit/>
          </a:bodyPr>
          <a:lstStyle/>
          <a:p>
            <a:r>
              <a:rPr lang="en-US"/>
              <a:t>There are several steps in establishing and running an MFTE program in a community:</a:t>
            </a:r>
          </a:p>
          <a:p>
            <a:pPr lvl="1"/>
            <a:r>
              <a:rPr lang="en-US"/>
              <a:t>Adopting the program </a:t>
            </a:r>
            <a:br>
              <a:rPr lang="en-US"/>
            </a:br>
            <a:r>
              <a:rPr lang="en-US"/>
              <a:t>(and revising over time).</a:t>
            </a:r>
            <a:endParaRPr lang="en-US">
              <a:ea typeface="Roboto"/>
              <a:cs typeface="Roboto"/>
            </a:endParaRPr>
          </a:p>
          <a:p>
            <a:pPr lvl="1"/>
            <a:r>
              <a:rPr lang="en-US"/>
              <a:t>Managing applications.</a:t>
            </a:r>
            <a:endParaRPr lang="en-US">
              <a:ea typeface="Roboto"/>
              <a:cs typeface="Roboto"/>
            </a:endParaRPr>
          </a:p>
          <a:p>
            <a:pPr lvl="1"/>
            <a:r>
              <a:rPr lang="en-US"/>
              <a:t>Issuing exemptions.</a:t>
            </a:r>
          </a:p>
          <a:p>
            <a:pPr lvl="1"/>
            <a:r>
              <a:rPr lang="en-US"/>
              <a:t>Coordinating ongoing monitoring, outreach and reporting activities.</a:t>
            </a:r>
          </a:p>
        </p:txBody>
      </p:sp>
    </p:spTree>
    <p:extLst>
      <p:ext uri="{BB962C8B-B14F-4D97-AF65-F5344CB8AC3E}">
        <p14:creationId xmlns:p14="http://schemas.microsoft.com/office/powerpoint/2010/main" val="68639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4620-809A-7630-317F-9250ACB60223}"/>
              </a:ext>
            </a:extLst>
          </p:cNvPr>
          <p:cNvSpPr>
            <a:spLocks noGrp="1"/>
          </p:cNvSpPr>
          <p:nvPr>
            <p:ph type="title"/>
          </p:nvPr>
        </p:nvSpPr>
        <p:spPr/>
        <p:txBody>
          <a:bodyPr/>
          <a:lstStyle/>
          <a:p>
            <a:r>
              <a:rPr lang="en-US">
                <a:ea typeface="Roboto Light"/>
                <a:cs typeface="Roboto Thin"/>
              </a:rPr>
              <a:t>Adopting the Program</a:t>
            </a:r>
            <a:endParaRPr lang="en-US"/>
          </a:p>
        </p:txBody>
      </p:sp>
      <p:sp>
        <p:nvSpPr>
          <p:cNvPr id="3" name="Content Placeholder 2">
            <a:extLst>
              <a:ext uri="{FF2B5EF4-FFF2-40B4-BE49-F238E27FC236}">
                <a16:creationId xmlns:a16="http://schemas.microsoft.com/office/drawing/2014/main" id="{E8D89B6A-CB77-3722-87ED-97640E1B4805}"/>
              </a:ext>
            </a:extLst>
          </p:cNvPr>
          <p:cNvSpPr>
            <a:spLocks noGrp="1"/>
          </p:cNvSpPr>
          <p:nvPr>
            <p:ph idx="1"/>
          </p:nvPr>
        </p:nvSpPr>
        <p:spPr/>
        <p:txBody>
          <a:bodyPr vert="horz" lIns="91440" tIns="45720" rIns="91440" bIns="45720" rtlCol="0" anchor="t">
            <a:normAutofit lnSpcReduction="10000"/>
          </a:bodyPr>
          <a:lstStyle/>
          <a:p>
            <a:r>
              <a:rPr lang="en-US" dirty="0">
                <a:ea typeface="Roboto"/>
                <a:cs typeface="Roboto"/>
              </a:rPr>
              <a:t>Designate MFTE </a:t>
            </a:r>
            <a:r>
              <a:rPr lang="en-US" b="1" dirty="0">
                <a:ea typeface="Roboto"/>
                <a:cs typeface="Roboto"/>
              </a:rPr>
              <a:t>staff and resources</a:t>
            </a:r>
            <a:r>
              <a:rPr lang="en-US" dirty="0">
                <a:ea typeface="Roboto"/>
                <a:cs typeface="Roboto"/>
              </a:rPr>
              <a:t>.</a:t>
            </a:r>
          </a:p>
          <a:p>
            <a:pPr lvl="1"/>
            <a:r>
              <a:rPr lang="en-US" dirty="0">
                <a:ea typeface="Roboto"/>
                <a:cs typeface="Roboto"/>
              </a:rPr>
              <a:t>Generally, smaller jurisdictions simply have MFTE as one of the duties of existing staff, and </a:t>
            </a:r>
            <a:r>
              <a:rPr lang="en-US" b="1" dirty="0">
                <a:ea typeface="Roboto"/>
                <a:cs typeface="Roboto"/>
              </a:rPr>
              <a:t>don’t need additional hiring to adopt MFTE.</a:t>
            </a:r>
            <a:endParaRPr lang="en-US" dirty="0">
              <a:ea typeface="Roboto"/>
              <a:cs typeface="Roboto"/>
            </a:endParaRPr>
          </a:p>
          <a:p>
            <a:r>
              <a:rPr lang="en-US" dirty="0">
                <a:ea typeface="Roboto"/>
                <a:cs typeface="Roboto"/>
              </a:rPr>
              <a:t>Evaluate </a:t>
            </a:r>
            <a:r>
              <a:rPr lang="en-US" b="1" dirty="0">
                <a:ea typeface="Roboto"/>
                <a:cs typeface="Roboto"/>
              </a:rPr>
              <a:t>where the MFTE program will apply </a:t>
            </a:r>
            <a:r>
              <a:rPr lang="en-US" dirty="0">
                <a:ea typeface="Roboto"/>
                <a:cs typeface="Roboto"/>
              </a:rPr>
              <a:t>and adopt these as Residential Targeted Areas.</a:t>
            </a:r>
            <a:endParaRPr lang="en-US" dirty="0"/>
          </a:p>
          <a:p>
            <a:r>
              <a:rPr lang="en-US" dirty="0">
                <a:ea typeface="Roboto"/>
                <a:cs typeface="Roboto"/>
              </a:rPr>
              <a:t>Define </a:t>
            </a:r>
            <a:r>
              <a:rPr lang="en-US" b="1" dirty="0">
                <a:ea typeface="Roboto"/>
                <a:cs typeface="Roboto"/>
              </a:rPr>
              <a:t>exemption lengths/types </a:t>
            </a:r>
            <a:r>
              <a:rPr lang="en-US" dirty="0">
                <a:ea typeface="Roboto"/>
                <a:cs typeface="Roboto"/>
              </a:rPr>
              <a:t>based on: </a:t>
            </a:r>
          </a:p>
          <a:p>
            <a:pPr lvl="1"/>
            <a:r>
              <a:rPr lang="en-US" dirty="0">
                <a:ea typeface="Roboto"/>
                <a:cs typeface="Roboto"/>
              </a:rPr>
              <a:t>What your jurisdiction can offer under the statute.</a:t>
            </a:r>
          </a:p>
          <a:p>
            <a:pPr lvl="1"/>
            <a:r>
              <a:rPr lang="en-US" dirty="0">
                <a:ea typeface="Roboto"/>
                <a:cs typeface="Roboto"/>
              </a:rPr>
              <a:t>What types of exemptions will help meet local housing needs.</a:t>
            </a:r>
          </a:p>
          <a:p>
            <a:r>
              <a:rPr lang="en-US" dirty="0">
                <a:ea typeface="Roboto"/>
                <a:cs typeface="Roboto"/>
              </a:rPr>
              <a:t>Draft and adopt an </a:t>
            </a:r>
            <a:r>
              <a:rPr lang="en-US" b="1" dirty="0">
                <a:ea typeface="Roboto"/>
                <a:cs typeface="Roboto"/>
              </a:rPr>
              <a:t>ordinance customized for your jurisdiction</a:t>
            </a:r>
            <a:r>
              <a:rPr lang="en-US" dirty="0">
                <a:ea typeface="Roboto"/>
                <a:cs typeface="Roboto"/>
              </a:rPr>
              <a:t>.</a:t>
            </a:r>
          </a:p>
          <a:p>
            <a:r>
              <a:rPr lang="en-US" dirty="0">
                <a:ea typeface="Roboto"/>
                <a:cs typeface="Roboto"/>
              </a:rPr>
              <a:t>Develop </a:t>
            </a:r>
            <a:r>
              <a:rPr lang="en-US" b="1" dirty="0">
                <a:ea typeface="Roboto"/>
                <a:cs typeface="Roboto"/>
              </a:rPr>
              <a:t>materials for the public</a:t>
            </a:r>
            <a:r>
              <a:rPr lang="en-US" dirty="0">
                <a:ea typeface="Roboto"/>
                <a:cs typeface="Roboto"/>
              </a:rPr>
              <a:t>.</a:t>
            </a:r>
          </a:p>
          <a:p>
            <a:endParaRPr lang="en-US" dirty="0">
              <a:ea typeface="Roboto"/>
              <a:cs typeface="Roboto"/>
            </a:endParaRPr>
          </a:p>
        </p:txBody>
      </p:sp>
    </p:spTree>
    <p:extLst>
      <p:ext uri="{BB962C8B-B14F-4D97-AF65-F5344CB8AC3E}">
        <p14:creationId xmlns:p14="http://schemas.microsoft.com/office/powerpoint/2010/main" val="3006027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1D69-CB24-C945-522D-F4E59D872FF8}"/>
              </a:ext>
            </a:extLst>
          </p:cNvPr>
          <p:cNvSpPr>
            <a:spLocks noGrp="1"/>
          </p:cNvSpPr>
          <p:nvPr>
            <p:ph type="title"/>
          </p:nvPr>
        </p:nvSpPr>
        <p:spPr/>
        <p:txBody>
          <a:bodyPr/>
          <a:lstStyle/>
          <a:p>
            <a:r>
              <a:rPr lang="en-US"/>
              <a:t>Wrapping Up</a:t>
            </a:r>
          </a:p>
        </p:txBody>
      </p:sp>
      <p:sp>
        <p:nvSpPr>
          <p:cNvPr id="3" name="Content Placeholder 2">
            <a:extLst>
              <a:ext uri="{FF2B5EF4-FFF2-40B4-BE49-F238E27FC236}">
                <a16:creationId xmlns:a16="http://schemas.microsoft.com/office/drawing/2014/main" id="{A05E63BB-193C-4E01-58EB-1DE42C7F5B51}"/>
              </a:ext>
            </a:extLst>
          </p:cNvPr>
          <p:cNvSpPr>
            <a:spLocks noGrp="1"/>
          </p:cNvSpPr>
          <p:nvPr>
            <p:ph idx="1"/>
          </p:nvPr>
        </p:nvSpPr>
        <p:spPr/>
        <p:txBody>
          <a:bodyPr vert="horz" lIns="91440" tIns="45720" rIns="91440" bIns="45720" rtlCol="0" anchor="t">
            <a:normAutofit/>
          </a:bodyPr>
          <a:lstStyle/>
          <a:p>
            <a:r>
              <a:rPr lang="en-US"/>
              <a:t>In this presentation, we have covered:</a:t>
            </a:r>
          </a:p>
          <a:p>
            <a:pPr lvl="1"/>
            <a:r>
              <a:rPr lang="en-US"/>
              <a:t>An </a:t>
            </a:r>
            <a:r>
              <a:rPr lang="en-US" b="1"/>
              <a:t>overall summary of MFTE </a:t>
            </a:r>
            <a:r>
              <a:rPr lang="en-US"/>
              <a:t>and its important components.</a:t>
            </a:r>
          </a:p>
          <a:p>
            <a:pPr lvl="1"/>
            <a:r>
              <a:rPr lang="en-US" b="1"/>
              <a:t>Factors to consider </a:t>
            </a:r>
            <a:r>
              <a:rPr lang="en-US"/>
              <a:t>when creating/updating an MFTE program.</a:t>
            </a:r>
          </a:p>
          <a:p>
            <a:pPr lvl="1"/>
            <a:r>
              <a:rPr lang="en-US"/>
              <a:t>How to </a:t>
            </a:r>
            <a:r>
              <a:rPr lang="en-US" b="1"/>
              <a:t>implement and administer</a:t>
            </a:r>
            <a:r>
              <a:rPr lang="en-US"/>
              <a:t> an MFTE program.</a:t>
            </a:r>
          </a:p>
          <a:p>
            <a:endParaRPr lang="en-US">
              <a:ea typeface="Roboto"/>
              <a:cs typeface="Roboto"/>
            </a:endParaRPr>
          </a:p>
        </p:txBody>
      </p:sp>
    </p:spTree>
    <p:extLst>
      <p:ext uri="{BB962C8B-B14F-4D97-AF65-F5344CB8AC3E}">
        <p14:creationId xmlns:p14="http://schemas.microsoft.com/office/powerpoint/2010/main" val="178491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36DC-7DE1-73C0-7EDA-E30102B8D7EF}"/>
              </a:ext>
            </a:extLst>
          </p:cNvPr>
          <p:cNvSpPr>
            <a:spLocks noGrp="1"/>
          </p:cNvSpPr>
          <p:nvPr>
            <p:ph type="title"/>
          </p:nvPr>
        </p:nvSpPr>
        <p:spPr/>
        <p:txBody>
          <a:bodyPr/>
          <a:lstStyle/>
          <a:p>
            <a:r>
              <a:rPr lang="en-US"/>
              <a:t>Final Thoughts</a:t>
            </a:r>
          </a:p>
        </p:txBody>
      </p:sp>
      <p:sp>
        <p:nvSpPr>
          <p:cNvPr id="3" name="Content Placeholder 2">
            <a:extLst>
              <a:ext uri="{FF2B5EF4-FFF2-40B4-BE49-F238E27FC236}">
                <a16:creationId xmlns:a16="http://schemas.microsoft.com/office/drawing/2014/main" id="{72A9FBD2-142E-4D84-FFF6-D6793DA25D6E}"/>
              </a:ext>
            </a:extLst>
          </p:cNvPr>
          <p:cNvSpPr>
            <a:spLocks noGrp="1"/>
          </p:cNvSpPr>
          <p:nvPr>
            <p:ph idx="1"/>
          </p:nvPr>
        </p:nvSpPr>
        <p:spPr/>
        <p:txBody>
          <a:bodyPr vert="horz" lIns="91440" tIns="45720" rIns="91440" bIns="45720" rtlCol="0" anchor="t">
            <a:normAutofit/>
          </a:bodyPr>
          <a:lstStyle/>
          <a:p>
            <a:r>
              <a:rPr lang="en-US" dirty="0"/>
              <a:t>The MFTE framework is a </a:t>
            </a:r>
            <a:r>
              <a:rPr lang="en-US" b="1" dirty="0"/>
              <a:t>substantial incentive</a:t>
            </a:r>
            <a:r>
              <a:rPr lang="en-US" dirty="0"/>
              <a:t>, both for market-rate and affordable housing.</a:t>
            </a:r>
            <a:endParaRPr lang="en-US" dirty="0">
              <a:ea typeface="Roboto"/>
              <a:cs typeface="Roboto"/>
            </a:endParaRPr>
          </a:p>
          <a:p>
            <a:r>
              <a:rPr lang="en-US" b="1" dirty="0"/>
              <a:t>The real-estate and housing market still play a major role </a:t>
            </a:r>
            <a:r>
              <a:rPr lang="en-US" dirty="0"/>
              <a:t>in the development of housing.</a:t>
            </a:r>
            <a:endParaRPr lang="en-US" dirty="0">
              <a:ea typeface="Roboto"/>
              <a:cs typeface="Roboto"/>
            </a:endParaRPr>
          </a:p>
          <a:p>
            <a:r>
              <a:rPr lang="en-US" b="1" dirty="0">
                <a:ea typeface="Roboto"/>
                <a:cs typeface="Roboto"/>
              </a:rPr>
              <a:t>Other policy solutions can work well with MFTE</a:t>
            </a:r>
            <a:r>
              <a:rPr lang="en-US" dirty="0">
                <a:ea typeface="Roboto"/>
                <a:cs typeface="Roboto"/>
              </a:rPr>
              <a:t>, such as removal of barriers to various housing types with 4+ units and other housing incentive programs.</a:t>
            </a:r>
          </a:p>
          <a:p>
            <a:r>
              <a:rPr lang="en-US" dirty="0">
                <a:ea typeface="Roboto"/>
                <a:cs typeface="Roboto"/>
              </a:rPr>
              <a:t>The potential to customize the program is great, but the </a:t>
            </a:r>
            <a:r>
              <a:rPr lang="en-US" b="1" dirty="0">
                <a:ea typeface="Roboto"/>
                <a:cs typeface="Roboto"/>
              </a:rPr>
              <a:t>incentives need to match expectations of developers</a:t>
            </a:r>
            <a:r>
              <a:rPr lang="en-US" dirty="0">
                <a:ea typeface="Roboto"/>
                <a:cs typeface="Roboto"/>
              </a:rPr>
              <a:t>.</a:t>
            </a:r>
          </a:p>
          <a:p>
            <a:endParaRPr lang="en-US" dirty="0">
              <a:ea typeface="Roboto"/>
              <a:cs typeface="Roboto"/>
            </a:endParaRPr>
          </a:p>
          <a:p>
            <a:endParaRPr lang="en-US" dirty="0">
              <a:ea typeface="Roboto"/>
              <a:cs typeface="Roboto"/>
            </a:endParaRPr>
          </a:p>
        </p:txBody>
      </p:sp>
    </p:spTree>
    <p:extLst>
      <p:ext uri="{BB962C8B-B14F-4D97-AF65-F5344CB8AC3E}">
        <p14:creationId xmlns:p14="http://schemas.microsoft.com/office/powerpoint/2010/main" val="240850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78B62B-7314-739C-2A69-52FD378F1F47}"/>
              </a:ext>
            </a:extLst>
          </p:cNvPr>
          <p:cNvSpPr>
            <a:spLocks noGrp="1"/>
          </p:cNvSpPr>
          <p:nvPr>
            <p:ph type="title"/>
          </p:nvPr>
        </p:nvSpPr>
        <p:spPr/>
        <p:txBody>
          <a:bodyPr/>
          <a:lstStyle/>
          <a:p>
            <a:r>
              <a:rPr lang="en-US" dirty="0"/>
              <a:t>What is MFTE?</a:t>
            </a:r>
          </a:p>
        </p:txBody>
      </p:sp>
      <p:sp>
        <p:nvSpPr>
          <p:cNvPr id="5" name="Content Placeholder 4">
            <a:extLst>
              <a:ext uri="{FF2B5EF4-FFF2-40B4-BE49-F238E27FC236}">
                <a16:creationId xmlns:a16="http://schemas.microsoft.com/office/drawing/2014/main" id="{C3F49245-DBA9-1739-8214-49D98358F1C0}"/>
              </a:ext>
            </a:extLst>
          </p:cNvPr>
          <p:cNvSpPr>
            <a:spLocks noGrp="1"/>
          </p:cNvSpPr>
          <p:nvPr>
            <p:ph idx="1"/>
          </p:nvPr>
        </p:nvSpPr>
        <p:spPr/>
        <p:txBody>
          <a:bodyPr vert="horz" lIns="91440" tIns="45720" rIns="91440" bIns="45720" rtlCol="0" anchor="t">
            <a:normAutofit/>
          </a:bodyPr>
          <a:lstStyle/>
          <a:p>
            <a:r>
              <a:rPr lang="en-US" dirty="0"/>
              <a:t>The </a:t>
            </a:r>
            <a:r>
              <a:rPr lang="en-US" b="1" dirty="0"/>
              <a:t>Multifamily Housing Property Tax Exemption (MFTE) </a:t>
            </a:r>
            <a:r>
              <a:rPr lang="en-US" dirty="0"/>
              <a:t>program is designed to help communities meet their housing goals under the </a:t>
            </a:r>
            <a:r>
              <a:rPr lang="en-US" i="1" dirty="0"/>
              <a:t>Growth Management Act</a:t>
            </a:r>
            <a:r>
              <a:rPr lang="en-US" dirty="0"/>
              <a:t>.</a:t>
            </a:r>
          </a:p>
          <a:p>
            <a:pPr lvl="1"/>
            <a:r>
              <a:rPr lang="en-US" dirty="0"/>
              <a:t>Provides a property tax exemption in exchange for </a:t>
            </a:r>
            <a:r>
              <a:rPr lang="en-US" b="1" dirty="0"/>
              <a:t>rehabilitating or constructing housing units</a:t>
            </a:r>
            <a:r>
              <a:rPr lang="en-US" dirty="0"/>
              <a:t>.</a:t>
            </a:r>
            <a:endParaRPr lang="en-US" dirty="0">
              <a:ea typeface="Roboto"/>
              <a:cs typeface="Roboto"/>
            </a:endParaRPr>
          </a:p>
          <a:p>
            <a:pPr lvl="1"/>
            <a:r>
              <a:rPr lang="en-US" dirty="0"/>
              <a:t>Available for </a:t>
            </a:r>
            <a:r>
              <a:rPr lang="en-US" b="1" dirty="0"/>
              <a:t>8-, 12-, and 20-year periods</a:t>
            </a:r>
            <a:r>
              <a:rPr lang="en-US" dirty="0"/>
              <a:t>, each with different minimum requirements for housing affordability.</a:t>
            </a:r>
          </a:p>
          <a:p>
            <a:pPr lvl="1"/>
            <a:r>
              <a:rPr lang="en-US" dirty="0"/>
              <a:t>Communities have </a:t>
            </a:r>
            <a:r>
              <a:rPr lang="en-US" b="1" dirty="0"/>
              <a:t>broad flexibility </a:t>
            </a:r>
            <a:r>
              <a:rPr lang="en-US" dirty="0"/>
              <a:t>to customize these programs.</a:t>
            </a:r>
          </a:p>
          <a:p>
            <a:pPr lvl="1"/>
            <a:r>
              <a:rPr lang="en-US" dirty="0"/>
              <a:t>While this program is simple to describe, there are </a:t>
            </a:r>
            <a:r>
              <a:rPr lang="en-US" b="1" dirty="0"/>
              <a:t>a lot of complexities </a:t>
            </a:r>
            <a:r>
              <a:rPr lang="en-US" dirty="0"/>
              <a:t>to how it can be used!</a:t>
            </a:r>
          </a:p>
        </p:txBody>
      </p:sp>
    </p:spTree>
    <p:extLst>
      <p:ext uri="{BB962C8B-B14F-4D97-AF65-F5344CB8AC3E}">
        <p14:creationId xmlns:p14="http://schemas.microsoft.com/office/powerpoint/2010/main" val="4235571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36DC-7DE1-73C0-7EDA-E30102B8D7EF}"/>
              </a:ext>
            </a:extLst>
          </p:cNvPr>
          <p:cNvSpPr>
            <a:spLocks noGrp="1"/>
          </p:cNvSpPr>
          <p:nvPr>
            <p:ph type="title"/>
          </p:nvPr>
        </p:nvSpPr>
        <p:spPr/>
        <p:txBody>
          <a:bodyPr/>
          <a:lstStyle/>
          <a:p>
            <a:r>
              <a:rPr lang="en-US"/>
              <a:t>Final Thoughts</a:t>
            </a:r>
          </a:p>
        </p:txBody>
      </p:sp>
      <p:sp>
        <p:nvSpPr>
          <p:cNvPr id="3" name="Content Placeholder 2">
            <a:extLst>
              <a:ext uri="{FF2B5EF4-FFF2-40B4-BE49-F238E27FC236}">
                <a16:creationId xmlns:a16="http://schemas.microsoft.com/office/drawing/2014/main" id="{72A9FBD2-142E-4D84-FFF6-D6793DA25D6E}"/>
              </a:ext>
            </a:extLst>
          </p:cNvPr>
          <p:cNvSpPr>
            <a:spLocks noGrp="1"/>
          </p:cNvSpPr>
          <p:nvPr>
            <p:ph sz="half" idx="1"/>
          </p:nvPr>
        </p:nvSpPr>
        <p:spPr>
          <a:xfrm>
            <a:off x="838200" y="1825625"/>
            <a:ext cx="4831080" cy="4351338"/>
          </a:xfrm>
        </p:spPr>
        <p:txBody>
          <a:bodyPr>
            <a:normAutofit/>
          </a:bodyPr>
          <a:lstStyle/>
          <a:p>
            <a:r>
              <a:rPr lang="en-US" dirty="0"/>
              <a:t>The MFTE does have </a:t>
            </a:r>
            <a:r>
              <a:rPr lang="en-US" b="1" dirty="0"/>
              <a:t>costs that need to be balanced</a:t>
            </a:r>
            <a:r>
              <a:rPr lang="en-US" dirty="0"/>
              <a:t> what communities will receive from the incentive. </a:t>
            </a:r>
          </a:p>
          <a:p>
            <a:r>
              <a:rPr lang="en-US" dirty="0"/>
              <a:t>The purpose and goals of the program may </a:t>
            </a:r>
            <a:r>
              <a:rPr lang="en-US" b="1" dirty="0"/>
              <a:t>change over time</a:t>
            </a:r>
            <a:r>
              <a:rPr lang="en-US" dirty="0"/>
              <a:t>.</a:t>
            </a:r>
          </a:p>
          <a:p>
            <a:r>
              <a:rPr lang="en-US" dirty="0"/>
              <a:t>This program should be revisited regularly to </a:t>
            </a:r>
            <a:r>
              <a:rPr lang="en-US" b="1" dirty="0"/>
              <a:t>maximize public benefit</a:t>
            </a:r>
            <a:r>
              <a:rPr lang="en-US" dirty="0"/>
              <a:t>.</a:t>
            </a:r>
          </a:p>
        </p:txBody>
      </p:sp>
      <p:pic>
        <p:nvPicPr>
          <p:cNvPr id="7" name="Picture 6"/>
          <p:cNvPicPr>
            <a:picLocks noChangeAspect="1"/>
          </p:cNvPicPr>
          <p:nvPr/>
        </p:nvPicPr>
        <p:blipFill>
          <a:blip r:embed="rId3"/>
          <a:stretch>
            <a:fillRect/>
          </a:stretch>
        </p:blipFill>
        <p:spPr>
          <a:xfrm>
            <a:off x="6070600" y="2787738"/>
            <a:ext cx="5283200" cy="2427111"/>
          </a:xfrm>
          <a:prstGeom prst="rect">
            <a:avLst/>
          </a:prstGeom>
        </p:spPr>
      </p:pic>
    </p:spTree>
    <p:extLst>
      <p:ext uri="{BB962C8B-B14F-4D97-AF65-F5344CB8AC3E}">
        <p14:creationId xmlns:p14="http://schemas.microsoft.com/office/powerpoint/2010/main" val="2454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BFDC-3150-0BB8-F5FA-22BBA711ED81}"/>
              </a:ext>
            </a:extLst>
          </p:cNvPr>
          <p:cNvSpPr>
            <a:spLocks noGrp="1"/>
          </p:cNvSpPr>
          <p:nvPr>
            <p:ph type="title"/>
          </p:nvPr>
        </p:nvSpPr>
        <p:spPr/>
        <p:txBody>
          <a:bodyPr/>
          <a:lstStyle/>
          <a:p>
            <a:r>
              <a:rPr lang="en-US"/>
              <a:t>Available Resources</a:t>
            </a:r>
          </a:p>
        </p:txBody>
      </p:sp>
      <p:sp>
        <p:nvSpPr>
          <p:cNvPr id="3" name="Content Placeholder 2">
            <a:extLst>
              <a:ext uri="{FF2B5EF4-FFF2-40B4-BE49-F238E27FC236}">
                <a16:creationId xmlns:a16="http://schemas.microsoft.com/office/drawing/2014/main" id="{CA46D480-4351-DC3F-589F-0D7380CA37AB}"/>
              </a:ext>
            </a:extLst>
          </p:cNvPr>
          <p:cNvSpPr>
            <a:spLocks noGrp="1"/>
          </p:cNvSpPr>
          <p:nvPr>
            <p:ph idx="1"/>
          </p:nvPr>
        </p:nvSpPr>
        <p:spPr/>
        <p:txBody>
          <a:bodyPr/>
          <a:lstStyle/>
          <a:p>
            <a:r>
              <a:rPr lang="en-US"/>
              <a:t>Department of Commerce MFTE program:</a:t>
            </a:r>
          </a:p>
          <a:p>
            <a:pPr lvl="1"/>
            <a:r>
              <a:rPr lang="en-US"/>
              <a:t>Website.</a:t>
            </a:r>
          </a:p>
          <a:p>
            <a:pPr lvl="1"/>
            <a:r>
              <a:rPr lang="en-US"/>
              <a:t>Staff technical support.</a:t>
            </a:r>
          </a:p>
          <a:p>
            <a:r>
              <a:rPr lang="en-US"/>
              <a:t>MFTE Workbook:</a:t>
            </a:r>
          </a:p>
          <a:p>
            <a:pPr lvl="1"/>
            <a:r>
              <a:rPr lang="en-US"/>
              <a:t>A detailed, step-by-step explanation of the program.</a:t>
            </a:r>
          </a:p>
          <a:p>
            <a:pPr lvl="1"/>
            <a:r>
              <a:rPr lang="en-US"/>
              <a:t>Model code to use when implementing a local MFTE program.</a:t>
            </a:r>
          </a:p>
          <a:p>
            <a:pPr lvl="1"/>
            <a:r>
              <a:rPr lang="en-US"/>
              <a:t>Sample forms and certificates that can be used to administer MFTEs.</a:t>
            </a:r>
          </a:p>
          <a:p>
            <a:r>
              <a:rPr lang="en-US"/>
              <a:t>Local resources: other administrators, developers, etc.</a:t>
            </a:r>
          </a:p>
        </p:txBody>
      </p:sp>
    </p:spTree>
    <p:extLst>
      <p:ext uri="{BB962C8B-B14F-4D97-AF65-F5344CB8AC3E}">
        <p14:creationId xmlns:p14="http://schemas.microsoft.com/office/powerpoint/2010/main" val="2837880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Katherine Mitchell</a:t>
            </a:r>
          </a:p>
        </p:txBody>
      </p:sp>
      <p:sp>
        <p:nvSpPr>
          <p:cNvPr id="3" name="Text Placeholder 2"/>
          <p:cNvSpPr>
            <a:spLocks noGrp="1"/>
          </p:cNvSpPr>
          <p:nvPr>
            <p:ph type="body" sz="quarter" idx="11"/>
          </p:nvPr>
        </p:nvSpPr>
        <p:spPr/>
        <p:txBody>
          <a:bodyPr/>
          <a:lstStyle/>
          <a:p>
            <a:r>
              <a:rPr lang="en-US" dirty="0"/>
              <a:t>MFTE Program manager</a:t>
            </a:r>
          </a:p>
        </p:txBody>
      </p:sp>
      <p:sp>
        <p:nvSpPr>
          <p:cNvPr id="4" name="Text Placeholder 3"/>
          <p:cNvSpPr>
            <a:spLocks noGrp="1"/>
          </p:cNvSpPr>
          <p:nvPr>
            <p:ph type="body" sz="quarter" idx="12"/>
          </p:nvPr>
        </p:nvSpPr>
        <p:spPr/>
        <p:txBody>
          <a:bodyPr/>
          <a:lstStyle/>
          <a:p>
            <a:r>
              <a:rPr lang="en-US" dirty="0"/>
              <a:t>Katherine.Mitchell@commerce.wa.gov</a:t>
            </a:r>
          </a:p>
        </p:txBody>
      </p:sp>
      <p:sp>
        <p:nvSpPr>
          <p:cNvPr id="6" name="Title 5"/>
          <p:cNvSpPr>
            <a:spLocks noGrp="1"/>
          </p:cNvSpPr>
          <p:nvPr>
            <p:ph type="title"/>
          </p:nvPr>
        </p:nvSpPr>
        <p:spPr/>
        <p:txBody>
          <a:bodyPr/>
          <a:lstStyle/>
          <a:p>
            <a:r>
              <a:rPr lang="en-US" dirty="0"/>
              <a:t>Questions?</a:t>
            </a:r>
          </a:p>
        </p:txBody>
      </p:sp>
      <p:sp>
        <p:nvSpPr>
          <p:cNvPr id="8" name="Text Placeholder 7">
            <a:extLst>
              <a:ext uri="{FF2B5EF4-FFF2-40B4-BE49-F238E27FC236}">
                <a16:creationId xmlns:a16="http://schemas.microsoft.com/office/drawing/2014/main" id="{659CAF32-D90B-7428-E618-0F0065F5FFF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46232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p:txBody>
          <a:bodyPr/>
          <a:lstStyle/>
          <a:p>
            <a:endParaRPr lang="en-US"/>
          </a:p>
        </p:txBody>
      </p:sp>
      <p:sp>
        <p:nvSpPr>
          <p:cNvPr id="7" name="Text Placeholder 6"/>
          <p:cNvSpPr>
            <a:spLocks noGrp="1"/>
          </p:cNvSpPr>
          <p:nvPr>
            <p:ph type="body" sz="quarter" idx="15"/>
          </p:nvPr>
        </p:nvSpPr>
        <p:spPr/>
        <p:txBody>
          <a:bodyPr/>
          <a:lstStyle/>
          <a:p>
            <a:endParaRPr lang="en-US"/>
          </a:p>
        </p:txBody>
      </p:sp>
      <p:sp>
        <p:nvSpPr>
          <p:cNvPr id="8" name="Text Placeholder 7"/>
          <p:cNvSpPr>
            <a:spLocks noGrp="1"/>
          </p:cNvSpPr>
          <p:nvPr>
            <p:ph type="body" sz="quarter" idx="16"/>
          </p:nvPr>
        </p:nvSpPr>
        <p:spPr/>
        <p:txBody>
          <a:bodyPr/>
          <a:lstStyle/>
          <a:p>
            <a:endParaRPr lang="en-US"/>
          </a:p>
        </p:txBody>
      </p:sp>
      <p:sp>
        <p:nvSpPr>
          <p:cNvPr id="9" name="Text Placeholder 8"/>
          <p:cNvSpPr>
            <a:spLocks noGrp="1"/>
          </p:cNvSpPr>
          <p:nvPr>
            <p:ph type="body" sz="quarter" idx="17"/>
          </p:nvPr>
        </p:nvSpPr>
        <p:spPr/>
        <p:txBody>
          <a:bodyPr/>
          <a:lstStyle/>
          <a:p>
            <a:endParaRPr lang="en-US"/>
          </a:p>
        </p:txBody>
      </p:sp>
      <p:sp>
        <p:nvSpPr>
          <p:cNvPr id="10" name="Text Placeholder 9"/>
          <p:cNvSpPr>
            <a:spLocks noGrp="1"/>
          </p:cNvSpPr>
          <p:nvPr>
            <p:ph type="body" sz="quarter" idx="18"/>
          </p:nvPr>
        </p:nvSpPr>
        <p:spPr/>
        <p:txBody>
          <a:bodyPr/>
          <a:lstStyle/>
          <a:p>
            <a:endParaRPr lang="en-US"/>
          </a:p>
        </p:txBody>
      </p:sp>
      <p:sp>
        <p:nvSpPr>
          <p:cNvPr id="11" name="Text Placeholder 10"/>
          <p:cNvSpPr>
            <a:spLocks noGrp="1"/>
          </p:cNvSpPr>
          <p:nvPr>
            <p:ph type="body" sz="quarter" idx="19"/>
          </p:nvPr>
        </p:nvSpPr>
        <p:spPr/>
        <p:txBody>
          <a:bodyPr/>
          <a:lstStyle/>
          <a:p>
            <a:endParaRPr lang="en-US"/>
          </a:p>
        </p:txBody>
      </p:sp>
      <p:sp>
        <p:nvSpPr>
          <p:cNvPr id="12" name="Text Placeholder 11"/>
          <p:cNvSpPr>
            <a:spLocks noGrp="1"/>
          </p:cNvSpPr>
          <p:nvPr>
            <p:ph type="body" sz="quarter" idx="20"/>
          </p:nvPr>
        </p:nvSpPr>
        <p:spPr/>
        <p:txBody>
          <a:bodyPr/>
          <a:lstStyle/>
          <a:p>
            <a:endParaRPr lang="en-US"/>
          </a:p>
        </p:txBody>
      </p:sp>
      <p:sp>
        <p:nvSpPr>
          <p:cNvPr id="13" name="Text Placeholder 12"/>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310441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78B62B-7314-739C-2A69-52FD378F1F47}"/>
              </a:ext>
            </a:extLst>
          </p:cNvPr>
          <p:cNvSpPr>
            <a:spLocks noGrp="1"/>
          </p:cNvSpPr>
          <p:nvPr>
            <p:ph type="title"/>
          </p:nvPr>
        </p:nvSpPr>
        <p:spPr>
          <a:xfrm>
            <a:off x="838200" y="281940"/>
            <a:ext cx="5610808" cy="1218948"/>
          </a:xfrm>
        </p:spPr>
        <p:txBody>
          <a:bodyPr>
            <a:normAutofit fontScale="90000"/>
          </a:bodyPr>
          <a:lstStyle/>
          <a:p>
            <a:r>
              <a:rPr lang="en-US" dirty="0">
                <a:ea typeface="Roboto Mono Thin"/>
              </a:rPr>
              <a:t>Who has adopted MFTE?</a:t>
            </a:r>
          </a:p>
        </p:txBody>
      </p:sp>
      <p:sp>
        <p:nvSpPr>
          <p:cNvPr id="9" name="Content Placeholder 8">
            <a:extLst>
              <a:ext uri="{FF2B5EF4-FFF2-40B4-BE49-F238E27FC236}">
                <a16:creationId xmlns:a16="http://schemas.microsoft.com/office/drawing/2014/main" id="{52BDE14D-8160-1B6D-297C-0A0530C9301D}"/>
              </a:ext>
            </a:extLst>
          </p:cNvPr>
          <p:cNvSpPr txBox="1">
            <a:spLocks noGrp="1"/>
          </p:cNvSpPr>
          <p:nvPr>
            <p:ph sz="half" idx="1"/>
          </p:nvPr>
        </p:nvSpPr>
        <p:spPr>
          <a:xfrm>
            <a:off x="838200" y="1825625"/>
            <a:ext cx="5181600" cy="42965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buNone/>
            </a:pPr>
            <a:r>
              <a:rPr lang="en-US" sz="2800" dirty="0">
                <a:solidFill>
                  <a:schemeClr val="accent1"/>
                </a:solidFill>
                <a:ea typeface="Roboto"/>
                <a:cs typeface="Roboto"/>
              </a:rPr>
              <a:t>Between 2007 and 2023:</a:t>
            </a:r>
          </a:p>
          <a:p>
            <a:pPr marL="342900" indent="-342900">
              <a:buFont typeface="Arial"/>
              <a:buChar char="•"/>
            </a:pPr>
            <a:r>
              <a:rPr lang="en-US" sz="2000" b="1" dirty="0">
                <a:solidFill>
                  <a:schemeClr val="tx1"/>
                </a:solidFill>
                <a:ea typeface="Roboto"/>
                <a:cs typeface="Roboto"/>
              </a:rPr>
              <a:t>58 jurisdictions</a:t>
            </a:r>
            <a:r>
              <a:rPr lang="en-US" sz="2000" dirty="0">
                <a:solidFill>
                  <a:schemeClr val="tx1"/>
                </a:solidFill>
                <a:ea typeface="Roboto"/>
                <a:cs typeface="Roboto"/>
              </a:rPr>
              <a:t> adopted an MFTE program – 57 cities and 1 county</a:t>
            </a:r>
          </a:p>
          <a:p>
            <a:pPr marL="342900" indent="-342900">
              <a:buFont typeface="Arial"/>
              <a:buChar char="•"/>
            </a:pPr>
            <a:r>
              <a:rPr lang="en-US" sz="2000" b="1" dirty="0">
                <a:solidFill>
                  <a:schemeClr val="tx1"/>
                </a:solidFill>
                <a:ea typeface="Roboto"/>
                <a:cs typeface="Roboto"/>
              </a:rPr>
              <a:t>479 projects </a:t>
            </a:r>
            <a:r>
              <a:rPr lang="en-US" sz="2000" dirty="0">
                <a:solidFill>
                  <a:schemeClr val="tx1"/>
                </a:solidFill>
                <a:ea typeface="Roboto"/>
                <a:cs typeface="Roboto"/>
              </a:rPr>
              <a:t>have been completed using the exemption</a:t>
            </a:r>
            <a:endParaRPr lang="en-US" sz="2000" b="1" dirty="0">
              <a:solidFill>
                <a:schemeClr val="tx1"/>
              </a:solidFill>
              <a:ea typeface="Roboto"/>
              <a:cs typeface="Roboto"/>
            </a:endParaRPr>
          </a:p>
          <a:p>
            <a:pPr marL="342900" indent="-342900">
              <a:buFont typeface="Arial"/>
              <a:buChar char="•"/>
            </a:pPr>
            <a:r>
              <a:rPr lang="en-US" sz="2000" b="1" dirty="0">
                <a:solidFill>
                  <a:schemeClr val="tx1"/>
                </a:solidFill>
                <a:ea typeface="Roboto"/>
                <a:cs typeface="Roboto"/>
              </a:rPr>
              <a:t>Over 61,000 new housing units </a:t>
            </a:r>
            <a:r>
              <a:rPr lang="en-US" sz="2000" dirty="0">
                <a:solidFill>
                  <a:schemeClr val="tx1"/>
                </a:solidFill>
                <a:ea typeface="Roboto"/>
                <a:cs typeface="Roboto"/>
              </a:rPr>
              <a:t>were completed using the exemption program</a:t>
            </a:r>
          </a:p>
          <a:p>
            <a:pPr marL="342900" indent="-342900">
              <a:buFont typeface="Arial"/>
              <a:buChar char="•"/>
            </a:pPr>
            <a:r>
              <a:rPr lang="en-US" sz="2000" dirty="0">
                <a:solidFill>
                  <a:schemeClr val="tx1"/>
                </a:solidFill>
                <a:ea typeface="Roboto"/>
                <a:cs typeface="Roboto"/>
              </a:rPr>
              <a:t>Of those units, </a:t>
            </a:r>
            <a:r>
              <a:rPr lang="en-US" sz="2000" b="1" dirty="0">
                <a:solidFill>
                  <a:schemeClr val="tx1"/>
                </a:solidFill>
                <a:ea typeface="Roboto"/>
                <a:cs typeface="Roboto"/>
              </a:rPr>
              <a:t>over 11,000 were rent- and income-restricted affordable units </a:t>
            </a:r>
          </a:p>
          <a:p>
            <a:pPr marL="342900" indent="-342900">
              <a:buFont typeface="Arial"/>
              <a:buChar char="•"/>
            </a:pPr>
            <a:endParaRPr lang="en-US" sz="2000" b="1" dirty="0">
              <a:ea typeface="Roboto"/>
              <a:cs typeface="Roboto"/>
            </a:endParaRPr>
          </a:p>
          <a:p>
            <a:pPr marL="0" indent="0">
              <a:buNone/>
            </a:pPr>
            <a:r>
              <a:rPr lang="en-US" sz="2000" dirty="0">
                <a:ea typeface="Roboto"/>
                <a:cs typeface="Roboto"/>
              </a:rPr>
              <a:t>Since 2021, all cities are eligible to adopt MFTE. 2024 program data is still pending.</a:t>
            </a:r>
          </a:p>
        </p:txBody>
      </p:sp>
      <p:graphicFrame>
        <p:nvGraphicFramePr>
          <p:cNvPr id="10" name="Content Placeholder 12"/>
          <p:cNvGraphicFramePr>
            <a:graphicFrameLocks noGrp="1"/>
          </p:cNvGraphicFramePr>
          <p:nvPr>
            <p:ph sz="half" idx="2"/>
            <p:extLst>
              <p:ext uri="{D42A27DB-BD31-4B8C-83A1-F6EECF244321}">
                <p14:modId xmlns:p14="http://schemas.microsoft.com/office/powerpoint/2010/main" val="3847609132"/>
              </p:ext>
            </p:extLst>
          </p:nvPr>
        </p:nvGraphicFramePr>
        <p:xfrm>
          <a:off x="6449008" y="130630"/>
          <a:ext cx="5485692" cy="6167540"/>
        </p:xfrm>
        <a:graphic>
          <a:graphicData uri="http://schemas.openxmlformats.org/drawingml/2006/table">
            <a:tbl>
              <a:tblPr>
                <a:tableStyleId>{5C22544A-7EE6-4342-B048-85BDC9FD1C3A}</a:tableStyleId>
              </a:tblPr>
              <a:tblGrid>
                <a:gridCol w="1828564">
                  <a:extLst>
                    <a:ext uri="{9D8B030D-6E8A-4147-A177-3AD203B41FA5}">
                      <a16:colId xmlns:a16="http://schemas.microsoft.com/office/drawing/2014/main" val="3547876771"/>
                    </a:ext>
                  </a:extLst>
                </a:gridCol>
                <a:gridCol w="1828564">
                  <a:extLst>
                    <a:ext uri="{9D8B030D-6E8A-4147-A177-3AD203B41FA5}">
                      <a16:colId xmlns:a16="http://schemas.microsoft.com/office/drawing/2014/main" val="1794034576"/>
                    </a:ext>
                  </a:extLst>
                </a:gridCol>
                <a:gridCol w="1828564">
                  <a:extLst>
                    <a:ext uri="{9D8B030D-6E8A-4147-A177-3AD203B41FA5}">
                      <a16:colId xmlns:a16="http://schemas.microsoft.com/office/drawing/2014/main" val="2876630467"/>
                    </a:ext>
                  </a:extLst>
                </a:gridCol>
              </a:tblGrid>
              <a:tr h="308377">
                <a:tc>
                  <a:txBody>
                    <a:bodyPr/>
                    <a:lstStyle/>
                    <a:p>
                      <a:pPr algn="ctr" fontAlgn="b"/>
                      <a:r>
                        <a:rPr lang="en-US" sz="1600" b="0" u="none" strike="noStrike" dirty="0">
                          <a:effectLst/>
                        </a:rPr>
                        <a:t>Pierce County</a:t>
                      </a:r>
                      <a:endParaRPr lang="en-US" sz="1600" b="0" i="0" u="none" strike="noStrike" dirty="0">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Issaquah</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Renton</a:t>
                      </a:r>
                      <a:endParaRPr lang="en-US" sz="1600" b="0" i="0" u="none" strike="noStrike">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2150414034"/>
                  </a:ext>
                </a:extLst>
              </a:tr>
              <a:tr h="308377">
                <a:tc>
                  <a:txBody>
                    <a:bodyPr/>
                    <a:lstStyle/>
                    <a:p>
                      <a:pPr algn="ctr" fontAlgn="b"/>
                      <a:r>
                        <a:rPr lang="en-US" sz="1600" b="0" u="none" strike="noStrike" dirty="0">
                          <a:effectLst/>
                        </a:rPr>
                        <a:t>Auburn</a:t>
                      </a:r>
                      <a:endParaRPr lang="en-US" sz="1600" b="0" i="0" u="none" strike="noStrike" dirty="0">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Kenmore</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SeaTac</a:t>
                      </a:r>
                      <a:endParaRPr lang="en-US" sz="1600" b="0" i="0" u="none" strike="noStrike">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2695108654"/>
                  </a:ext>
                </a:extLst>
              </a:tr>
              <a:tr h="308377">
                <a:tc>
                  <a:txBody>
                    <a:bodyPr/>
                    <a:lstStyle/>
                    <a:p>
                      <a:pPr algn="ctr" fontAlgn="b"/>
                      <a:r>
                        <a:rPr lang="en-US" sz="1600" b="0" u="none" strike="noStrike" dirty="0">
                          <a:solidFill>
                            <a:schemeClr val="tx1"/>
                          </a:solidFill>
                          <a:effectLst/>
                        </a:rPr>
                        <a:t>Bainbridge Island</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Kent</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Seattle</a:t>
                      </a:r>
                      <a:endParaRPr lang="en-US" sz="1600" b="0" i="0" u="none" strike="noStrike">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896288767"/>
                  </a:ext>
                </a:extLst>
              </a:tr>
              <a:tr h="308377">
                <a:tc>
                  <a:txBody>
                    <a:bodyPr/>
                    <a:lstStyle/>
                    <a:p>
                      <a:pPr algn="ctr" fontAlgn="b"/>
                      <a:r>
                        <a:rPr lang="en-US" sz="1600" b="0" u="none" strike="noStrike" dirty="0">
                          <a:solidFill>
                            <a:schemeClr val="tx1"/>
                          </a:solidFill>
                          <a:effectLst/>
                        </a:rPr>
                        <a:t>Battle Ground</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Kirkland</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Shoreline</a:t>
                      </a:r>
                      <a:endParaRPr lang="en-US" sz="1600" b="0" i="0" u="none" strike="noStrike">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1783458206"/>
                  </a:ext>
                </a:extLst>
              </a:tr>
              <a:tr h="308377">
                <a:tc>
                  <a:txBody>
                    <a:bodyPr/>
                    <a:lstStyle/>
                    <a:p>
                      <a:pPr algn="ctr" fontAlgn="b"/>
                      <a:r>
                        <a:rPr lang="en-US" sz="1600" b="0" u="none" strike="noStrike" dirty="0">
                          <a:solidFill>
                            <a:schemeClr val="tx1"/>
                          </a:solidFill>
                          <a:effectLst/>
                        </a:rPr>
                        <a:t>Bellevue</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Lacey</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Snohomish</a:t>
                      </a:r>
                      <a:endParaRPr lang="en-US" sz="1600" b="0" i="0" u="none" strike="noStrike">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3592187044"/>
                  </a:ext>
                </a:extLst>
              </a:tr>
              <a:tr h="308377">
                <a:tc>
                  <a:txBody>
                    <a:bodyPr/>
                    <a:lstStyle/>
                    <a:p>
                      <a:pPr algn="ctr" fontAlgn="b"/>
                      <a:r>
                        <a:rPr lang="en-US" sz="1600" b="0" u="none" strike="noStrike" dirty="0">
                          <a:solidFill>
                            <a:schemeClr val="tx1"/>
                          </a:solidFill>
                          <a:effectLst/>
                        </a:rPr>
                        <a:t>Bellingham</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Lake Forest Park</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Snoqualmie</a:t>
                      </a:r>
                      <a:endParaRPr lang="en-US" sz="1600" b="0" i="0" u="none" strike="noStrike">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628431834"/>
                  </a:ext>
                </a:extLst>
              </a:tr>
              <a:tr h="308377">
                <a:tc>
                  <a:txBody>
                    <a:bodyPr/>
                    <a:lstStyle/>
                    <a:p>
                      <a:pPr algn="ctr" fontAlgn="b"/>
                      <a:r>
                        <a:rPr lang="en-US" sz="1600" b="0" u="none" strike="noStrike" dirty="0">
                          <a:solidFill>
                            <a:schemeClr val="tx1"/>
                          </a:solidFill>
                          <a:effectLst/>
                        </a:rPr>
                        <a:t>Blaine</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Lake Stevens</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dirty="0">
                          <a:effectLst/>
                        </a:rPr>
                        <a:t>Spokane</a:t>
                      </a:r>
                      <a:endParaRPr lang="en-US" sz="1600" b="0" i="0" u="none" strike="noStrike" dirty="0">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4089909028"/>
                  </a:ext>
                </a:extLst>
              </a:tr>
              <a:tr h="308377">
                <a:tc>
                  <a:txBody>
                    <a:bodyPr/>
                    <a:lstStyle/>
                    <a:p>
                      <a:pPr algn="ctr" fontAlgn="b"/>
                      <a:r>
                        <a:rPr lang="en-US" sz="1600" b="0" u="none" strike="noStrike" dirty="0">
                          <a:solidFill>
                            <a:schemeClr val="tx1"/>
                          </a:solidFill>
                          <a:effectLst/>
                        </a:rPr>
                        <a:t>Bothell</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Lakewood</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Sumner</a:t>
                      </a:r>
                      <a:endParaRPr lang="en-US" sz="1600" b="0" i="0" u="none" strike="noStrike">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1045244586"/>
                  </a:ext>
                </a:extLst>
              </a:tr>
              <a:tr h="308377">
                <a:tc>
                  <a:txBody>
                    <a:bodyPr/>
                    <a:lstStyle/>
                    <a:p>
                      <a:pPr algn="ctr" fontAlgn="b"/>
                      <a:r>
                        <a:rPr lang="en-US" sz="1600" b="0" u="none" strike="noStrike" dirty="0">
                          <a:solidFill>
                            <a:schemeClr val="tx1"/>
                          </a:solidFill>
                          <a:effectLst/>
                        </a:rPr>
                        <a:t>Bremerton</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Lynnwood</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dirty="0">
                          <a:effectLst/>
                        </a:rPr>
                        <a:t>Tacoma</a:t>
                      </a:r>
                      <a:endParaRPr lang="en-US" sz="1600" b="0" i="0" u="none" strike="noStrike" dirty="0">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3396129359"/>
                  </a:ext>
                </a:extLst>
              </a:tr>
              <a:tr h="308377">
                <a:tc>
                  <a:txBody>
                    <a:bodyPr/>
                    <a:lstStyle/>
                    <a:p>
                      <a:pPr algn="ctr" fontAlgn="b"/>
                      <a:r>
                        <a:rPr lang="en-US" sz="1600" b="0" u="none" strike="noStrike" dirty="0">
                          <a:solidFill>
                            <a:schemeClr val="tx1"/>
                          </a:solidFill>
                          <a:effectLst/>
                        </a:rPr>
                        <a:t>Burien</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Marysville</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Tukwila</a:t>
                      </a:r>
                      <a:endParaRPr lang="en-US" sz="1600" b="0" i="0" u="none" strike="noStrike">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2344277358"/>
                  </a:ext>
                </a:extLst>
              </a:tr>
              <a:tr h="308377">
                <a:tc>
                  <a:txBody>
                    <a:bodyPr/>
                    <a:lstStyle/>
                    <a:p>
                      <a:pPr algn="ctr" fontAlgn="b"/>
                      <a:r>
                        <a:rPr lang="en-US" sz="1600" b="0" u="none" strike="noStrike" dirty="0">
                          <a:solidFill>
                            <a:schemeClr val="tx1"/>
                          </a:solidFill>
                          <a:effectLst/>
                        </a:rPr>
                        <a:t>Camas</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Moses Lake</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Tumwater</a:t>
                      </a:r>
                      <a:endParaRPr lang="en-US" sz="1600" b="0" i="0" u="none" strike="noStrike">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2241903914"/>
                  </a:ext>
                </a:extLst>
              </a:tr>
              <a:tr h="308377">
                <a:tc>
                  <a:txBody>
                    <a:bodyPr/>
                    <a:lstStyle/>
                    <a:p>
                      <a:pPr algn="ctr" fontAlgn="b"/>
                      <a:r>
                        <a:rPr lang="en-US" sz="1600" b="0" u="none" strike="noStrike" dirty="0">
                          <a:solidFill>
                            <a:schemeClr val="tx1"/>
                          </a:solidFill>
                          <a:effectLst/>
                        </a:rPr>
                        <a:t>College Place</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Mountlake Terrace</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University Place</a:t>
                      </a:r>
                      <a:endParaRPr lang="en-US" sz="1600" b="0" i="0" u="none" strike="noStrike">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1277006948"/>
                  </a:ext>
                </a:extLst>
              </a:tr>
              <a:tr h="308377">
                <a:tc>
                  <a:txBody>
                    <a:bodyPr/>
                    <a:lstStyle/>
                    <a:p>
                      <a:pPr algn="ctr" fontAlgn="b"/>
                      <a:r>
                        <a:rPr lang="en-US" sz="1600" b="0" u="none" strike="noStrike" dirty="0">
                          <a:solidFill>
                            <a:schemeClr val="tx1"/>
                          </a:solidFill>
                          <a:effectLst/>
                        </a:rPr>
                        <a:t>Covington</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dirty="0">
                          <a:effectLst/>
                        </a:rPr>
                        <a:t>Newcastle</a:t>
                      </a:r>
                      <a:endParaRPr lang="en-US" sz="1600" b="0" i="0" u="none" strike="noStrike" dirty="0">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dirty="0">
                          <a:effectLst/>
                        </a:rPr>
                        <a:t>Vancouver</a:t>
                      </a:r>
                      <a:endParaRPr lang="en-US" sz="1600" b="0" i="0" u="none" strike="noStrike" dirty="0">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3091924446"/>
                  </a:ext>
                </a:extLst>
              </a:tr>
              <a:tr h="308377">
                <a:tc>
                  <a:txBody>
                    <a:bodyPr/>
                    <a:lstStyle/>
                    <a:p>
                      <a:pPr algn="ctr" fontAlgn="b"/>
                      <a:r>
                        <a:rPr lang="en-US" sz="1600" b="0" u="none" strike="noStrike" dirty="0">
                          <a:solidFill>
                            <a:schemeClr val="tx1"/>
                          </a:solidFill>
                          <a:effectLst/>
                        </a:rPr>
                        <a:t>Edmonds</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dirty="0">
                          <a:effectLst/>
                        </a:rPr>
                        <a:t>North Bend</a:t>
                      </a:r>
                      <a:endParaRPr lang="en-US" sz="1600" b="0" i="0" u="none" strike="noStrike" dirty="0">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Walla Walla</a:t>
                      </a:r>
                      <a:endParaRPr lang="en-US" sz="1600" b="0" i="0" u="none" strike="noStrike">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2882691052"/>
                  </a:ext>
                </a:extLst>
              </a:tr>
              <a:tr h="308377">
                <a:tc>
                  <a:txBody>
                    <a:bodyPr/>
                    <a:lstStyle/>
                    <a:p>
                      <a:pPr algn="ctr" fontAlgn="b"/>
                      <a:r>
                        <a:rPr lang="en-US" sz="1600" b="0" u="none" strike="noStrike" dirty="0">
                          <a:solidFill>
                            <a:schemeClr val="tx1"/>
                          </a:solidFill>
                          <a:effectLst/>
                        </a:rPr>
                        <a:t>Ellensburg</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Olympia</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Washougal</a:t>
                      </a:r>
                      <a:endParaRPr lang="en-US" sz="1600" b="0" i="0" u="none" strike="noStrike">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1027934607"/>
                  </a:ext>
                </a:extLst>
              </a:tr>
              <a:tr h="308377">
                <a:tc>
                  <a:txBody>
                    <a:bodyPr/>
                    <a:lstStyle/>
                    <a:p>
                      <a:pPr algn="ctr" fontAlgn="b"/>
                      <a:r>
                        <a:rPr lang="en-US" sz="1600" b="0" u="none" strike="noStrike" dirty="0">
                          <a:solidFill>
                            <a:schemeClr val="tx1"/>
                          </a:solidFill>
                          <a:effectLst/>
                        </a:rPr>
                        <a:t>Enumclaw</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Othello</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dirty="0">
                          <a:effectLst/>
                        </a:rPr>
                        <a:t>Wenatchee</a:t>
                      </a:r>
                      <a:endParaRPr lang="en-US" sz="1600" b="0" i="0" u="none" strike="noStrike" dirty="0">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140013652"/>
                  </a:ext>
                </a:extLst>
              </a:tr>
              <a:tr h="308377">
                <a:tc>
                  <a:txBody>
                    <a:bodyPr/>
                    <a:lstStyle/>
                    <a:p>
                      <a:pPr algn="ctr" fontAlgn="b"/>
                      <a:r>
                        <a:rPr lang="en-US" sz="1600" b="0" u="none" strike="noStrike" dirty="0">
                          <a:solidFill>
                            <a:schemeClr val="tx1"/>
                          </a:solidFill>
                          <a:effectLst/>
                        </a:rPr>
                        <a:t>Everett</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dirty="0">
                          <a:effectLst/>
                        </a:rPr>
                        <a:t>Port Angeles</a:t>
                      </a:r>
                      <a:endParaRPr lang="en-US" sz="1600" b="0" i="0" u="none" strike="noStrike" dirty="0">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Woodinville</a:t>
                      </a:r>
                      <a:endParaRPr lang="en-US" sz="1600" b="0" i="0" u="none" strike="noStrike">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3487598171"/>
                  </a:ext>
                </a:extLst>
              </a:tr>
              <a:tr h="308377">
                <a:tc>
                  <a:txBody>
                    <a:bodyPr/>
                    <a:lstStyle/>
                    <a:p>
                      <a:pPr algn="ctr" fontAlgn="b"/>
                      <a:r>
                        <a:rPr lang="en-US" sz="1600" b="0" u="none" strike="noStrike" dirty="0">
                          <a:solidFill>
                            <a:schemeClr val="tx1"/>
                          </a:solidFill>
                          <a:effectLst/>
                        </a:rPr>
                        <a:t>Federal Way</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dirty="0">
                          <a:effectLst/>
                        </a:rPr>
                        <a:t>Port Townsend</a:t>
                      </a:r>
                      <a:endParaRPr lang="en-US" sz="1600" b="0" i="0" u="none" strike="noStrike" dirty="0">
                        <a:solidFill>
                          <a:srgbClr val="000000"/>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Yakima </a:t>
                      </a:r>
                      <a:endParaRPr lang="en-US" sz="1600" b="0" i="0" u="none" strike="noStrike">
                        <a:solidFill>
                          <a:srgbClr val="000000"/>
                        </a:solidFill>
                        <a:effectLst/>
                        <a:latin typeface="Roboto Black" panose="02000000000000000000" pitchFamily="2" charset="0"/>
                      </a:endParaRPr>
                    </a:p>
                  </a:txBody>
                  <a:tcPr marL="9525" marR="9525" marT="9525" marB="0" anchor="ctr"/>
                </a:tc>
                <a:extLst>
                  <a:ext uri="{0D108BD9-81ED-4DB2-BD59-A6C34878D82A}">
                    <a16:rowId xmlns:a16="http://schemas.microsoft.com/office/drawing/2014/main" val="783800933"/>
                  </a:ext>
                </a:extLst>
              </a:tr>
              <a:tr h="308377">
                <a:tc>
                  <a:txBody>
                    <a:bodyPr/>
                    <a:lstStyle/>
                    <a:p>
                      <a:pPr algn="ctr" fontAlgn="b"/>
                      <a:r>
                        <a:rPr lang="en-US" sz="1600" b="0" u="none" strike="noStrike" dirty="0">
                          <a:solidFill>
                            <a:schemeClr val="tx1"/>
                          </a:solidFill>
                          <a:effectLst/>
                        </a:rPr>
                        <a:t>Ferndale</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a:effectLst/>
                        </a:rPr>
                        <a:t>Puyallup</a:t>
                      </a:r>
                      <a:endParaRPr lang="en-US" sz="1600" b="0" i="0" u="none" strike="noStrike">
                        <a:solidFill>
                          <a:srgbClr val="000000"/>
                        </a:solidFill>
                        <a:effectLst/>
                        <a:latin typeface="Roboto Black" panose="02000000000000000000" pitchFamily="2" charset="0"/>
                      </a:endParaRPr>
                    </a:p>
                  </a:txBody>
                  <a:tcPr marL="9525" marR="9525" marT="9525" marB="0" anchor="ctr"/>
                </a:tc>
                <a:tc>
                  <a:txBody>
                    <a:bodyPr/>
                    <a:lstStyle/>
                    <a:p>
                      <a:pPr algn="ctr" fontAlgn="b"/>
                      <a:endParaRPr lang="en-US" sz="1600" b="0" i="0" u="none" strike="noStrike" dirty="0">
                        <a:solidFill>
                          <a:srgbClr val="000000"/>
                        </a:solidFill>
                        <a:effectLst/>
                        <a:latin typeface="Roboto Black" panose="02000000000000000000" pitchFamily="2" charset="0"/>
                      </a:endParaRPr>
                    </a:p>
                  </a:txBody>
                  <a:tcPr marL="9525" marR="9525" marT="9525" marB="0" anchor="ctr">
                    <a:noFill/>
                  </a:tcPr>
                </a:tc>
                <a:extLst>
                  <a:ext uri="{0D108BD9-81ED-4DB2-BD59-A6C34878D82A}">
                    <a16:rowId xmlns:a16="http://schemas.microsoft.com/office/drawing/2014/main" val="3642386189"/>
                  </a:ext>
                </a:extLst>
              </a:tr>
              <a:tr h="308377">
                <a:tc>
                  <a:txBody>
                    <a:bodyPr/>
                    <a:lstStyle/>
                    <a:p>
                      <a:pPr algn="ctr" fontAlgn="b"/>
                      <a:r>
                        <a:rPr lang="en-US" sz="1600" b="0" u="none" strike="noStrike" dirty="0">
                          <a:solidFill>
                            <a:schemeClr val="tx1"/>
                          </a:solidFill>
                          <a:effectLst/>
                        </a:rPr>
                        <a:t>Fife</a:t>
                      </a:r>
                      <a:endParaRPr lang="en-US" sz="1600" b="0" i="0" u="none" strike="noStrike" dirty="0">
                        <a:solidFill>
                          <a:schemeClr val="tx1"/>
                        </a:solidFill>
                        <a:effectLst/>
                        <a:latin typeface="Roboto Black" panose="02000000000000000000" pitchFamily="2" charset="0"/>
                      </a:endParaRPr>
                    </a:p>
                  </a:txBody>
                  <a:tcPr marL="9525" marR="9525" marT="9525" marB="0" anchor="ctr"/>
                </a:tc>
                <a:tc>
                  <a:txBody>
                    <a:bodyPr/>
                    <a:lstStyle/>
                    <a:p>
                      <a:pPr algn="ctr" fontAlgn="b"/>
                      <a:r>
                        <a:rPr lang="en-US" sz="1600" b="0" u="none" strike="noStrike" dirty="0">
                          <a:effectLst/>
                        </a:rPr>
                        <a:t>Redmond</a:t>
                      </a:r>
                      <a:endParaRPr lang="en-US" sz="1600" b="0" i="0" u="none" strike="noStrike" dirty="0">
                        <a:solidFill>
                          <a:srgbClr val="000000"/>
                        </a:solidFill>
                        <a:effectLst/>
                        <a:latin typeface="Roboto Black" panose="02000000000000000000" pitchFamily="2" charset="0"/>
                      </a:endParaRPr>
                    </a:p>
                  </a:txBody>
                  <a:tcPr marL="9525" marR="9525" marT="9525" marB="0" anchor="ctr"/>
                </a:tc>
                <a:tc>
                  <a:txBody>
                    <a:bodyPr/>
                    <a:lstStyle/>
                    <a:p>
                      <a:pPr algn="ctr" fontAlgn="b"/>
                      <a:endParaRPr lang="en-US" sz="1600" b="0" i="0" u="none" strike="noStrike" dirty="0">
                        <a:solidFill>
                          <a:schemeClr val="accent2"/>
                        </a:solidFill>
                        <a:effectLst/>
                        <a:latin typeface="Roboto Black" panose="02000000000000000000" pitchFamily="2" charset="0"/>
                      </a:endParaRPr>
                    </a:p>
                  </a:txBody>
                  <a:tcPr marL="9525" marR="9525" marT="9525" marB="0" anchor="ctr">
                    <a:noFill/>
                  </a:tcPr>
                </a:tc>
                <a:extLst>
                  <a:ext uri="{0D108BD9-81ED-4DB2-BD59-A6C34878D82A}">
                    <a16:rowId xmlns:a16="http://schemas.microsoft.com/office/drawing/2014/main" val="2172104287"/>
                  </a:ext>
                </a:extLst>
              </a:tr>
            </a:tbl>
          </a:graphicData>
        </a:graphic>
      </p:graphicFrame>
    </p:spTree>
    <p:extLst>
      <p:ext uri="{BB962C8B-B14F-4D97-AF65-F5344CB8AC3E}">
        <p14:creationId xmlns:p14="http://schemas.microsoft.com/office/powerpoint/2010/main" val="410580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78B62B-7314-739C-2A69-52FD378F1F47}"/>
              </a:ext>
            </a:extLst>
          </p:cNvPr>
          <p:cNvSpPr>
            <a:spLocks noGrp="1"/>
          </p:cNvSpPr>
          <p:nvPr>
            <p:ph type="title"/>
          </p:nvPr>
        </p:nvSpPr>
        <p:spPr/>
        <p:txBody>
          <a:bodyPr/>
          <a:lstStyle/>
          <a:p>
            <a:r>
              <a:rPr lang="en-US" dirty="0">
                <a:ea typeface="Roboto Mono Thin"/>
              </a:rPr>
              <a:t>Why invest resources in MFTE?</a:t>
            </a:r>
          </a:p>
        </p:txBody>
      </p:sp>
      <p:sp>
        <p:nvSpPr>
          <p:cNvPr id="8" name="TextBox 7">
            <a:extLst>
              <a:ext uri="{FF2B5EF4-FFF2-40B4-BE49-F238E27FC236}">
                <a16:creationId xmlns:a16="http://schemas.microsoft.com/office/drawing/2014/main" id="{52BDE14D-8160-1B6D-297C-0A0530C9301D}"/>
              </a:ext>
            </a:extLst>
          </p:cNvPr>
          <p:cNvSpPr txBox="1"/>
          <p:nvPr/>
        </p:nvSpPr>
        <p:spPr>
          <a:xfrm>
            <a:off x="838199" y="1763304"/>
            <a:ext cx="579120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solidFill>
                  <a:schemeClr val="accent2"/>
                </a:solidFill>
                <a:ea typeface="Roboto"/>
                <a:cs typeface="Roboto"/>
              </a:rPr>
              <a:t>Meet goals under the Growth Management Act</a:t>
            </a:r>
          </a:p>
          <a:p>
            <a:pPr marL="457200" indent="-457200">
              <a:buFont typeface="Arial" panose="020B0604020202020204" pitchFamily="34" charset="0"/>
              <a:buChar char="•"/>
            </a:pPr>
            <a:r>
              <a:rPr lang="en-US" sz="2800" dirty="0">
                <a:solidFill>
                  <a:schemeClr val="accent2"/>
                </a:solidFill>
                <a:ea typeface="Roboto"/>
                <a:cs typeface="Roboto"/>
              </a:rPr>
              <a:t>Direct growth to urban centers</a:t>
            </a:r>
          </a:p>
          <a:p>
            <a:pPr marL="457200" indent="-457200">
              <a:buFont typeface="Arial" panose="020B0604020202020204" pitchFamily="34" charset="0"/>
              <a:buChar char="•"/>
            </a:pPr>
            <a:r>
              <a:rPr lang="en-US" sz="2800" dirty="0">
                <a:solidFill>
                  <a:schemeClr val="accent2"/>
                </a:solidFill>
                <a:ea typeface="Roboto"/>
                <a:cs typeface="Roboto"/>
              </a:rPr>
              <a:t>Incentivize middle housing types</a:t>
            </a:r>
          </a:p>
          <a:p>
            <a:pPr marL="457200" indent="-457200">
              <a:buFont typeface="Arial" panose="020B0604020202020204" pitchFamily="34" charset="0"/>
              <a:buChar char="•"/>
            </a:pPr>
            <a:r>
              <a:rPr lang="en-US" sz="2800" dirty="0">
                <a:solidFill>
                  <a:schemeClr val="accent2"/>
                </a:solidFill>
                <a:ea typeface="Roboto"/>
                <a:cs typeface="Roboto"/>
              </a:rPr>
              <a:t>Develop public private partnerships</a:t>
            </a:r>
          </a:p>
          <a:p>
            <a:pPr marL="457200" indent="-457200">
              <a:buFont typeface="Arial" panose="020B0604020202020204" pitchFamily="34" charset="0"/>
              <a:buChar char="•"/>
            </a:pPr>
            <a:r>
              <a:rPr lang="en-US" sz="2800" dirty="0">
                <a:solidFill>
                  <a:schemeClr val="accent2"/>
                </a:solidFill>
                <a:ea typeface="Roboto"/>
                <a:cs typeface="Roboto"/>
              </a:rPr>
              <a:t>Incentivize transit-oriented development</a:t>
            </a:r>
          </a:p>
          <a:p>
            <a:pPr marL="457200" indent="-457200">
              <a:buFont typeface="Arial" panose="020B0604020202020204" pitchFamily="34" charset="0"/>
              <a:buChar char="•"/>
            </a:pPr>
            <a:r>
              <a:rPr lang="en-US" sz="2800" dirty="0">
                <a:solidFill>
                  <a:schemeClr val="accent2"/>
                </a:solidFill>
                <a:ea typeface="Roboto"/>
                <a:cs typeface="Roboto"/>
              </a:rPr>
              <a:t>Protect farm and resource lands</a:t>
            </a:r>
          </a:p>
        </p:txBody>
      </p:sp>
      <p:pic>
        <p:nvPicPr>
          <p:cNvPr id="2" name="Picture 1"/>
          <p:cNvPicPr>
            <a:picLocks noChangeAspect="1"/>
          </p:cNvPicPr>
          <p:nvPr/>
        </p:nvPicPr>
        <p:blipFill>
          <a:blip r:embed="rId3"/>
          <a:stretch>
            <a:fillRect/>
          </a:stretch>
        </p:blipFill>
        <p:spPr>
          <a:xfrm>
            <a:off x="6629400" y="2151883"/>
            <a:ext cx="5333167" cy="3193160"/>
          </a:xfrm>
          <a:prstGeom prst="rect">
            <a:avLst/>
          </a:prstGeom>
        </p:spPr>
      </p:pic>
    </p:spTree>
    <p:extLst>
      <p:ext uri="{BB962C8B-B14F-4D97-AF65-F5344CB8AC3E}">
        <p14:creationId xmlns:p14="http://schemas.microsoft.com/office/powerpoint/2010/main" val="57878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C1007-84EB-CCEE-6FFC-21049EEF28FE}"/>
              </a:ext>
            </a:extLst>
          </p:cNvPr>
          <p:cNvSpPr>
            <a:spLocks noGrp="1"/>
          </p:cNvSpPr>
          <p:nvPr>
            <p:ph type="title"/>
          </p:nvPr>
        </p:nvSpPr>
        <p:spPr/>
        <p:txBody>
          <a:bodyPr/>
          <a:lstStyle/>
          <a:p>
            <a:r>
              <a:rPr lang="en-US"/>
              <a:t>Tax Exemption</a:t>
            </a:r>
          </a:p>
        </p:txBody>
      </p:sp>
      <p:sp>
        <p:nvSpPr>
          <p:cNvPr id="3" name="Content Placeholder 2">
            <a:extLst>
              <a:ext uri="{FF2B5EF4-FFF2-40B4-BE49-F238E27FC236}">
                <a16:creationId xmlns:a16="http://schemas.microsoft.com/office/drawing/2014/main" id="{AC2F3938-F905-C3E9-FEF5-29736B405B0D}"/>
              </a:ext>
            </a:extLst>
          </p:cNvPr>
          <p:cNvSpPr>
            <a:spLocks noGrp="1"/>
          </p:cNvSpPr>
          <p:nvPr>
            <p:ph idx="1"/>
          </p:nvPr>
        </p:nvSpPr>
        <p:spPr>
          <a:xfrm>
            <a:off x="838200" y="1825625"/>
            <a:ext cx="7713372" cy="4351338"/>
          </a:xfrm>
        </p:spPr>
        <p:txBody>
          <a:bodyPr vert="horz" lIns="91440" tIns="45720" rIns="91440" bIns="45720" rtlCol="0" anchor="t">
            <a:normAutofit/>
          </a:bodyPr>
          <a:lstStyle/>
          <a:p>
            <a:pPr>
              <a:buClr>
                <a:srgbClr val="6E767D"/>
              </a:buClr>
            </a:pPr>
            <a:r>
              <a:rPr lang="en-US" dirty="0"/>
              <a:t>Under local MFTE programs (cities and counties), </a:t>
            </a:r>
            <a:r>
              <a:rPr lang="en-US" b="1" u="sng" dirty="0"/>
              <a:t>all</a:t>
            </a:r>
            <a:r>
              <a:rPr lang="en-US" dirty="0"/>
              <a:t> property taxes on residential improvements are exempted </a:t>
            </a:r>
          </a:p>
          <a:p>
            <a:pPr lvl="1"/>
            <a:r>
              <a:rPr lang="en-US" dirty="0"/>
              <a:t>This includes taxes that that go to the state, school district, special districts, etc.</a:t>
            </a:r>
            <a:endParaRPr lang="en-US" dirty="0">
              <a:ea typeface="Roboto"/>
              <a:cs typeface="Roboto"/>
            </a:endParaRPr>
          </a:p>
          <a:p>
            <a:pPr lvl="1"/>
            <a:r>
              <a:rPr lang="en-US" dirty="0"/>
              <a:t>Non-residential improvements are </a:t>
            </a:r>
            <a:r>
              <a:rPr lang="en-US" b="1" u="sng" dirty="0"/>
              <a:t>not</a:t>
            </a:r>
            <a:r>
              <a:rPr lang="en-US" dirty="0"/>
              <a:t> included </a:t>
            </a:r>
            <a:br>
              <a:rPr lang="en-US" dirty="0"/>
            </a:br>
            <a:r>
              <a:rPr lang="en-US" dirty="0"/>
              <a:t>(e.g., ground-floor commercial in mixed-use buildings).</a:t>
            </a:r>
            <a:endParaRPr lang="en-US" dirty="0">
              <a:ea typeface="Roboto"/>
              <a:cs typeface="Roboto"/>
            </a:endParaRPr>
          </a:p>
          <a:p>
            <a:pPr lvl="1"/>
            <a:r>
              <a:rPr lang="en-US" dirty="0"/>
              <a:t>For rehab projects, only </a:t>
            </a:r>
            <a:r>
              <a:rPr lang="en-US" b="1" u="sng" dirty="0"/>
              <a:t>new</a:t>
            </a:r>
            <a:r>
              <a:rPr lang="en-US" dirty="0"/>
              <a:t> improvement value is exempted.</a:t>
            </a:r>
            <a:endParaRPr lang="en-US" dirty="0">
              <a:ea typeface="Roboto"/>
              <a:cs typeface="Roboto"/>
            </a:endParaRPr>
          </a:p>
        </p:txBody>
      </p:sp>
      <p:pic>
        <p:nvPicPr>
          <p:cNvPr id="6" name="Picture 5" descr="Diagram&#10;&#10;Description automatically generated with medium confidence">
            <a:extLst>
              <a:ext uri="{FF2B5EF4-FFF2-40B4-BE49-F238E27FC236}">
                <a16:creationId xmlns:a16="http://schemas.microsoft.com/office/drawing/2014/main" id="{DEE8BB2F-2AE9-2CEE-3678-B4F198FE5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6083" y="1749533"/>
            <a:ext cx="1988062" cy="4427430"/>
          </a:xfrm>
          <a:prstGeom prst="rect">
            <a:avLst/>
          </a:prstGeom>
        </p:spPr>
      </p:pic>
    </p:spTree>
    <p:extLst>
      <p:ext uri="{BB962C8B-B14F-4D97-AF65-F5344CB8AC3E}">
        <p14:creationId xmlns:p14="http://schemas.microsoft.com/office/powerpoint/2010/main" val="378949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MFTE projects bring local revenue</a:t>
            </a:r>
          </a:p>
        </p:txBody>
      </p:sp>
      <p:sp>
        <p:nvSpPr>
          <p:cNvPr id="3" name="Content Placeholder 2"/>
          <p:cNvSpPr>
            <a:spLocks noGrp="1"/>
          </p:cNvSpPr>
          <p:nvPr>
            <p:ph idx="1"/>
          </p:nvPr>
        </p:nvSpPr>
        <p:spPr/>
        <p:txBody>
          <a:bodyPr>
            <a:normAutofit fontScale="92500" lnSpcReduction="10000"/>
          </a:bodyPr>
          <a:lstStyle/>
          <a:p>
            <a:r>
              <a:rPr lang="en-US" dirty="0"/>
              <a:t>MFTE does not result in a reduction of revenue for the jurisdiction. A </a:t>
            </a:r>
            <a:r>
              <a:rPr lang="en-US" b="1" u="sng" dirty="0">
                <a:hlinkClick r:id="" action="ppaction://noaction"/>
              </a:rPr>
              <a:t>tax shift</a:t>
            </a:r>
            <a:r>
              <a:rPr lang="en-US" b="1" dirty="0"/>
              <a:t> </a:t>
            </a:r>
            <a:r>
              <a:rPr lang="en-US" dirty="0"/>
              <a:t>occurs, where the value of exemptions are paid by other property owners</a:t>
            </a:r>
          </a:p>
          <a:p>
            <a:r>
              <a:rPr lang="en-US" dirty="0"/>
              <a:t>New MFTE residential development also results in increases in other local revenue:</a:t>
            </a:r>
          </a:p>
          <a:p>
            <a:pPr lvl="1"/>
            <a:r>
              <a:rPr lang="en-US" dirty="0"/>
              <a:t>Sales taxes from construction</a:t>
            </a:r>
          </a:p>
          <a:p>
            <a:pPr lvl="1"/>
            <a:r>
              <a:rPr lang="en-US" dirty="0"/>
              <a:t>Real estate excise taxes (REETs)</a:t>
            </a:r>
          </a:p>
          <a:p>
            <a:pPr lvl="1"/>
            <a:r>
              <a:rPr lang="en-US" dirty="0"/>
              <a:t>Impact fees, connection charges, and other fees</a:t>
            </a:r>
          </a:p>
          <a:p>
            <a:pPr lvl="1"/>
            <a:r>
              <a:rPr lang="en-US" dirty="0"/>
              <a:t>Non-exempt property taxes</a:t>
            </a:r>
          </a:p>
          <a:p>
            <a:pPr lvl="1"/>
            <a:r>
              <a:rPr lang="en-US" dirty="0"/>
              <a:t>Increases in state-shared revenue</a:t>
            </a:r>
          </a:p>
          <a:p>
            <a:pPr lvl="1"/>
            <a:r>
              <a:rPr lang="en-US" dirty="0"/>
              <a:t>Increases in local sales and business and occupation (B&amp;O) taxes from resident spending</a:t>
            </a:r>
          </a:p>
        </p:txBody>
      </p:sp>
    </p:spTree>
    <p:extLst>
      <p:ext uri="{BB962C8B-B14F-4D97-AF65-F5344CB8AC3E}">
        <p14:creationId xmlns:p14="http://schemas.microsoft.com/office/powerpoint/2010/main" val="4238618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D660-1AD8-AC3E-6F83-6D1C5FEB6D8C}"/>
              </a:ext>
            </a:extLst>
          </p:cNvPr>
          <p:cNvSpPr>
            <a:spLocks noGrp="1"/>
          </p:cNvSpPr>
          <p:nvPr>
            <p:ph type="title"/>
          </p:nvPr>
        </p:nvSpPr>
        <p:spPr/>
        <p:txBody>
          <a:bodyPr/>
          <a:lstStyle/>
          <a:p>
            <a:r>
              <a:rPr lang="en-US"/>
              <a:t>Tax Exemptions</a:t>
            </a:r>
          </a:p>
        </p:txBody>
      </p:sp>
      <p:sp>
        <p:nvSpPr>
          <p:cNvPr id="3" name="Content Placeholder 2">
            <a:extLst>
              <a:ext uri="{FF2B5EF4-FFF2-40B4-BE49-F238E27FC236}">
                <a16:creationId xmlns:a16="http://schemas.microsoft.com/office/drawing/2014/main" id="{A4875B9A-A8D5-6E74-C371-F247F903116C}"/>
              </a:ext>
            </a:extLst>
          </p:cNvPr>
          <p:cNvSpPr>
            <a:spLocks noGrp="1"/>
          </p:cNvSpPr>
          <p:nvPr>
            <p:ph idx="1"/>
          </p:nvPr>
        </p:nvSpPr>
        <p:spPr/>
        <p:txBody>
          <a:bodyPr vert="horz" lIns="91440" tIns="45720" rIns="91440" bIns="45720" rtlCol="0" anchor="t">
            <a:normAutofit/>
          </a:bodyPr>
          <a:lstStyle/>
          <a:p>
            <a:r>
              <a:rPr lang="en-US" dirty="0"/>
              <a:t>Variable length of exemption, with </a:t>
            </a:r>
            <a:r>
              <a:rPr lang="en-US" b="1" dirty="0"/>
              <a:t>different base requirements </a:t>
            </a:r>
            <a:r>
              <a:rPr lang="en-US" dirty="0"/>
              <a:t>for each:</a:t>
            </a:r>
          </a:p>
          <a:p>
            <a:pPr lvl="1"/>
            <a:r>
              <a:rPr lang="en-US" b="1" dirty="0"/>
              <a:t>8 years </a:t>
            </a:r>
            <a:r>
              <a:rPr lang="en-US" dirty="0"/>
              <a:t>(no minimum affordability requirements).</a:t>
            </a:r>
          </a:p>
          <a:p>
            <a:pPr lvl="1"/>
            <a:r>
              <a:rPr lang="en-US" b="1" dirty="0"/>
              <a:t>12 years </a:t>
            </a:r>
            <a:r>
              <a:rPr lang="en-US" dirty="0"/>
              <a:t>(affordability requirements).</a:t>
            </a:r>
          </a:p>
          <a:p>
            <a:pPr lvl="1"/>
            <a:r>
              <a:rPr lang="en-US" b="1" dirty="0"/>
              <a:t>20 years </a:t>
            </a:r>
            <a:r>
              <a:rPr lang="en-US" dirty="0"/>
              <a:t>(affordability requirements with additional provisions).</a:t>
            </a:r>
          </a:p>
          <a:p>
            <a:r>
              <a:rPr lang="en-US" b="1" dirty="0"/>
              <a:t>12-year </a:t>
            </a:r>
            <a:r>
              <a:rPr lang="en-US" b="1" u="sng" dirty="0"/>
              <a:t>extensions</a:t>
            </a:r>
            <a:r>
              <a:rPr lang="en-US" b="1" dirty="0"/>
              <a:t> </a:t>
            </a:r>
            <a:r>
              <a:rPr lang="en-US" dirty="0"/>
              <a:t>are also optionally available for 8- and 12-year MFTE.</a:t>
            </a:r>
          </a:p>
          <a:p>
            <a:r>
              <a:rPr lang="en-US" dirty="0"/>
              <a:t>MFTE can apply to both </a:t>
            </a:r>
            <a:r>
              <a:rPr lang="en-US" b="1" dirty="0"/>
              <a:t>rental </a:t>
            </a:r>
            <a:r>
              <a:rPr lang="en-US" b="1" u="sng" dirty="0"/>
              <a:t>and</a:t>
            </a:r>
            <a:r>
              <a:rPr lang="en-US" b="1" dirty="0"/>
              <a:t> owner-occupied </a:t>
            </a:r>
            <a:r>
              <a:rPr lang="en-US" dirty="0"/>
              <a:t>housing.</a:t>
            </a:r>
          </a:p>
        </p:txBody>
      </p:sp>
    </p:spTree>
    <p:extLst>
      <p:ext uri="{BB962C8B-B14F-4D97-AF65-F5344CB8AC3E}">
        <p14:creationId xmlns:p14="http://schemas.microsoft.com/office/powerpoint/2010/main" val="58977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CD75-8BFB-2A04-24EB-941F6E1FDAA1}"/>
              </a:ext>
            </a:extLst>
          </p:cNvPr>
          <p:cNvSpPr>
            <a:spLocks noGrp="1"/>
          </p:cNvSpPr>
          <p:nvPr>
            <p:ph type="title"/>
          </p:nvPr>
        </p:nvSpPr>
        <p:spPr/>
        <p:txBody>
          <a:bodyPr/>
          <a:lstStyle/>
          <a:p>
            <a:r>
              <a:rPr lang="en-US"/>
              <a:t>Residential Targeted Areas</a:t>
            </a:r>
          </a:p>
        </p:txBody>
      </p:sp>
      <p:sp>
        <p:nvSpPr>
          <p:cNvPr id="3" name="Content Placeholder 2">
            <a:extLst>
              <a:ext uri="{FF2B5EF4-FFF2-40B4-BE49-F238E27FC236}">
                <a16:creationId xmlns:a16="http://schemas.microsoft.com/office/drawing/2014/main" id="{3C6775AE-1C38-1832-F9A1-888185288F29}"/>
              </a:ext>
            </a:extLst>
          </p:cNvPr>
          <p:cNvSpPr>
            <a:spLocks noGrp="1"/>
          </p:cNvSpPr>
          <p:nvPr>
            <p:ph idx="1"/>
          </p:nvPr>
        </p:nvSpPr>
        <p:spPr/>
        <p:txBody>
          <a:bodyPr vert="horz" lIns="91440" tIns="45720" rIns="91440" bIns="45720" rtlCol="0" anchor="t">
            <a:normAutofit/>
          </a:bodyPr>
          <a:lstStyle/>
          <a:p>
            <a:r>
              <a:rPr lang="en-US"/>
              <a:t>Communities designate the areas where MFTE can apply as </a:t>
            </a:r>
            <a:r>
              <a:rPr lang="en-US" b="1"/>
              <a:t>“Residential Targeted Areas” </a:t>
            </a:r>
            <a:r>
              <a:rPr lang="en-US"/>
              <a:t>(RTAs).</a:t>
            </a:r>
          </a:p>
          <a:p>
            <a:r>
              <a:rPr lang="en-US"/>
              <a:t>These areas have certain requirements (RCW 84.14.040):</a:t>
            </a:r>
          </a:p>
          <a:p>
            <a:pPr lvl="1"/>
            <a:r>
              <a:rPr lang="en-US"/>
              <a:t>Must be </a:t>
            </a:r>
            <a:r>
              <a:rPr lang="en-US" b="1"/>
              <a:t>within an “urban center” </a:t>
            </a:r>
            <a:r>
              <a:rPr lang="en-US"/>
              <a:t>as determined by Council, which means that “urban residents may obtain a variety of products and services” in that center.</a:t>
            </a:r>
          </a:p>
          <a:p>
            <a:pPr lvl="1"/>
            <a:r>
              <a:rPr lang="en-US"/>
              <a:t>Must </a:t>
            </a:r>
            <a:r>
              <a:rPr lang="en-US" b="1"/>
              <a:t>lack “sufficient available, desirable, and convenient residential housing</a:t>
            </a:r>
            <a:r>
              <a:rPr lang="en-US"/>
              <a:t>, including affordable housing”. </a:t>
            </a:r>
          </a:p>
          <a:p>
            <a:pPr lvl="1"/>
            <a:r>
              <a:rPr lang="en-US"/>
              <a:t>Additional housing in this area will </a:t>
            </a:r>
            <a:r>
              <a:rPr lang="en-US" b="1"/>
              <a:t>help meet local goals</a:t>
            </a:r>
            <a:r>
              <a:rPr lang="en-US"/>
              <a:t>.</a:t>
            </a:r>
          </a:p>
          <a:p>
            <a:pPr lvl="1"/>
            <a:r>
              <a:rPr lang="en-US" b="1"/>
              <a:t>Additional requirements for counties </a:t>
            </a:r>
            <a:r>
              <a:rPr lang="en-US"/>
              <a:t>(e.g., anti-displacement).</a:t>
            </a:r>
            <a:endParaRPr lang="en-US">
              <a:ea typeface="Roboto"/>
              <a:cs typeface="Roboto"/>
            </a:endParaRPr>
          </a:p>
        </p:txBody>
      </p:sp>
    </p:spTree>
    <p:extLst>
      <p:ext uri="{BB962C8B-B14F-4D97-AF65-F5344CB8AC3E}">
        <p14:creationId xmlns:p14="http://schemas.microsoft.com/office/powerpoint/2010/main" val="291002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BB5A-459B-746C-A745-6CFE5C152F92}"/>
              </a:ext>
            </a:extLst>
          </p:cNvPr>
          <p:cNvSpPr>
            <a:spLocks noGrp="1"/>
          </p:cNvSpPr>
          <p:nvPr>
            <p:ph type="title"/>
          </p:nvPr>
        </p:nvSpPr>
        <p:spPr/>
        <p:txBody>
          <a:bodyPr/>
          <a:lstStyle/>
          <a:p>
            <a:r>
              <a:rPr lang="en-US">
                <a:ea typeface="Roboto Light"/>
              </a:rPr>
              <a:t>Minimum Requirements for MFTE </a:t>
            </a:r>
            <a:endParaRPr lang="en-US"/>
          </a:p>
        </p:txBody>
      </p:sp>
      <p:sp>
        <p:nvSpPr>
          <p:cNvPr id="3" name="Content Placeholder 2">
            <a:extLst>
              <a:ext uri="{FF2B5EF4-FFF2-40B4-BE49-F238E27FC236}">
                <a16:creationId xmlns:a16="http://schemas.microsoft.com/office/drawing/2014/main" id="{419FD918-1CBE-9CA9-BC32-F6B416DE14C0}"/>
              </a:ext>
            </a:extLst>
          </p:cNvPr>
          <p:cNvSpPr>
            <a:spLocks noGrp="1"/>
          </p:cNvSpPr>
          <p:nvPr>
            <p:ph idx="1"/>
          </p:nvPr>
        </p:nvSpPr>
        <p:spPr/>
        <p:txBody>
          <a:bodyPr vert="horz" lIns="91440" tIns="45720" rIns="91440" bIns="45720" rtlCol="0" anchor="t">
            <a:normAutofit fontScale="92500" lnSpcReduction="10000"/>
          </a:bodyPr>
          <a:lstStyle/>
          <a:p>
            <a:r>
              <a:rPr lang="en-US" b="1" dirty="0">
                <a:ea typeface="+mn-lt"/>
                <a:cs typeface="+mn-lt"/>
              </a:rPr>
              <a:t>Eight-year exemptions </a:t>
            </a:r>
            <a:r>
              <a:rPr lang="en-US" dirty="0">
                <a:ea typeface="+mn-lt"/>
                <a:cs typeface="+mn-lt"/>
              </a:rPr>
              <a:t>have no additional requirements under RCW 84.14.020.</a:t>
            </a:r>
            <a:endParaRPr lang="en-US" dirty="0"/>
          </a:p>
          <a:p>
            <a:r>
              <a:rPr lang="en-US" dirty="0"/>
              <a:t>Under the statute, </a:t>
            </a:r>
            <a:r>
              <a:rPr lang="en-US" b="1" dirty="0"/>
              <a:t>12-year exemptions </a:t>
            </a:r>
            <a:r>
              <a:rPr lang="en-US" dirty="0"/>
              <a:t>require the following:</a:t>
            </a:r>
          </a:p>
          <a:p>
            <a:pPr lvl="1"/>
            <a:r>
              <a:rPr lang="en-US" dirty="0"/>
              <a:t>At least </a:t>
            </a:r>
            <a:r>
              <a:rPr lang="en-US" b="1" dirty="0"/>
              <a:t>20% of the units must be affordable </a:t>
            </a:r>
            <a:r>
              <a:rPr lang="en-US" dirty="0"/>
              <a:t>to households earning up to low- and moderate-income households, at 80–115% of Area Median Income (AMI).</a:t>
            </a:r>
          </a:p>
          <a:p>
            <a:pPr lvl="1"/>
            <a:r>
              <a:rPr lang="en-US" dirty="0"/>
              <a:t>At the end of the exemption, the occupants of affordable units must be granted one month’s rent for </a:t>
            </a:r>
            <a:r>
              <a:rPr lang="en-US" b="1" dirty="0"/>
              <a:t>relocation assistance</a:t>
            </a:r>
            <a:r>
              <a:rPr lang="en-US" dirty="0"/>
              <a:t>.</a:t>
            </a:r>
          </a:p>
          <a:p>
            <a:r>
              <a:rPr lang="en-US" b="1" dirty="0"/>
              <a:t>12-year extensions </a:t>
            </a:r>
            <a:r>
              <a:rPr lang="en-US" dirty="0"/>
              <a:t>have similar requirements, but only allow rentals to households up to 80% AMI.</a:t>
            </a:r>
          </a:p>
          <a:p>
            <a:r>
              <a:rPr lang="en-US" b="1" dirty="0"/>
              <a:t>20-year extensions </a:t>
            </a:r>
            <a:r>
              <a:rPr lang="en-US" dirty="0"/>
              <a:t>include long-term affordability requirements and have more complex prerequisites for cities.</a:t>
            </a:r>
            <a:endParaRPr lang="en-US" b="1" dirty="0"/>
          </a:p>
        </p:txBody>
      </p:sp>
    </p:spTree>
    <p:extLst>
      <p:ext uri="{BB962C8B-B14F-4D97-AF65-F5344CB8AC3E}">
        <p14:creationId xmlns:p14="http://schemas.microsoft.com/office/powerpoint/2010/main" val="3890604159"/>
      </p:ext>
    </p:extLst>
  </p:cSld>
  <p:clrMapOvr>
    <a:masterClrMapping/>
  </p:clrMapOvr>
</p:sld>
</file>

<file path=ppt/theme/theme1.xml><?xml version="1.0" encoding="utf-8"?>
<a:theme xmlns:a="http://schemas.openxmlformats.org/drawingml/2006/main" name="Office Theme">
  <a:themeElements>
    <a:clrScheme name="Commerce Primary">
      <a:dk1>
        <a:srgbClr val="555555"/>
      </a:dk1>
      <a:lt1>
        <a:srgbClr val="FFFFFF"/>
      </a:lt1>
      <a:dk2>
        <a:srgbClr val="555555"/>
      </a:dk2>
      <a:lt2>
        <a:srgbClr val="E6E6E6"/>
      </a:lt2>
      <a:accent1>
        <a:srgbClr val="00BCE8"/>
      </a:accent1>
      <a:accent2>
        <a:srgbClr val="EA5F14"/>
      </a:accent2>
      <a:accent3>
        <a:srgbClr val="BBCE00"/>
      </a:accent3>
      <a:accent4>
        <a:srgbClr val="9B0059"/>
      </a:accent4>
      <a:accent5>
        <a:srgbClr val="6E767D"/>
      </a:accent5>
      <a:accent6>
        <a:srgbClr val="0A82A0"/>
      </a:accent6>
      <a:hlink>
        <a:srgbClr val="0A82A0"/>
      </a:hlink>
      <a:folHlink>
        <a:srgbClr val="6E767D"/>
      </a:folHlink>
    </a:clrScheme>
    <a:fontScheme name="Commerce Fonts">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71C27E2452B74CA42ED7A2CE6E6A9D" ma:contentTypeVersion="1" ma:contentTypeDescription="Create a new document." ma:contentTypeScope="" ma:versionID="053b778cf922205d66970237c7f7ceec">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FDE9F0E-D4A2-420A-8395-0446109BD9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946DB8-1842-407B-BAD6-4EBB13B6DFF8}">
  <ds:schemaRefs>
    <ds:schemaRef ds:uri="http://schemas.microsoft.com/sharepoint/v3/contenttype/forms"/>
  </ds:schemaRefs>
</ds:datastoreItem>
</file>

<file path=customXml/itemProps3.xml><?xml version="1.0" encoding="utf-8"?>
<ds:datastoreItem xmlns:ds="http://schemas.openxmlformats.org/officeDocument/2006/customXml" ds:itemID="{DC3B0519-D60F-498E-9774-00347D182056}">
  <ds:schemaRefs>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sharepoint/v3"/>
    <ds:schemaRef ds:uri="http://schemas.microsoft.com/office/2006/documentManagement/types"/>
    <ds:schemaRef ds:uri="http://purl.org/dc/terms/"/>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20052</TotalTime>
  <Words>5075</Words>
  <Application>Microsoft Office PowerPoint</Application>
  <PresentationFormat>Widescreen</PresentationFormat>
  <Paragraphs>336</Paragraphs>
  <Slides>23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Roboto Mono Thin</vt:lpstr>
      <vt:lpstr>Calibri</vt:lpstr>
      <vt:lpstr>Roboto Black</vt:lpstr>
      <vt:lpstr>Roboto</vt:lpstr>
      <vt:lpstr>Abril Fatface</vt:lpstr>
      <vt:lpstr>Roboto Light</vt:lpstr>
      <vt:lpstr>Arial</vt:lpstr>
      <vt:lpstr>Office Theme</vt:lpstr>
      <vt:lpstr>Building, Implementing, and Strategizing for MFTE programs</vt:lpstr>
      <vt:lpstr>What is MFTE?</vt:lpstr>
      <vt:lpstr>Who has adopted MFTE?</vt:lpstr>
      <vt:lpstr>Why invest resources in MFTE?</vt:lpstr>
      <vt:lpstr>Tax Exemption</vt:lpstr>
      <vt:lpstr>MFTE projects bring local revenue</vt:lpstr>
      <vt:lpstr>Tax Exemptions</vt:lpstr>
      <vt:lpstr>Residential Targeted Areas</vt:lpstr>
      <vt:lpstr>Minimum Requirements for MFTE </vt:lpstr>
      <vt:lpstr>Additional Requirements for MFTE </vt:lpstr>
      <vt:lpstr>Considerations for Communities </vt:lpstr>
      <vt:lpstr>Considering objectives for MFTE</vt:lpstr>
      <vt:lpstr>Initial Review</vt:lpstr>
      <vt:lpstr>Considering Impacts and Implementation</vt:lpstr>
      <vt:lpstr>Administering the Program</vt:lpstr>
      <vt:lpstr>Overall Management</vt:lpstr>
      <vt:lpstr>Adopting the Program</vt:lpstr>
      <vt:lpstr>Wrapping Up</vt:lpstr>
      <vt:lpstr>Final Thoughts</vt:lpstr>
      <vt:lpstr>Final Thoughts</vt:lpstr>
      <vt:lpstr>Available Resources</vt:lpstr>
      <vt:lpstr>Questions?</vt:lpstr>
      <vt:lpstr>PowerPoint Presentation</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Dept of Commerce</dc:creator>
  <cp:lastModifiedBy>Mitchell, Katherine (COM)</cp:lastModifiedBy>
  <cp:revision>82</cp:revision>
  <dcterms:created xsi:type="dcterms:W3CDTF">2019-11-27T17:34:07Z</dcterms:created>
  <dcterms:modified xsi:type="dcterms:W3CDTF">2025-07-21T17:47:23Z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0x010100FD71C27E2452B74CA42ED7A2CE6E6A9D</vt:lpwstr>
  </property>
</Properties>
</file>