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al Bold"/>
      <p:regular r:id="rId22"/>
      <p:bold r:id="rId23"/>
    </p:embeddedFont>
    <p:embeddedFont>
      <p:font typeface="Arial Italics" panose="020B0604020202020204" charset="0"/>
      <p:regular r:id="rId24"/>
    </p:embeddedFont>
    <p:embeddedFont>
      <p:font typeface="Code Pro" panose="020B0604020202020204" charset="0"/>
      <p:regular r:id="rId25"/>
    </p:embeddedFont>
    <p:embeddedFont>
      <p:font typeface="Code Pro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2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3312384" y="2531034"/>
            <a:ext cx="10570550" cy="5198464"/>
            <a:chOff x="0" y="0"/>
            <a:chExt cx="2784013" cy="1369143"/>
          </a:xfrm>
        </p:grpSpPr>
        <p:sp>
          <p:nvSpPr>
            <p:cNvPr id="6" name="Freeform 6"/>
            <p:cNvSpPr/>
            <p:nvPr/>
          </p:nvSpPr>
          <p:spPr>
            <a:xfrm>
              <a:off x="0" y="0"/>
              <a:ext cx="2784013" cy="1369143"/>
            </a:xfrm>
            <a:custGeom>
              <a:avLst/>
              <a:gdLst/>
              <a:ahLst/>
              <a:cxnLst/>
              <a:rect l="l" t="t" r="r" b="b"/>
              <a:pathLst>
                <a:path w="2784013" h="1369143">
                  <a:moveTo>
                    <a:pt x="73240" y="0"/>
                  </a:moveTo>
                  <a:lnTo>
                    <a:pt x="2710773" y="0"/>
                  </a:lnTo>
                  <a:cubicBezTo>
                    <a:pt x="2751222" y="0"/>
                    <a:pt x="2784013" y="32791"/>
                    <a:pt x="2784013" y="73240"/>
                  </a:cubicBezTo>
                  <a:lnTo>
                    <a:pt x="2784013" y="1295902"/>
                  </a:lnTo>
                  <a:cubicBezTo>
                    <a:pt x="2784013" y="1336352"/>
                    <a:pt x="2751222" y="1369143"/>
                    <a:pt x="2710773" y="1369143"/>
                  </a:cubicBezTo>
                  <a:lnTo>
                    <a:pt x="73240" y="1369143"/>
                  </a:lnTo>
                  <a:cubicBezTo>
                    <a:pt x="32791" y="1369143"/>
                    <a:pt x="0" y="1336352"/>
                    <a:pt x="0" y="1295902"/>
                  </a:cubicBezTo>
                  <a:lnTo>
                    <a:pt x="0" y="73240"/>
                  </a:lnTo>
                  <a:cubicBezTo>
                    <a:pt x="0" y="32791"/>
                    <a:pt x="32791" y="0"/>
                    <a:pt x="73240" y="0"/>
                  </a:cubicBezTo>
                  <a:close/>
                </a:path>
              </a:pathLst>
            </a:custGeom>
            <a:solidFill>
              <a:srgbClr val="FFFFFF">
                <a:alpha val="78824"/>
              </a:srgbClr>
            </a:solidFill>
            <a:ln cap="rnd">
              <a:noFill/>
              <a:prstDash val="solid"/>
              <a:round/>
            </a:ln>
          </p:spPr>
          <p:txBody>
            <a:bodyPr/>
            <a:lstStyle/>
            <a:p>
              <a:endParaRPr lang="en-US"/>
            </a:p>
          </p:txBody>
        </p:sp>
        <p:sp>
          <p:nvSpPr>
            <p:cNvPr id="7" name="TextBox 7"/>
            <p:cNvSpPr txBox="1"/>
            <p:nvPr/>
          </p:nvSpPr>
          <p:spPr>
            <a:xfrm>
              <a:off x="0" y="-333375"/>
              <a:ext cx="2784013" cy="1702518"/>
            </a:xfrm>
            <a:prstGeom prst="rect">
              <a:avLst/>
            </a:prstGeom>
          </p:spPr>
          <p:txBody>
            <a:bodyPr lIns="50800" tIns="50800" rIns="50800" bIns="50800" rtlCol="0" anchor="ctr"/>
            <a:lstStyle/>
            <a:p>
              <a:pPr algn="ctr">
                <a:lnSpc>
                  <a:spcPts val="25199"/>
                </a:lnSpc>
                <a:spcBef>
                  <a:spcPct val="0"/>
                </a:spcBef>
              </a:pPr>
              <a:endParaRPr/>
            </a:p>
          </p:txBody>
        </p:sp>
      </p:grpSp>
      <p:sp>
        <p:nvSpPr>
          <p:cNvPr id="8" name="Freeform 8"/>
          <p:cNvSpPr/>
          <p:nvPr/>
        </p:nvSpPr>
        <p:spPr>
          <a:xfrm>
            <a:off x="7954735" y="3813820"/>
            <a:ext cx="1285849" cy="838072"/>
          </a:xfrm>
          <a:custGeom>
            <a:avLst/>
            <a:gdLst/>
            <a:ahLst/>
            <a:cxnLst/>
            <a:rect l="l" t="t" r="r" b="b"/>
            <a:pathLst>
              <a:path w="1285849" h="838072">
                <a:moveTo>
                  <a:pt x="0" y="0"/>
                </a:moveTo>
                <a:lnTo>
                  <a:pt x="1285849" y="0"/>
                </a:lnTo>
                <a:lnTo>
                  <a:pt x="1285849" y="838073"/>
                </a:lnTo>
                <a:lnTo>
                  <a:pt x="0" y="838073"/>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5193472" y="4522513"/>
            <a:ext cx="6808375" cy="2771775"/>
          </a:xfrm>
          <a:prstGeom prst="rect">
            <a:avLst/>
          </a:prstGeom>
        </p:spPr>
        <p:txBody>
          <a:bodyPr lIns="0" tIns="0" rIns="0" bIns="0" rtlCol="0" anchor="t">
            <a:spAutoFit/>
          </a:bodyPr>
          <a:lstStyle/>
          <a:p>
            <a:pPr algn="ctr">
              <a:lnSpc>
                <a:spcPts val="10500"/>
              </a:lnSpc>
            </a:pPr>
            <a:r>
              <a:rPr lang="en-US" sz="7500" b="1">
                <a:solidFill>
                  <a:srgbClr val="000000"/>
                </a:solidFill>
                <a:latin typeface="Arial Bold"/>
                <a:ea typeface="Arial Bold"/>
                <a:cs typeface="Arial Bold"/>
                <a:sym typeface="Arial Bold"/>
              </a:rPr>
              <a:t>WHY ARE WE HERE?</a:t>
            </a:r>
          </a:p>
        </p:txBody>
      </p:sp>
      <p:sp>
        <p:nvSpPr>
          <p:cNvPr id="10" name="TextBox 10"/>
          <p:cNvSpPr txBox="1"/>
          <p:nvPr/>
        </p:nvSpPr>
        <p:spPr>
          <a:xfrm>
            <a:off x="5193472" y="2739876"/>
            <a:ext cx="6808375" cy="908050"/>
          </a:xfrm>
          <a:prstGeom prst="rect">
            <a:avLst/>
          </a:prstGeom>
        </p:spPr>
        <p:txBody>
          <a:bodyPr lIns="0" tIns="0" rIns="0" bIns="0" rtlCol="0" anchor="t">
            <a:spAutoFit/>
          </a:bodyPr>
          <a:lstStyle/>
          <a:p>
            <a:pPr algn="ctr">
              <a:lnSpc>
                <a:spcPts val="3499"/>
              </a:lnSpc>
            </a:pPr>
            <a:r>
              <a:rPr lang="en-US" sz="2499" b="1">
                <a:solidFill>
                  <a:srgbClr val="000000"/>
                </a:solidFill>
                <a:latin typeface="Arial Bold"/>
                <a:ea typeface="Arial Bold"/>
                <a:cs typeface="Arial Bold"/>
                <a:sym typeface="Arial Bold"/>
              </a:rPr>
              <a:t>City of Gig Harbor</a:t>
            </a:r>
          </a:p>
          <a:p>
            <a:pPr algn="ctr">
              <a:lnSpc>
                <a:spcPts val="3499"/>
              </a:lnSpc>
            </a:pPr>
            <a:r>
              <a:rPr lang="en-US" sz="2499" b="1">
                <a:solidFill>
                  <a:srgbClr val="000000"/>
                </a:solidFill>
                <a:latin typeface="Arial Bold"/>
                <a:ea typeface="Arial Bold"/>
                <a:cs typeface="Arial Bold"/>
                <a:sym typeface="Arial Bold"/>
              </a:rPr>
              <a:t>Affordable Housing Townhall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259740" y="5576039"/>
            <a:ext cx="9768519" cy="1775460"/>
            <a:chOff x="0" y="0"/>
            <a:chExt cx="2572779" cy="467611"/>
          </a:xfrm>
        </p:grpSpPr>
        <p:sp>
          <p:nvSpPr>
            <p:cNvPr id="6" name="Freeform 6"/>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04775"/>
              <a:ext cx="2572779" cy="572386"/>
            </a:xfrm>
            <a:prstGeom prst="rect">
              <a:avLst/>
            </a:prstGeom>
          </p:spPr>
          <p:txBody>
            <a:bodyPr lIns="50800" tIns="50800" rIns="50800" bIns="50800" rtlCol="0" anchor="ctr"/>
            <a:lstStyle/>
            <a:p>
              <a:pPr algn="r">
                <a:lnSpc>
                  <a:spcPts val="7419"/>
                </a:lnSpc>
                <a:spcBef>
                  <a:spcPct val="0"/>
                </a:spcBef>
              </a:pPr>
              <a:r>
                <a:rPr lang="en-US" sz="5299">
                  <a:solidFill>
                    <a:srgbClr val="FFFFFF"/>
                  </a:solidFill>
                  <a:latin typeface="Code Pro"/>
                  <a:ea typeface="Code Pro"/>
                  <a:cs typeface="Code Pro"/>
                  <a:sym typeface="Code Pro"/>
                </a:rPr>
                <a:t>Area Median Income  </a:t>
              </a:r>
            </a:p>
          </p:txBody>
        </p:sp>
      </p:grpSp>
      <p:grpSp>
        <p:nvGrpSpPr>
          <p:cNvPr id="8" name="Group 8"/>
          <p:cNvGrpSpPr/>
          <p:nvPr/>
        </p:nvGrpSpPr>
        <p:grpSpPr>
          <a:xfrm>
            <a:off x="1532019" y="2713893"/>
            <a:ext cx="15223963" cy="1775460"/>
            <a:chOff x="0" y="0"/>
            <a:chExt cx="4009603" cy="467611"/>
          </a:xfrm>
        </p:grpSpPr>
        <p:sp>
          <p:nvSpPr>
            <p:cNvPr id="9" name="Freeform 9"/>
            <p:cNvSpPr/>
            <p:nvPr/>
          </p:nvSpPr>
          <p:spPr>
            <a:xfrm>
              <a:off x="0" y="0"/>
              <a:ext cx="4009603" cy="467611"/>
            </a:xfrm>
            <a:custGeom>
              <a:avLst/>
              <a:gdLst/>
              <a:ahLst/>
              <a:cxnLst/>
              <a:rect l="l" t="t" r="r" b="b"/>
              <a:pathLst>
                <a:path w="4009603" h="467611">
                  <a:moveTo>
                    <a:pt x="21867" y="0"/>
                  </a:moveTo>
                  <a:lnTo>
                    <a:pt x="3987736" y="0"/>
                  </a:lnTo>
                  <a:cubicBezTo>
                    <a:pt x="3993536" y="0"/>
                    <a:pt x="3999098" y="2304"/>
                    <a:pt x="4003199" y="6405"/>
                  </a:cubicBezTo>
                  <a:cubicBezTo>
                    <a:pt x="4007300" y="10506"/>
                    <a:pt x="4009603" y="16068"/>
                    <a:pt x="4009603" y="21867"/>
                  </a:cubicBezTo>
                  <a:lnTo>
                    <a:pt x="4009603" y="445744"/>
                  </a:lnTo>
                  <a:cubicBezTo>
                    <a:pt x="4009603" y="457821"/>
                    <a:pt x="3999813" y="467611"/>
                    <a:pt x="3987736" y="467611"/>
                  </a:cubicBezTo>
                  <a:lnTo>
                    <a:pt x="21867" y="467611"/>
                  </a:lnTo>
                  <a:cubicBezTo>
                    <a:pt x="9790" y="467611"/>
                    <a:pt x="0" y="457821"/>
                    <a:pt x="0" y="445744"/>
                  </a:cubicBezTo>
                  <a:lnTo>
                    <a:pt x="0" y="21867"/>
                  </a:lnTo>
                  <a:cubicBezTo>
                    <a:pt x="0" y="9790"/>
                    <a:pt x="9790" y="0"/>
                    <a:pt x="21867"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4009603"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What does AMI stand for?</a:t>
              </a:r>
            </a:p>
          </p:txBody>
        </p:sp>
      </p:grpSp>
      <p:grpSp>
        <p:nvGrpSpPr>
          <p:cNvPr id="11" name="Group 11"/>
          <p:cNvGrpSpPr/>
          <p:nvPr/>
        </p:nvGrpSpPr>
        <p:grpSpPr>
          <a:xfrm>
            <a:off x="4708226" y="5838418"/>
            <a:ext cx="1248513" cy="1250702"/>
            <a:chOff x="0" y="0"/>
            <a:chExt cx="1664684" cy="1667602"/>
          </a:xfrm>
        </p:grpSpPr>
        <p:sp>
          <p:nvSpPr>
            <p:cNvPr id="12" name="Freeform 12"/>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366149" y="1478714"/>
            <a:ext cx="17326947" cy="1775460"/>
            <a:chOff x="0" y="0"/>
            <a:chExt cx="4563476" cy="467611"/>
          </a:xfrm>
        </p:grpSpPr>
        <p:sp>
          <p:nvSpPr>
            <p:cNvPr id="6" name="Freeform 6"/>
            <p:cNvSpPr/>
            <p:nvPr/>
          </p:nvSpPr>
          <p:spPr>
            <a:xfrm>
              <a:off x="0" y="0"/>
              <a:ext cx="4563476" cy="467611"/>
            </a:xfrm>
            <a:custGeom>
              <a:avLst/>
              <a:gdLst/>
              <a:ahLst/>
              <a:cxnLst/>
              <a:rect l="l" t="t" r="r" b="b"/>
              <a:pathLst>
                <a:path w="4563476" h="467611">
                  <a:moveTo>
                    <a:pt x="19213" y="0"/>
                  </a:moveTo>
                  <a:lnTo>
                    <a:pt x="4544263" y="0"/>
                  </a:lnTo>
                  <a:cubicBezTo>
                    <a:pt x="4549358" y="0"/>
                    <a:pt x="4554245" y="2024"/>
                    <a:pt x="4557849" y="5627"/>
                  </a:cubicBezTo>
                  <a:cubicBezTo>
                    <a:pt x="4561451" y="9230"/>
                    <a:pt x="4563476" y="14117"/>
                    <a:pt x="4563476" y="19213"/>
                  </a:cubicBezTo>
                  <a:lnTo>
                    <a:pt x="4563476" y="448398"/>
                  </a:lnTo>
                  <a:cubicBezTo>
                    <a:pt x="4563476" y="453493"/>
                    <a:pt x="4561451" y="458380"/>
                    <a:pt x="4557849" y="461983"/>
                  </a:cubicBezTo>
                  <a:cubicBezTo>
                    <a:pt x="4554245" y="465587"/>
                    <a:pt x="4549358" y="467611"/>
                    <a:pt x="4544263" y="467611"/>
                  </a:cubicBezTo>
                  <a:lnTo>
                    <a:pt x="19213" y="467611"/>
                  </a:lnTo>
                  <a:cubicBezTo>
                    <a:pt x="14117" y="467611"/>
                    <a:pt x="9230" y="465587"/>
                    <a:pt x="5627" y="461983"/>
                  </a:cubicBezTo>
                  <a:cubicBezTo>
                    <a:pt x="2024" y="458380"/>
                    <a:pt x="0" y="453493"/>
                    <a:pt x="0" y="448398"/>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14300"/>
              <a:ext cx="4563476" cy="581911"/>
            </a:xfrm>
            <a:prstGeom prst="rect">
              <a:avLst/>
            </a:prstGeom>
          </p:spPr>
          <p:txBody>
            <a:bodyPr lIns="50800" tIns="50800" rIns="50800" bIns="50800" rtlCol="0" anchor="ctr"/>
            <a:lstStyle/>
            <a:p>
              <a:pPr algn="ctr">
                <a:lnSpc>
                  <a:spcPts val="8120"/>
                </a:lnSpc>
                <a:spcBef>
                  <a:spcPct val="0"/>
                </a:spcBef>
              </a:pPr>
              <a:r>
                <a:rPr lang="en-US" sz="5800">
                  <a:solidFill>
                    <a:srgbClr val="FFFFFF"/>
                  </a:solidFill>
                  <a:latin typeface="Code Pro"/>
                  <a:ea typeface="Code Pro"/>
                  <a:cs typeface="Code Pro"/>
                  <a:sym typeface="Code Pro"/>
                </a:rPr>
                <a:t>What is AMI for City of Gig Harbor?</a:t>
              </a:r>
            </a:p>
          </p:txBody>
        </p:sp>
      </p:grpSp>
      <p:grpSp>
        <p:nvGrpSpPr>
          <p:cNvPr id="8" name="Group 8"/>
          <p:cNvGrpSpPr/>
          <p:nvPr/>
        </p:nvGrpSpPr>
        <p:grpSpPr>
          <a:xfrm>
            <a:off x="4259740" y="4000130"/>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$85,000</a:t>
              </a:r>
            </a:p>
          </p:txBody>
        </p:sp>
      </p:grpSp>
      <p:grpSp>
        <p:nvGrpSpPr>
          <p:cNvPr id="11" name="Group 11"/>
          <p:cNvGrpSpPr/>
          <p:nvPr/>
        </p:nvGrpSpPr>
        <p:grpSpPr>
          <a:xfrm>
            <a:off x="4259740" y="6060242"/>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$98,125</a:t>
              </a:r>
            </a:p>
          </p:txBody>
        </p:sp>
      </p:grpSp>
      <p:grpSp>
        <p:nvGrpSpPr>
          <p:cNvPr id="14" name="Group 14"/>
          <p:cNvGrpSpPr/>
          <p:nvPr/>
        </p:nvGrpSpPr>
        <p:grpSpPr>
          <a:xfrm>
            <a:off x="4259740" y="8102753"/>
            <a:ext cx="9768519" cy="1775460"/>
            <a:chOff x="0" y="0"/>
            <a:chExt cx="2572779" cy="467611"/>
          </a:xfrm>
        </p:grpSpPr>
        <p:sp>
          <p:nvSpPr>
            <p:cNvPr id="15" name="Freeform 15"/>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6" name="TextBox 16"/>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$106,042</a:t>
              </a:r>
            </a:p>
          </p:txBody>
        </p:sp>
      </p:grpSp>
      <p:grpSp>
        <p:nvGrpSpPr>
          <p:cNvPr id="17" name="Group 17"/>
          <p:cNvGrpSpPr/>
          <p:nvPr/>
        </p:nvGrpSpPr>
        <p:grpSpPr>
          <a:xfrm>
            <a:off x="4661748" y="4262510"/>
            <a:ext cx="1248513" cy="1250702"/>
            <a:chOff x="0" y="0"/>
            <a:chExt cx="1664684" cy="1667602"/>
          </a:xfrm>
        </p:grpSpPr>
        <p:sp>
          <p:nvSpPr>
            <p:cNvPr id="18" name="Freeform 18"/>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A</a:t>
              </a:r>
            </a:p>
          </p:txBody>
        </p:sp>
      </p:grpSp>
      <p:grpSp>
        <p:nvGrpSpPr>
          <p:cNvPr id="20" name="Group 20"/>
          <p:cNvGrpSpPr/>
          <p:nvPr/>
        </p:nvGrpSpPr>
        <p:grpSpPr>
          <a:xfrm>
            <a:off x="4661748" y="6322621"/>
            <a:ext cx="1248513" cy="1250702"/>
            <a:chOff x="0" y="0"/>
            <a:chExt cx="1664684" cy="1667602"/>
          </a:xfrm>
        </p:grpSpPr>
        <p:sp>
          <p:nvSpPr>
            <p:cNvPr id="21" name="Freeform 21"/>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grpSp>
        <p:nvGrpSpPr>
          <p:cNvPr id="23" name="Group 23"/>
          <p:cNvGrpSpPr/>
          <p:nvPr/>
        </p:nvGrpSpPr>
        <p:grpSpPr>
          <a:xfrm>
            <a:off x="4708226" y="8365132"/>
            <a:ext cx="1248513" cy="1250702"/>
            <a:chOff x="0" y="0"/>
            <a:chExt cx="1664684" cy="1667602"/>
          </a:xfrm>
        </p:grpSpPr>
        <p:sp>
          <p:nvSpPr>
            <p:cNvPr id="24" name="Freeform 24"/>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C</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381641" y="2346298"/>
            <a:ext cx="17326947" cy="1775460"/>
            <a:chOff x="0" y="0"/>
            <a:chExt cx="4563476" cy="467611"/>
          </a:xfrm>
        </p:grpSpPr>
        <p:sp>
          <p:nvSpPr>
            <p:cNvPr id="6" name="Freeform 6"/>
            <p:cNvSpPr/>
            <p:nvPr/>
          </p:nvSpPr>
          <p:spPr>
            <a:xfrm>
              <a:off x="0" y="0"/>
              <a:ext cx="4563476" cy="467611"/>
            </a:xfrm>
            <a:custGeom>
              <a:avLst/>
              <a:gdLst/>
              <a:ahLst/>
              <a:cxnLst/>
              <a:rect l="l" t="t" r="r" b="b"/>
              <a:pathLst>
                <a:path w="4563476" h="467611">
                  <a:moveTo>
                    <a:pt x="19213" y="0"/>
                  </a:moveTo>
                  <a:lnTo>
                    <a:pt x="4544263" y="0"/>
                  </a:lnTo>
                  <a:cubicBezTo>
                    <a:pt x="4549358" y="0"/>
                    <a:pt x="4554245" y="2024"/>
                    <a:pt x="4557849" y="5627"/>
                  </a:cubicBezTo>
                  <a:cubicBezTo>
                    <a:pt x="4561451" y="9230"/>
                    <a:pt x="4563476" y="14117"/>
                    <a:pt x="4563476" y="19213"/>
                  </a:cubicBezTo>
                  <a:lnTo>
                    <a:pt x="4563476" y="448398"/>
                  </a:lnTo>
                  <a:cubicBezTo>
                    <a:pt x="4563476" y="453493"/>
                    <a:pt x="4561451" y="458380"/>
                    <a:pt x="4557849" y="461983"/>
                  </a:cubicBezTo>
                  <a:cubicBezTo>
                    <a:pt x="4554245" y="465587"/>
                    <a:pt x="4549358" y="467611"/>
                    <a:pt x="4544263" y="467611"/>
                  </a:cubicBezTo>
                  <a:lnTo>
                    <a:pt x="19213" y="467611"/>
                  </a:lnTo>
                  <a:cubicBezTo>
                    <a:pt x="14117" y="467611"/>
                    <a:pt x="9230" y="465587"/>
                    <a:pt x="5627" y="461983"/>
                  </a:cubicBezTo>
                  <a:cubicBezTo>
                    <a:pt x="2024" y="458380"/>
                    <a:pt x="0" y="453493"/>
                    <a:pt x="0" y="448398"/>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14300"/>
              <a:ext cx="4563476" cy="581911"/>
            </a:xfrm>
            <a:prstGeom prst="rect">
              <a:avLst/>
            </a:prstGeom>
          </p:spPr>
          <p:txBody>
            <a:bodyPr lIns="50800" tIns="50800" rIns="50800" bIns="50800" rtlCol="0" anchor="ctr"/>
            <a:lstStyle/>
            <a:p>
              <a:pPr algn="ctr">
                <a:lnSpc>
                  <a:spcPts val="8120"/>
                </a:lnSpc>
                <a:spcBef>
                  <a:spcPct val="0"/>
                </a:spcBef>
              </a:pPr>
              <a:r>
                <a:rPr lang="en-US" sz="5800">
                  <a:solidFill>
                    <a:srgbClr val="FFFFFF"/>
                  </a:solidFill>
                  <a:latin typeface="Code Pro"/>
                  <a:ea typeface="Code Pro"/>
                  <a:cs typeface="Code Pro"/>
                  <a:sym typeface="Code Pro"/>
                </a:rPr>
                <a:t>What is AMI for City of Gig Harbor?</a:t>
              </a:r>
            </a:p>
          </p:txBody>
        </p:sp>
      </p:grpSp>
      <p:grpSp>
        <p:nvGrpSpPr>
          <p:cNvPr id="8" name="Group 8"/>
          <p:cNvGrpSpPr/>
          <p:nvPr/>
        </p:nvGrpSpPr>
        <p:grpSpPr>
          <a:xfrm>
            <a:off x="4259740" y="5507515"/>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$106,042</a:t>
              </a:r>
            </a:p>
          </p:txBody>
        </p:sp>
      </p:grpSp>
      <p:grpSp>
        <p:nvGrpSpPr>
          <p:cNvPr id="11" name="Group 11"/>
          <p:cNvGrpSpPr/>
          <p:nvPr/>
        </p:nvGrpSpPr>
        <p:grpSpPr>
          <a:xfrm>
            <a:off x="4723718" y="5769894"/>
            <a:ext cx="1248513" cy="1250702"/>
            <a:chOff x="0" y="0"/>
            <a:chExt cx="1664684" cy="1667602"/>
          </a:xfrm>
        </p:grpSpPr>
        <p:sp>
          <p:nvSpPr>
            <p:cNvPr id="12" name="Freeform 12"/>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C</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127B360-C8B2-E285-86A4-84209A4F8F86}"/>
              </a:ext>
            </a:extLst>
          </p:cNvPr>
          <p:cNvPicPr>
            <a:picLocks noChangeAspect="1"/>
          </p:cNvPicPr>
          <p:nvPr/>
        </p:nvPicPr>
        <p:blipFill>
          <a:blip r:embed="rId2"/>
          <a:stretch>
            <a:fillRect/>
          </a:stretch>
        </p:blipFill>
        <p:spPr>
          <a:xfrm>
            <a:off x="480848" y="342900"/>
            <a:ext cx="17830800" cy="100950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092483" y="1028700"/>
            <a:ext cx="16103034" cy="3177033"/>
            <a:chOff x="0" y="0"/>
            <a:chExt cx="4241128" cy="836749"/>
          </a:xfrm>
        </p:grpSpPr>
        <p:sp>
          <p:nvSpPr>
            <p:cNvPr id="6" name="Freeform 6"/>
            <p:cNvSpPr/>
            <p:nvPr/>
          </p:nvSpPr>
          <p:spPr>
            <a:xfrm>
              <a:off x="0" y="0"/>
              <a:ext cx="4241128" cy="836749"/>
            </a:xfrm>
            <a:custGeom>
              <a:avLst/>
              <a:gdLst/>
              <a:ahLst/>
              <a:cxnLst/>
              <a:rect l="l" t="t" r="r" b="b"/>
              <a:pathLst>
                <a:path w="4241128" h="836749">
                  <a:moveTo>
                    <a:pt x="20673" y="0"/>
                  </a:moveTo>
                  <a:lnTo>
                    <a:pt x="4220455" y="0"/>
                  </a:lnTo>
                  <a:cubicBezTo>
                    <a:pt x="4225938" y="0"/>
                    <a:pt x="4231196" y="2178"/>
                    <a:pt x="4235073" y="6055"/>
                  </a:cubicBezTo>
                  <a:cubicBezTo>
                    <a:pt x="4238950" y="9932"/>
                    <a:pt x="4241128" y="15190"/>
                    <a:pt x="4241128" y="20673"/>
                  </a:cubicBezTo>
                  <a:lnTo>
                    <a:pt x="4241128" y="816076"/>
                  </a:lnTo>
                  <a:cubicBezTo>
                    <a:pt x="4241128" y="827494"/>
                    <a:pt x="4231873" y="836749"/>
                    <a:pt x="4220455" y="836749"/>
                  </a:cubicBezTo>
                  <a:lnTo>
                    <a:pt x="20673" y="836749"/>
                  </a:lnTo>
                  <a:cubicBezTo>
                    <a:pt x="15190" y="836749"/>
                    <a:pt x="9932" y="834571"/>
                    <a:pt x="6055" y="830694"/>
                  </a:cubicBezTo>
                  <a:cubicBezTo>
                    <a:pt x="2178" y="826817"/>
                    <a:pt x="0" y="821559"/>
                    <a:pt x="0" y="816076"/>
                  </a:cubicBezTo>
                  <a:lnTo>
                    <a:pt x="0" y="20673"/>
                  </a:lnTo>
                  <a:cubicBezTo>
                    <a:pt x="0" y="9256"/>
                    <a:pt x="9256" y="0"/>
                    <a:pt x="2067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14300"/>
              <a:ext cx="4241128" cy="951049"/>
            </a:xfrm>
            <a:prstGeom prst="rect">
              <a:avLst/>
            </a:prstGeom>
          </p:spPr>
          <p:txBody>
            <a:bodyPr lIns="50800" tIns="50800" rIns="50800" bIns="50800" rtlCol="0" anchor="ctr"/>
            <a:lstStyle/>
            <a:p>
              <a:pPr algn="ctr">
                <a:lnSpc>
                  <a:spcPts val="8120"/>
                </a:lnSpc>
              </a:pPr>
              <a:r>
                <a:rPr lang="en-US" sz="5800">
                  <a:solidFill>
                    <a:srgbClr val="FFFFFF"/>
                  </a:solidFill>
                  <a:latin typeface="Code Pro"/>
                  <a:ea typeface="Code Pro"/>
                  <a:cs typeface="Code Pro"/>
                  <a:sym typeface="Code Pro"/>
                </a:rPr>
                <a:t>True or False:</a:t>
              </a:r>
            </a:p>
            <a:p>
              <a:pPr algn="ctr">
                <a:lnSpc>
                  <a:spcPts val="8120"/>
                </a:lnSpc>
              </a:pPr>
              <a:r>
                <a:rPr lang="en-US" sz="5800">
                  <a:solidFill>
                    <a:srgbClr val="FFFFFF"/>
                  </a:solidFill>
                  <a:latin typeface="Code Pro"/>
                  <a:ea typeface="Code Pro"/>
                  <a:cs typeface="Code Pro"/>
                  <a:sym typeface="Code Pro"/>
                </a:rPr>
                <a:t>Gig Harbor does have a need for </a:t>
              </a:r>
            </a:p>
            <a:p>
              <a:pPr algn="ctr">
                <a:lnSpc>
                  <a:spcPts val="8120"/>
                </a:lnSpc>
                <a:spcBef>
                  <a:spcPct val="0"/>
                </a:spcBef>
              </a:pPr>
              <a:r>
                <a:rPr lang="en-US" sz="5800">
                  <a:solidFill>
                    <a:srgbClr val="FFFFFF"/>
                  </a:solidFill>
                  <a:latin typeface="Code Pro"/>
                  <a:ea typeface="Code Pro"/>
                  <a:cs typeface="Code Pro"/>
                  <a:sym typeface="Code Pro"/>
                </a:rPr>
                <a:t>affordable housing.</a:t>
              </a:r>
            </a:p>
          </p:txBody>
        </p:sp>
      </p:grpSp>
      <p:grpSp>
        <p:nvGrpSpPr>
          <p:cNvPr id="8" name="Group 8"/>
          <p:cNvGrpSpPr/>
          <p:nvPr/>
        </p:nvGrpSpPr>
        <p:grpSpPr>
          <a:xfrm>
            <a:off x="4259740" y="4946382"/>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TRUE</a:t>
              </a:r>
            </a:p>
          </p:txBody>
        </p:sp>
      </p:grpSp>
      <p:grpSp>
        <p:nvGrpSpPr>
          <p:cNvPr id="11" name="Group 11"/>
          <p:cNvGrpSpPr/>
          <p:nvPr/>
        </p:nvGrpSpPr>
        <p:grpSpPr>
          <a:xfrm>
            <a:off x="4259740" y="7261087"/>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FALSE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259740" y="6328620"/>
            <a:ext cx="9768519" cy="1775460"/>
            <a:chOff x="0" y="0"/>
            <a:chExt cx="2572779" cy="467611"/>
          </a:xfrm>
        </p:grpSpPr>
        <p:sp>
          <p:nvSpPr>
            <p:cNvPr id="6" name="Freeform 6"/>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TRUE</a:t>
              </a:r>
            </a:p>
          </p:txBody>
        </p:sp>
      </p:grpSp>
      <p:grpSp>
        <p:nvGrpSpPr>
          <p:cNvPr id="8" name="Group 8"/>
          <p:cNvGrpSpPr/>
          <p:nvPr/>
        </p:nvGrpSpPr>
        <p:grpSpPr>
          <a:xfrm>
            <a:off x="1092483" y="2082194"/>
            <a:ext cx="16103034" cy="3177033"/>
            <a:chOff x="0" y="0"/>
            <a:chExt cx="4241128" cy="836749"/>
          </a:xfrm>
        </p:grpSpPr>
        <p:sp>
          <p:nvSpPr>
            <p:cNvPr id="9" name="Freeform 9"/>
            <p:cNvSpPr/>
            <p:nvPr/>
          </p:nvSpPr>
          <p:spPr>
            <a:xfrm>
              <a:off x="0" y="0"/>
              <a:ext cx="4241128" cy="836749"/>
            </a:xfrm>
            <a:custGeom>
              <a:avLst/>
              <a:gdLst/>
              <a:ahLst/>
              <a:cxnLst/>
              <a:rect l="l" t="t" r="r" b="b"/>
              <a:pathLst>
                <a:path w="4241128" h="836749">
                  <a:moveTo>
                    <a:pt x="20673" y="0"/>
                  </a:moveTo>
                  <a:lnTo>
                    <a:pt x="4220455" y="0"/>
                  </a:lnTo>
                  <a:cubicBezTo>
                    <a:pt x="4225938" y="0"/>
                    <a:pt x="4231196" y="2178"/>
                    <a:pt x="4235073" y="6055"/>
                  </a:cubicBezTo>
                  <a:cubicBezTo>
                    <a:pt x="4238950" y="9932"/>
                    <a:pt x="4241128" y="15190"/>
                    <a:pt x="4241128" y="20673"/>
                  </a:cubicBezTo>
                  <a:lnTo>
                    <a:pt x="4241128" y="816076"/>
                  </a:lnTo>
                  <a:cubicBezTo>
                    <a:pt x="4241128" y="827494"/>
                    <a:pt x="4231873" y="836749"/>
                    <a:pt x="4220455" y="836749"/>
                  </a:cubicBezTo>
                  <a:lnTo>
                    <a:pt x="20673" y="836749"/>
                  </a:lnTo>
                  <a:cubicBezTo>
                    <a:pt x="15190" y="836749"/>
                    <a:pt x="9932" y="834571"/>
                    <a:pt x="6055" y="830694"/>
                  </a:cubicBezTo>
                  <a:cubicBezTo>
                    <a:pt x="2178" y="826817"/>
                    <a:pt x="0" y="821559"/>
                    <a:pt x="0" y="816076"/>
                  </a:cubicBezTo>
                  <a:lnTo>
                    <a:pt x="0" y="20673"/>
                  </a:lnTo>
                  <a:cubicBezTo>
                    <a:pt x="0" y="9256"/>
                    <a:pt x="9256" y="0"/>
                    <a:pt x="20673"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14300"/>
              <a:ext cx="4241128" cy="951049"/>
            </a:xfrm>
            <a:prstGeom prst="rect">
              <a:avLst/>
            </a:prstGeom>
          </p:spPr>
          <p:txBody>
            <a:bodyPr lIns="50800" tIns="50800" rIns="50800" bIns="50800" rtlCol="0" anchor="ctr"/>
            <a:lstStyle/>
            <a:p>
              <a:pPr algn="ctr">
                <a:lnSpc>
                  <a:spcPts val="8120"/>
                </a:lnSpc>
              </a:pPr>
              <a:r>
                <a:rPr lang="en-US" sz="5800">
                  <a:solidFill>
                    <a:srgbClr val="FFFFFF"/>
                  </a:solidFill>
                  <a:latin typeface="Code Pro"/>
                  <a:ea typeface="Code Pro"/>
                  <a:cs typeface="Code Pro"/>
                  <a:sym typeface="Code Pro"/>
                </a:rPr>
                <a:t>True or False:</a:t>
              </a:r>
            </a:p>
            <a:p>
              <a:pPr algn="ctr">
                <a:lnSpc>
                  <a:spcPts val="8120"/>
                </a:lnSpc>
              </a:pPr>
              <a:r>
                <a:rPr lang="en-US" sz="5800">
                  <a:solidFill>
                    <a:srgbClr val="FFFFFF"/>
                  </a:solidFill>
                  <a:latin typeface="Code Pro"/>
                  <a:ea typeface="Code Pro"/>
                  <a:cs typeface="Code Pro"/>
                  <a:sym typeface="Code Pro"/>
                </a:rPr>
                <a:t>Gig Harbor does have a need for </a:t>
              </a:r>
            </a:p>
            <a:p>
              <a:pPr algn="ctr">
                <a:lnSpc>
                  <a:spcPts val="8120"/>
                </a:lnSpc>
                <a:spcBef>
                  <a:spcPct val="0"/>
                </a:spcBef>
              </a:pPr>
              <a:r>
                <a:rPr lang="en-US" sz="5800">
                  <a:solidFill>
                    <a:srgbClr val="FFFFFF"/>
                  </a:solidFill>
                  <a:latin typeface="Code Pro"/>
                  <a:ea typeface="Code Pro"/>
                  <a:cs typeface="Code Pro"/>
                  <a:sym typeface="Code Pro"/>
                </a:rPr>
                <a:t>affordable housing.</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37584" y="1247373"/>
            <a:ext cx="11321716" cy="8010927"/>
          </a:xfrm>
          <a:custGeom>
            <a:avLst/>
            <a:gdLst/>
            <a:ahLst/>
            <a:cxnLst/>
            <a:rect l="l" t="t" r="r" b="b"/>
            <a:pathLst>
              <a:path w="11321716" h="8010927">
                <a:moveTo>
                  <a:pt x="0" y="0"/>
                </a:moveTo>
                <a:lnTo>
                  <a:pt x="11321716" y="0"/>
                </a:lnTo>
                <a:lnTo>
                  <a:pt x="11321716" y="8010927"/>
                </a:lnTo>
                <a:lnTo>
                  <a:pt x="0" y="8010927"/>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571085" y="2714625"/>
            <a:ext cx="6162693" cy="4791075"/>
          </a:xfrm>
          <a:prstGeom prst="rect">
            <a:avLst/>
          </a:prstGeom>
        </p:spPr>
        <p:txBody>
          <a:bodyPr lIns="0" tIns="0" rIns="0" bIns="0" rtlCol="0" anchor="t">
            <a:spAutoFit/>
          </a:bodyPr>
          <a:lstStyle/>
          <a:p>
            <a:pPr algn="l">
              <a:lnSpc>
                <a:spcPts val="4200"/>
              </a:lnSpc>
              <a:spcBef>
                <a:spcPct val="0"/>
              </a:spcBef>
            </a:pPr>
            <a:r>
              <a:rPr lang="en-US" sz="3000" b="1">
                <a:solidFill>
                  <a:srgbClr val="000000"/>
                </a:solidFill>
                <a:latin typeface="Code Pro Bold"/>
                <a:ea typeface="Code Pro Bold"/>
                <a:cs typeface="Code Pro Bold"/>
                <a:sym typeface="Code Pro Bold"/>
              </a:rPr>
              <a:t>Cost-Burdened:</a:t>
            </a:r>
            <a:r>
              <a:rPr lang="en-US" sz="3000">
                <a:solidFill>
                  <a:srgbClr val="000000"/>
                </a:solidFill>
                <a:latin typeface="Code Pro"/>
                <a:ea typeface="Code Pro"/>
                <a:cs typeface="Code Pro"/>
                <a:sym typeface="Code Pro"/>
              </a:rPr>
              <a:t> A household spending more than 30% of its income on housing. </a:t>
            </a:r>
          </a:p>
          <a:p>
            <a:pPr algn="l">
              <a:lnSpc>
                <a:spcPts val="4200"/>
              </a:lnSpc>
              <a:spcBef>
                <a:spcPct val="0"/>
              </a:spcBef>
            </a:pPr>
            <a:endParaRPr lang="en-US" sz="3000">
              <a:solidFill>
                <a:srgbClr val="000000"/>
              </a:solidFill>
              <a:latin typeface="Code Pro"/>
              <a:ea typeface="Code Pro"/>
              <a:cs typeface="Code Pro"/>
              <a:sym typeface="Code Pro"/>
            </a:endParaRPr>
          </a:p>
          <a:p>
            <a:pPr algn="l">
              <a:lnSpc>
                <a:spcPts val="4200"/>
              </a:lnSpc>
              <a:spcBef>
                <a:spcPct val="0"/>
              </a:spcBef>
            </a:pPr>
            <a:endParaRPr lang="en-US" sz="3000">
              <a:solidFill>
                <a:srgbClr val="000000"/>
              </a:solidFill>
              <a:latin typeface="Code Pro"/>
              <a:ea typeface="Code Pro"/>
              <a:cs typeface="Code Pro"/>
              <a:sym typeface="Code Pro"/>
            </a:endParaRPr>
          </a:p>
          <a:p>
            <a:pPr algn="l">
              <a:lnSpc>
                <a:spcPts val="4200"/>
              </a:lnSpc>
              <a:spcBef>
                <a:spcPct val="0"/>
              </a:spcBef>
            </a:pPr>
            <a:r>
              <a:rPr lang="en-US" sz="3000" b="1">
                <a:solidFill>
                  <a:srgbClr val="000000"/>
                </a:solidFill>
                <a:latin typeface="Code Pro Bold"/>
                <a:ea typeface="Code Pro Bold"/>
                <a:cs typeface="Code Pro Bold"/>
                <a:sym typeface="Code Pro Bold"/>
              </a:rPr>
              <a:t>Severely Cost Burdened:</a:t>
            </a:r>
            <a:r>
              <a:rPr lang="en-US" sz="3000">
                <a:solidFill>
                  <a:srgbClr val="000000"/>
                </a:solidFill>
                <a:latin typeface="Code Pro"/>
                <a:ea typeface="Code Pro"/>
                <a:cs typeface="Code Pro"/>
                <a:sym typeface="Code Pro"/>
              </a:rPr>
              <a:t> Households that spend more than 50% of their gross income on housing costs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80527" y="803883"/>
            <a:ext cx="17326947" cy="2746375"/>
            <a:chOff x="0" y="0"/>
            <a:chExt cx="4563476" cy="723325"/>
          </a:xfrm>
        </p:grpSpPr>
        <p:sp>
          <p:nvSpPr>
            <p:cNvPr id="6" name="Freeform 6"/>
            <p:cNvSpPr/>
            <p:nvPr/>
          </p:nvSpPr>
          <p:spPr>
            <a:xfrm>
              <a:off x="0" y="0"/>
              <a:ext cx="4563476" cy="723325"/>
            </a:xfrm>
            <a:custGeom>
              <a:avLst/>
              <a:gdLst/>
              <a:ahLst/>
              <a:cxnLst/>
              <a:rect l="l" t="t" r="r" b="b"/>
              <a:pathLst>
                <a:path w="4563476" h="723325">
                  <a:moveTo>
                    <a:pt x="19213" y="0"/>
                  </a:moveTo>
                  <a:lnTo>
                    <a:pt x="4544263" y="0"/>
                  </a:lnTo>
                  <a:cubicBezTo>
                    <a:pt x="4549358" y="0"/>
                    <a:pt x="4554245" y="2024"/>
                    <a:pt x="4557849" y="5627"/>
                  </a:cubicBezTo>
                  <a:cubicBezTo>
                    <a:pt x="4561451" y="9230"/>
                    <a:pt x="4563476" y="14117"/>
                    <a:pt x="4563476" y="19213"/>
                  </a:cubicBezTo>
                  <a:lnTo>
                    <a:pt x="4563476" y="704112"/>
                  </a:lnTo>
                  <a:cubicBezTo>
                    <a:pt x="4563476" y="709208"/>
                    <a:pt x="4561451" y="714095"/>
                    <a:pt x="4557849" y="717698"/>
                  </a:cubicBezTo>
                  <a:cubicBezTo>
                    <a:pt x="4554245" y="721301"/>
                    <a:pt x="4549358" y="723325"/>
                    <a:pt x="4544263" y="723325"/>
                  </a:cubicBezTo>
                  <a:lnTo>
                    <a:pt x="19213" y="723325"/>
                  </a:lnTo>
                  <a:cubicBezTo>
                    <a:pt x="8602" y="723325"/>
                    <a:pt x="0" y="714723"/>
                    <a:pt x="0" y="704112"/>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04775"/>
              <a:ext cx="4563476" cy="828100"/>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What age demographic makes up the majority of low income, very-low income, and extremely low income individuals in our community?</a:t>
              </a:r>
            </a:p>
          </p:txBody>
        </p:sp>
      </p:grpSp>
      <p:grpSp>
        <p:nvGrpSpPr>
          <p:cNvPr id="8" name="Group 8"/>
          <p:cNvGrpSpPr/>
          <p:nvPr/>
        </p:nvGrpSpPr>
        <p:grpSpPr>
          <a:xfrm>
            <a:off x="4259740" y="3993391"/>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18-24</a:t>
              </a:r>
            </a:p>
          </p:txBody>
        </p:sp>
      </p:grpSp>
      <p:grpSp>
        <p:nvGrpSpPr>
          <p:cNvPr id="11" name="Group 11"/>
          <p:cNvGrpSpPr/>
          <p:nvPr/>
        </p:nvGrpSpPr>
        <p:grpSpPr>
          <a:xfrm>
            <a:off x="4259740" y="5996788"/>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62+</a:t>
              </a:r>
            </a:p>
          </p:txBody>
        </p:sp>
      </p:grpSp>
      <p:grpSp>
        <p:nvGrpSpPr>
          <p:cNvPr id="14" name="Group 14"/>
          <p:cNvGrpSpPr/>
          <p:nvPr/>
        </p:nvGrpSpPr>
        <p:grpSpPr>
          <a:xfrm>
            <a:off x="4259740" y="8000848"/>
            <a:ext cx="9768519" cy="1775460"/>
            <a:chOff x="0" y="0"/>
            <a:chExt cx="2572779" cy="467611"/>
          </a:xfrm>
        </p:grpSpPr>
        <p:sp>
          <p:nvSpPr>
            <p:cNvPr id="15" name="Freeform 15"/>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6" name="TextBox 16"/>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34-39</a:t>
              </a:r>
            </a:p>
          </p:txBody>
        </p:sp>
      </p:grpSp>
      <p:grpSp>
        <p:nvGrpSpPr>
          <p:cNvPr id="17" name="Group 17"/>
          <p:cNvGrpSpPr/>
          <p:nvPr/>
        </p:nvGrpSpPr>
        <p:grpSpPr>
          <a:xfrm>
            <a:off x="4661748" y="4279362"/>
            <a:ext cx="1248513" cy="1250702"/>
            <a:chOff x="0" y="0"/>
            <a:chExt cx="1664684" cy="1667602"/>
          </a:xfrm>
        </p:grpSpPr>
        <p:sp>
          <p:nvSpPr>
            <p:cNvPr id="18" name="Freeform 18"/>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A</a:t>
              </a:r>
            </a:p>
          </p:txBody>
        </p:sp>
      </p:grpSp>
      <p:grpSp>
        <p:nvGrpSpPr>
          <p:cNvPr id="20" name="Group 20"/>
          <p:cNvGrpSpPr/>
          <p:nvPr/>
        </p:nvGrpSpPr>
        <p:grpSpPr>
          <a:xfrm>
            <a:off x="4661748" y="6259168"/>
            <a:ext cx="1248513" cy="1250702"/>
            <a:chOff x="0" y="0"/>
            <a:chExt cx="1664684" cy="1667602"/>
          </a:xfrm>
        </p:grpSpPr>
        <p:sp>
          <p:nvSpPr>
            <p:cNvPr id="21" name="Freeform 21"/>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grpSp>
        <p:nvGrpSpPr>
          <p:cNvPr id="23" name="Group 23"/>
          <p:cNvGrpSpPr/>
          <p:nvPr/>
        </p:nvGrpSpPr>
        <p:grpSpPr>
          <a:xfrm>
            <a:off x="4661748" y="8219923"/>
            <a:ext cx="1248513" cy="1250702"/>
            <a:chOff x="0" y="0"/>
            <a:chExt cx="1664684" cy="1667602"/>
          </a:xfrm>
        </p:grpSpPr>
        <p:sp>
          <p:nvSpPr>
            <p:cNvPr id="24" name="Freeform 24"/>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C</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80527" y="803883"/>
            <a:ext cx="17326947" cy="2746375"/>
            <a:chOff x="0" y="0"/>
            <a:chExt cx="4563476" cy="723325"/>
          </a:xfrm>
        </p:grpSpPr>
        <p:sp>
          <p:nvSpPr>
            <p:cNvPr id="6" name="Freeform 6"/>
            <p:cNvSpPr/>
            <p:nvPr/>
          </p:nvSpPr>
          <p:spPr>
            <a:xfrm>
              <a:off x="0" y="0"/>
              <a:ext cx="4563476" cy="723325"/>
            </a:xfrm>
            <a:custGeom>
              <a:avLst/>
              <a:gdLst/>
              <a:ahLst/>
              <a:cxnLst/>
              <a:rect l="l" t="t" r="r" b="b"/>
              <a:pathLst>
                <a:path w="4563476" h="723325">
                  <a:moveTo>
                    <a:pt x="19213" y="0"/>
                  </a:moveTo>
                  <a:lnTo>
                    <a:pt x="4544263" y="0"/>
                  </a:lnTo>
                  <a:cubicBezTo>
                    <a:pt x="4549358" y="0"/>
                    <a:pt x="4554245" y="2024"/>
                    <a:pt x="4557849" y="5627"/>
                  </a:cubicBezTo>
                  <a:cubicBezTo>
                    <a:pt x="4561451" y="9230"/>
                    <a:pt x="4563476" y="14117"/>
                    <a:pt x="4563476" y="19213"/>
                  </a:cubicBezTo>
                  <a:lnTo>
                    <a:pt x="4563476" y="704112"/>
                  </a:lnTo>
                  <a:cubicBezTo>
                    <a:pt x="4563476" y="709208"/>
                    <a:pt x="4561451" y="714095"/>
                    <a:pt x="4557849" y="717698"/>
                  </a:cubicBezTo>
                  <a:cubicBezTo>
                    <a:pt x="4554245" y="721301"/>
                    <a:pt x="4549358" y="723325"/>
                    <a:pt x="4544263" y="723325"/>
                  </a:cubicBezTo>
                  <a:lnTo>
                    <a:pt x="19213" y="723325"/>
                  </a:lnTo>
                  <a:cubicBezTo>
                    <a:pt x="8602" y="723325"/>
                    <a:pt x="0" y="714723"/>
                    <a:pt x="0" y="704112"/>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04775"/>
              <a:ext cx="4563476" cy="828100"/>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What age demographic makes up the majority of low income, very-low income, and extremely low income individuals in our community?</a:t>
              </a:r>
            </a:p>
          </p:txBody>
        </p:sp>
      </p:grpSp>
      <p:grpSp>
        <p:nvGrpSpPr>
          <p:cNvPr id="8" name="Group 8"/>
          <p:cNvGrpSpPr/>
          <p:nvPr/>
        </p:nvGrpSpPr>
        <p:grpSpPr>
          <a:xfrm>
            <a:off x="4259740" y="5996788"/>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71450"/>
              <a:ext cx="2572779"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62+</a:t>
              </a:r>
            </a:p>
          </p:txBody>
        </p:sp>
      </p:grpSp>
      <p:grpSp>
        <p:nvGrpSpPr>
          <p:cNvPr id="11" name="Group 11"/>
          <p:cNvGrpSpPr/>
          <p:nvPr/>
        </p:nvGrpSpPr>
        <p:grpSpPr>
          <a:xfrm>
            <a:off x="4661748" y="6259168"/>
            <a:ext cx="1248513" cy="1250702"/>
            <a:chOff x="0" y="0"/>
            <a:chExt cx="1664684" cy="1667602"/>
          </a:xfrm>
        </p:grpSpPr>
        <p:sp>
          <p:nvSpPr>
            <p:cNvPr id="12" name="Freeform 12"/>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37869" y="1028700"/>
            <a:ext cx="11412261" cy="8229600"/>
          </a:xfrm>
          <a:custGeom>
            <a:avLst/>
            <a:gdLst/>
            <a:ahLst/>
            <a:cxnLst/>
            <a:rect l="l" t="t" r="r" b="b"/>
            <a:pathLst>
              <a:path w="11412261" h="8229600">
                <a:moveTo>
                  <a:pt x="0" y="0"/>
                </a:moveTo>
                <a:lnTo>
                  <a:pt x="11412262" y="0"/>
                </a:lnTo>
                <a:lnTo>
                  <a:pt x="11412262" y="8229600"/>
                </a:lnTo>
                <a:lnTo>
                  <a:pt x="0" y="8229600"/>
                </a:lnTo>
                <a:lnTo>
                  <a:pt x="0" y="0"/>
                </a:lnTo>
                <a:close/>
              </a:path>
            </a:pathLst>
          </a:custGeom>
          <a:blipFill>
            <a:blip r:embed="rId2"/>
            <a:stretch>
              <a:fillRect l="-5973"/>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 y="28575"/>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996445" y="1610741"/>
            <a:ext cx="16262855" cy="6847742"/>
            <a:chOff x="0" y="0"/>
            <a:chExt cx="4283221" cy="1803521"/>
          </a:xfrm>
        </p:grpSpPr>
        <p:sp>
          <p:nvSpPr>
            <p:cNvPr id="6" name="Freeform 6"/>
            <p:cNvSpPr/>
            <p:nvPr/>
          </p:nvSpPr>
          <p:spPr>
            <a:xfrm>
              <a:off x="0" y="0"/>
              <a:ext cx="4283221" cy="1803521"/>
            </a:xfrm>
            <a:custGeom>
              <a:avLst/>
              <a:gdLst/>
              <a:ahLst/>
              <a:cxnLst/>
              <a:rect l="l" t="t" r="r" b="b"/>
              <a:pathLst>
                <a:path w="4283221" h="1803521">
                  <a:moveTo>
                    <a:pt x="47605" y="0"/>
                  </a:moveTo>
                  <a:lnTo>
                    <a:pt x="4235616" y="0"/>
                  </a:lnTo>
                  <a:cubicBezTo>
                    <a:pt x="4248242" y="0"/>
                    <a:pt x="4260350" y="5016"/>
                    <a:pt x="4269278" y="13943"/>
                  </a:cubicBezTo>
                  <a:cubicBezTo>
                    <a:pt x="4278206" y="22871"/>
                    <a:pt x="4283221" y="34979"/>
                    <a:pt x="4283221" y="47605"/>
                  </a:cubicBezTo>
                  <a:lnTo>
                    <a:pt x="4283221" y="1755916"/>
                  </a:lnTo>
                  <a:cubicBezTo>
                    <a:pt x="4283221" y="1782207"/>
                    <a:pt x="4261908" y="1803521"/>
                    <a:pt x="4235616" y="1803521"/>
                  </a:cubicBezTo>
                  <a:lnTo>
                    <a:pt x="47605" y="1803521"/>
                  </a:lnTo>
                  <a:cubicBezTo>
                    <a:pt x="21313" y="1803521"/>
                    <a:pt x="0" y="1782207"/>
                    <a:pt x="0" y="1755916"/>
                  </a:cubicBezTo>
                  <a:lnTo>
                    <a:pt x="0" y="47605"/>
                  </a:lnTo>
                  <a:cubicBezTo>
                    <a:pt x="0" y="21313"/>
                    <a:pt x="21313" y="0"/>
                    <a:pt x="47605" y="0"/>
                  </a:cubicBezTo>
                  <a:close/>
                </a:path>
              </a:pathLst>
            </a:custGeom>
            <a:solidFill>
              <a:srgbClr val="FFFFFF">
                <a:alpha val="78824"/>
              </a:srgbClr>
            </a:solidFill>
            <a:ln cap="rnd">
              <a:noFill/>
              <a:prstDash val="solid"/>
              <a:round/>
            </a:ln>
          </p:spPr>
          <p:txBody>
            <a:bodyPr/>
            <a:lstStyle/>
            <a:p>
              <a:endParaRPr lang="en-US"/>
            </a:p>
          </p:txBody>
        </p:sp>
        <p:sp>
          <p:nvSpPr>
            <p:cNvPr id="7" name="TextBox 7"/>
            <p:cNvSpPr txBox="1"/>
            <p:nvPr/>
          </p:nvSpPr>
          <p:spPr>
            <a:xfrm>
              <a:off x="0" y="-38100"/>
              <a:ext cx="4283221" cy="184162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139447" y="4124992"/>
            <a:ext cx="14009106" cy="3334179"/>
          </a:xfrm>
          <a:prstGeom prst="rect">
            <a:avLst/>
          </a:prstGeom>
        </p:spPr>
        <p:txBody>
          <a:bodyPr lIns="0" tIns="0" rIns="0" bIns="0" rtlCol="0" anchor="t">
            <a:spAutoFit/>
          </a:bodyPr>
          <a:lstStyle/>
          <a:p>
            <a:pPr algn="just">
              <a:lnSpc>
                <a:spcPts val="5226"/>
              </a:lnSpc>
            </a:pPr>
            <a:r>
              <a:rPr lang="en-US" sz="3733">
                <a:solidFill>
                  <a:srgbClr val="000000"/>
                </a:solidFill>
                <a:latin typeface="Arial"/>
                <a:ea typeface="Arial"/>
                <a:cs typeface="Arial"/>
                <a:sym typeface="Arial"/>
              </a:rPr>
              <a:t>To provide community members with a foundational understanding of affordable housing, state requirements, and the Multifamily Tax Exemption (MFTE) program. We aim to facilitate an informed space for dialogue, with opportunities for attendees to engage directly with housing experts and local partners.</a:t>
            </a:r>
          </a:p>
        </p:txBody>
      </p:sp>
      <p:sp>
        <p:nvSpPr>
          <p:cNvPr id="9" name="TextBox 9"/>
          <p:cNvSpPr txBox="1"/>
          <p:nvPr/>
        </p:nvSpPr>
        <p:spPr>
          <a:xfrm>
            <a:off x="3232870" y="2307058"/>
            <a:ext cx="11822259" cy="1563363"/>
          </a:xfrm>
          <a:prstGeom prst="rect">
            <a:avLst/>
          </a:prstGeom>
        </p:spPr>
        <p:txBody>
          <a:bodyPr lIns="0" tIns="0" rIns="0" bIns="0" rtlCol="0" anchor="t">
            <a:spAutoFit/>
          </a:bodyPr>
          <a:lstStyle/>
          <a:p>
            <a:pPr algn="ctr">
              <a:lnSpc>
                <a:spcPts val="11480"/>
              </a:lnSpc>
            </a:pPr>
            <a:r>
              <a:rPr lang="en-US" sz="8200" b="1">
                <a:solidFill>
                  <a:srgbClr val="000000"/>
                </a:solidFill>
                <a:latin typeface="Arial Bold"/>
                <a:ea typeface="Arial Bold"/>
                <a:cs typeface="Arial Bold"/>
                <a:sym typeface="Arial Bold"/>
              </a:rPr>
              <a:t>Townhall Objective: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 y="3810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354044" y="1678332"/>
            <a:ext cx="15472734" cy="6806395"/>
            <a:chOff x="0" y="0"/>
            <a:chExt cx="4075123" cy="1792631"/>
          </a:xfrm>
        </p:grpSpPr>
        <p:sp>
          <p:nvSpPr>
            <p:cNvPr id="6" name="Freeform 6"/>
            <p:cNvSpPr/>
            <p:nvPr/>
          </p:nvSpPr>
          <p:spPr>
            <a:xfrm>
              <a:off x="0" y="0"/>
              <a:ext cx="4075123" cy="1792631"/>
            </a:xfrm>
            <a:custGeom>
              <a:avLst/>
              <a:gdLst/>
              <a:ahLst/>
              <a:cxnLst/>
              <a:rect l="l" t="t" r="r" b="b"/>
              <a:pathLst>
                <a:path w="4075123" h="1792631">
                  <a:moveTo>
                    <a:pt x="50036" y="0"/>
                  </a:moveTo>
                  <a:lnTo>
                    <a:pt x="4025088" y="0"/>
                  </a:lnTo>
                  <a:cubicBezTo>
                    <a:pt x="4052722" y="0"/>
                    <a:pt x="4075123" y="22402"/>
                    <a:pt x="4075123" y="50036"/>
                  </a:cubicBezTo>
                  <a:lnTo>
                    <a:pt x="4075123" y="1742595"/>
                  </a:lnTo>
                  <a:cubicBezTo>
                    <a:pt x="4075123" y="1770229"/>
                    <a:pt x="4052722" y="1792631"/>
                    <a:pt x="4025088" y="1792631"/>
                  </a:cubicBezTo>
                  <a:lnTo>
                    <a:pt x="50036" y="1792631"/>
                  </a:lnTo>
                  <a:cubicBezTo>
                    <a:pt x="22402" y="1792631"/>
                    <a:pt x="0" y="1770229"/>
                    <a:pt x="0" y="1742595"/>
                  </a:cubicBezTo>
                  <a:lnTo>
                    <a:pt x="0" y="50036"/>
                  </a:lnTo>
                  <a:cubicBezTo>
                    <a:pt x="0" y="22402"/>
                    <a:pt x="22402" y="0"/>
                    <a:pt x="50036" y="0"/>
                  </a:cubicBezTo>
                  <a:close/>
                </a:path>
              </a:pathLst>
            </a:custGeom>
            <a:solidFill>
              <a:srgbClr val="FFFFFF">
                <a:alpha val="78824"/>
              </a:srgbClr>
            </a:solidFill>
            <a:ln cap="rnd">
              <a:noFill/>
              <a:prstDash val="solid"/>
              <a:round/>
            </a:ln>
          </p:spPr>
          <p:txBody>
            <a:bodyPr/>
            <a:lstStyle/>
            <a:p>
              <a:endParaRPr lang="en-US"/>
            </a:p>
          </p:txBody>
        </p:sp>
        <p:sp>
          <p:nvSpPr>
            <p:cNvPr id="7" name="TextBox 7"/>
            <p:cNvSpPr txBox="1"/>
            <p:nvPr/>
          </p:nvSpPr>
          <p:spPr>
            <a:xfrm>
              <a:off x="0" y="-38100"/>
              <a:ext cx="4075123" cy="183073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476801" y="2747016"/>
            <a:ext cx="13334398" cy="4372031"/>
          </a:xfrm>
          <a:prstGeom prst="rect">
            <a:avLst/>
          </a:prstGeom>
        </p:spPr>
        <p:txBody>
          <a:bodyPr lIns="0" tIns="0" rIns="0" bIns="0" rtlCol="0" anchor="t">
            <a:spAutoFit/>
          </a:bodyPr>
          <a:lstStyle/>
          <a:p>
            <a:pPr algn="just">
              <a:lnSpc>
                <a:spcPts val="8820"/>
              </a:lnSpc>
            </a:pPr>
            <a:r>
              <a:rPr lang="en-US" sz="4800" b="1" dirty="0">
                <a:solidFill>
                  <a:srgbClr val="000000"/>
                </a:solidFill>
                <a:latin typeface="Arial Bold"/>
                <a:ea typeface="Arial Bold"/>
                <a:cs typeface="Arial Bold"/>
                <a:sym typeface="Arial Bold"/>
              </a:rPr>
              <a:t>Now that we have talked a little about WHY we are here today, let’s hear from WA State Commerce on HOW we got here from a state legislative perspective?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 y="3810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354044" y="1678332"/>
            <a:ext cx="15472734" cy="6806395"/>
            <a:chOff x="0" y="0"/>
            <a:chExt cx="4075123" cy="1792631"/>
          </a:xfrm>
        </p:grpSpPr>
        <p:sp>
          <p:nvSpPr>
            <p:cNvPr id="6" name="Freeform 6"/>
            <p:cNvSpPr/>
            <p:nvPr/>
          </p:nvSpPr>
          <p:spPr>
            <a:xfrm>
              <a:off x="0" y="0"/>
              <a:ext cx="4075123" cy="1792631"/>
            </a:xfrm>
            <a:custGeom>
              <a:avLst/>
              <a:gdLst/>
              <a:ahLst/>
              <a:cxnLst/>
              <a:rect l="l" t="t" r="r" b="b"/>
              <a:pathLst>
                <a:path w="4075123" h="1792631">
                  <a:moveTo>
                    <a:pt x="50036" y="0"/>
                  </a:moveTo>
                  <a:lnTo>
                    <a:pt x="4025088" y="0"/>
                  </a:lnTo>
                  <a:cubicBezTo>
                    <a:pt x="4052722" y="0"/>
                    <a:pt x="4075123" y="22402"/>
                    <a:pt x="4075123" y="50036"/>
                  </a:cubicBezTo>
                  <a:lnTo>
                    <a:pt x="4075123" y="1742595"/>
                  </a:lnTo>
                  <a:cubicBezTo>
                    <a:pt x="4075123" y="1770229"/>
                    <a:pt x="4052722" y="1792631"/>
                    <a:pt x="4025088" y="1792631"/>
                  </a:cubicBezTo>
                  <a:lnTo>
                    <a:pt x="50036" y="1792631"/>
                  </a:lnTo>
                  <a:cubicBezTo>
                    <a:pt x="22402" y="1792631"/>
                    <a:pt x="0" y="1770229"/>
                    <a:pt x="0" y="1742595"/>
                  </a:cubicBezTo>
                  <a:lnTo>
                    <a:pt x="0" y="50036"/>
                  </a:lnTo>
                  <a:cubicBezTo>
                    <a:pt x="0" y="22402"/>
                    <a:pt x="22402" y="0"/>
                    <a:pt x="50036" y="0"/>
                  </a:cubicBezTo>
                  <a:close/>
                </a:path>
              </a:pathLst>
            </a:custGeom>
            <a:solidFill>
              <a:srgbClr val="FFFFFF">
                <a:alpha val="78824"/>
              </a:srgbClr>
            </a:solidFill>
            <a:ln cap="rnd">
              <a:noFill/>
              <a:prstDash val="solid"/>
              <a:round/>
            </a:ln>
          </p:spPr>
          <p:txBody>
            <a:bodyPr/>
            <a:lstStyle/>
            <a:p>
              <a:endParaRPr lang="en-US"/>
            </a:p>
          </p:txBody>
        </p:sp>
        <p:sp>
          <p:nvSpPr>
            <p:cNvPr id="7" name="TextBox 7"/>
            <p:cNvSpPr txBox="1"/>
            <p:nvPr/>
          </p:nvSpPr>
          <p:spPr>
            <a:xfrm>
              <a:off x="0" y="-38100"/>
              <a:ext cx="4075123" cy="183073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3342549" y="3098406"/>
            <a:ext cx="11635156" cy="5067935"/>
          </a:xfrm>
          <a:prstGeom prst="rect">
            <a:avLst/>
          </a:prstGeom>
        </p:spPr>
        <p:txBody>
          <a:bodyPr lIns="0" tIns="0" rIns="0" bIns="0" rtlCol="0" anchor="t">
            <a:spAutoFit/>
          </a:bodyPr>
          <a:lstStyle/>
          <a:p>
            <a:pPr algn="l">
              <a:lnSpc>
                <a:spcPts val="3639"/>
              </a:lnSpc>
            </a:pPr>
            <a:r>
              <a:rPr lang="en-US" sz="2599" b="1">
                <a:solidFill>
                  <a:srgbClr val="000000"/>
                </a:solidFill>
                <a:latin typeface="Arial Bold"/>
                <a:ea typeface="Arial Bold"/>
                <a:cs typeface="Arial Bold"/>
                <a:sym typeface="Arial Bold"/>
              </a:rPr>
              <a:t>5:30–5:45 p.m.</a:t>
            </a:r>
            <a:r>
              <a:rPr lang="en-US" sz="2599">
                <a:solidFill>
                  <a:srgbClr val="000000"/>
                </a:solidFill>
                <a:latin typeface="Arial"/>
                <a:ea typeface="Arial"/>
                <a:cs typeface="Arial"/>
                <a:sym typeface="Arial"/>
              </a:rPr>
              <a:t>: Why Are We Here? </a:t>
            </a:r>
            <a:r>
              <a:rPr lang="en-US" sz="2599" i="1">
                <a:solidFill>
                  <a:srgbClr val="000000"/>
                </a:solidFill>
                <a:latin typeface="Arial Italics"/>
                <a:ea typeface="Arial Italics"/>
                <a:cs typeface="Arial Italics"/>
                <a:sym typeface="Arial Italics"/>
              </a:rPr>
              <a:t>Presentation by Shea Smiley; Housing Health and Human Services Program Manager</a:t>
            </a:r>
          </a:p>
          <a:p>
            <a:pPr algn="l">
              <a:lnSpc>
                <a:spcPts val="3639"/>
              </a:lnSpc>
            </a:pPr>
            <a:endParaRPr lang="en-US" sz="2599" i="1">
              <a:solidFill>
                <a:srgbClr val="000000"/>
              </a:solidFill>
              <a:latin typeface="Arial Italics"/>
              <a:ea typeface="Arial Italics"/>
              <a:cs typeface="Arial Italics"/>
              <a:sym typeface="Arial Italics"/>
            </a:endParaRPr>
          </a:p>
          <a:p>
            <a:pPr algn="l">
              <a:lnSpc>
                <a:spcPts val="3639"/>
              </a:lnSpc>
            </a:pPr>
            <a:r>
              <a:rPr lang="en-US" sz="2599" b="1">
                <a:solidFill>
                  <a:srgbClr val="000000"/>
                </a:solidFill>
                <a:latin typeface="Arial Bold"/>
                <a:ea typeface="Arial Bold"/>
                <a:cs typeface="Arial Bold"/>
                <a:sym typeface="Arial Bold"/>
              </a:rPr>
              <a:t>5:45–6:00 p.m</a:t>
            </a:r>
            <a:r>
              <a:rPr lang="en-US" sz="2599">
                <a:solidFill>
                  <a:srgbClr val="000000"/>
                </a:solidFill>
                <a:latin typeface="Arial"/>
                <a:ea typeface="Arial"/>
                <a:cs typeface="Arial"/>
                <a:sym typeface="Arial"/>
              </a:rPr>
              <a:t>.: How We Got Here? </a:t>
            </a:r>
            <a:r>
              <a:rPr lang="en-US" sz="2599" i="1">
                <a:solidFill>
                  <a:srgbClr val="000000"/>
                </a:solidFill>
                <a:latin typeface="Arial Italics"/>
                <a:ea typeface="Arial Italics"/>
                <a:cs typeface="Arial Italics"/>
                <a:sym typeface="Arial Italics"/>
              </a:rPr>
              <a:t>Presentation by WA State Department of Commerce </a:t>
            </a:r>
          </a:p>
          <a:p>
            <a:pPr algn="l">
              <a:lnSpc>
                <a:spcPts val="3639"/>
              </a:lnSpc>
            </a:pPr>
            <a:endParaRPr lang="en-US" sz="2599" i="1">
              <a:solidFill>
                <a:srgbClr val="000000"/>
              </a:solidFill>
              <a:latin typeface="Arial Italics"/>
              <a:ea typeface="Arial Italics"/>
              <a:cs typeface="Arial Italics"/>
              <a:sym typeface="Arial Italics"/>
            </a:endParaRPr>
          </a:p>
          <a:p>
            <a:pPr algn="l">
              <a:lnSpc>
                <a:spcPts val="3639"/>
              </a:lnSpc>
            </a:pPr>
            <a:r>
              <a:rPr lang="en-US" sz="2599" b="1">
                <a:solidFill>
                  <a:srgbClr val="000000"/>
                </a:solidFill>
                <a:latin typeface="Arial Bold"/>
                <a:ea typeface="Arial Bold"/>
                <a:cs typeface="Arial Bold"/>
                <a:sym typeface="Arial Bold"/>
              </a:rPr>
              <a:t>6:00–6:45 p.m</a:t>
            </a:r>
            <a:r>
              <a:rPr lang="en-US" sz="2599">
                <a:solidFill>
                  <a:srgbClr val="000000"/>
                </a:solidFill>
                <a:latin typeface="Arial"/>
                <a:ea typeface="Arial"/>
                <a:cs typeface="Arial"/>
                <a:sym typeface="Arial"/>
              </a:rPr>
              <a:t>.: Q&amp;A Panel</a:t>
            </a:r>
          </a:p>
          <a:p>
            <a:pPr algn="l">
              <a:lnSpc>
                <a:spcPts val="3639"/>
              </a:lnSpc>
            </a:pPr>
            <a:endParaRPr lang="en-US" sz="2599">
              <a:solidFill>
                <a:srgbClr val="000000"/>
              </a:solidFill>
              <a:latin typeface="Arial"/>
              <a:ea typeface="Arial"/>
              <a:cs typeface="Arial"/>
              <a:sym typeface="Arial"/>
            </a:endParaRPr>
          </a:p>
          <a:p>
            <a:pPr algn="l">
              <a:lnSpc>
                <a:spcPts val="3639"/>
              </a:lnSpc>
            </a:pPr>
            <a:r>
              <a:rPr lang="en-US" sz="2599" b="1">
                <a:solidFill>
                  <a:srgbClr val="000000"/>
                </a:solidFill>
                <a:latin typeface="Arial Bold"/>
                <a:ea typeface="Arial Bold"/>
                <a:cs typeface="Arial Bold"/>
                <a:sym typeface="Arial Bold"/>
              </a:rPr>
              <a:t>6:45–7:30 p.m</a:t>
            </a:r>
            <a:r>
              <a:rPr lang="en-US" sz="2599">
                <a:solidFill>
                  <a:srgbClr val="000000"/>
                </a:solidFill>
                <a:latin typeface="Arial"/>
                <a:ea typeface="Arial"/>
                <a:cs typeface="Arial"/>
                <a:sym typeface="Arial"/>
              </a:rPr>
              <a:t>.: Breakout Sessions: Attendees can choose between sessions:</a:t>
            </a:r>
          </a:p>
          <a:p>
            <a:pPr marL="561337" lvl="1" indent="-280669" algn="l">
              <a:lnSpc>
                <a:spcPts val="3639"/>
              </a:lnSpc>
              <a:buFont typeface="Arial"/>
              <a:buChar char="•"/>
            </a:pPr>
            <a:r>
              <a:rPr lang="en-US" sz="2599">
                <a:solidFill>
                  <a:srgbClr val="000000"/>
                </a:solidFill>
                <a:latin typeface="Arial"/>
                <a:ea typeface="Arial"/>
                <a:cs typeface="Arial"/>
                <a:sym typeface="Arial"/>
              </a:rPr>
              <a:t>Multifamily Tax Exemption (MFTE) Program</a:t>
            </a:r>
          </a:p>
          <a:p>
            <a:pPr marL="561337" lvl="1" indent="-280669" algn="l">
              <a:lnSpc>
                <a:spcPts val="3639"/>
              </a:lnSpc>
              <a:buFont typeface="Arial"/>
              <a:buChar char="•"/>
            </a:pPr>
            <a:r>
              <a:rPr lang="en-US" sz="2599">
                <a:solidFill>
                  <a:srgbClr val="000000"/>
                </a:solidFill>
                <a:latin typeface="Arial"/>
                <a:ea typeface="Arial"/>
                <a:cs typeface="Arial"/>
                <a:sym typeface="Arial"/>
              </a:rPr>
              <a:t>Affordable Housing Basics</a:t>
            </a:r>
          </a:p>
        </p:txBody>
      </p:sp>
      <p:sp>
        <p:nvSpPr>
          <p:cNvPr id="9" name="TextBox 9"/>
          <p:cNvSpPr txBox="1"/>
          <p:nvPr/>
        </p:nvSpPr>
        <p:spPr>
          <a:xfrm>
            <a:off x="3232870" y="1639818"/>
            <a:ext cx="11822259" cy="1563363"/>
          </a:xfrm>
          <a:prstGeom prst="rect">
            <a:avLst/>
          </a:prstGeom>
        </p:spPr>
        <p:txBody>
          <a:bodyPr lIns="0" tIns="0" rIns="0" bIns="0" rtlCol="0" anchor="t">
            <a:spAutoFit/>
          </a:bodyPr>
          <a:lstStyle/>
          <a:p>
            <a:pPr algn="ctr">
              <a:lnSpc>
                <a:spcPts val="11480"/>
              </a:lnSpc>
            </a:pPr>
            <a:r>
              <a:rPr lang="en-US" sz="8200" b="1">
                <a:solidFill>
                  <a:srgbClr val="000000"/>
                </a:solidFill>
                <a:latin typeface="Arial Bold"/>
                <a:ea typeface="Arial Bold"/>
                <a:cs typeface="Arial Bold"/>
                <a:sym typeface="Arial Bold"/>
              </a:rPr>
              <a:t>Townhall Agenda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80527" y="525365"/>
            <a:ext cx="17326947" cy="3326385"/>
            <a:chOff x="0" y="0"/>
            <a:chExt cx="4563476" cy="876085"/>
          </a:xfrm>
        </p:grpSpPr>
        <p:sp>
          <p:nvSpPr>
            <p:cNvPr id="6" name="Freeform 6"/>
            <p:cNvSpPr/>
            <p:nvPr/>
          </p:nvSpPr>
          <p:spPr>
            <a:xfrm>
              <a:off x="0" y="0"/>
              <a:ext cx="4563476" cy="876085"/>
            </a:xfrm>
            <a:custGeom>
              <a:avLst/>
              <a:gdLst/>
              <a:ahLst/>
              <a:cxnLst/>
              <a:rect l="l" t="t" r="r" b="b"/>
              <a:pathLst>
                <a:path w="4563476" h="876085">
                  <a:moveTo>
                    <a:pt x="19213" y="0"/>
                  </a:moveTo>
                  <a:lnTo>
                    <a:pt x="4544263" y="0"/>
                  </a:lnTo>
                  <a:cubicBezTo>
                    <a:pt x="4549358" y="0"/>
                    <a:pt x="4554245" y="2024"/>
                    <a:pt x="4557849" y="5627"/>
                  </a:cubicBezTo>
                  <a:cubicBezTo>
                    <a:pt x="4561451" y="9230"/>
                    <a:pt x="4563476" y="14117"/>
                    <a:pt x="4563476" y="19213"/>
                  </a:cubicBezTo>
                  <a:lnTo>
                    <a:pt x="4563476" y="856872"/>
                  </a:lnTo>
                  <a:cubicBezTo>
                    <a:pt x="4563476" y="861968"/>
                    <a:pt x="4561451" y="866855"/>
                    <a:pt x="4557849" y="870458"/>
                  </a:cubicBezTo>
                  <a:cubicBezTo>
                    <a:pt x="4554245" y="874061"/>
                    <a:pt x="4549358" y="876085"/>
                    <a:pt x="4544263" y="876085"/>
                  </a:cubicBezTo>
                  <a:lnTo>
                    <a:pt x="19213" y="876085"/>
                  </a:lnTo>
                  <a:cubicBezTo>
                    <a:pt x="14117" y="876085"/>
                    <a:pt x="9230" y="874061"/>
                    <a:pt x="5627" y="870458"/>
                  </a:cubicBezTo>
                  <a:cubicBezTo>
                    <a:pt x="2024" y="866855"/>
                    <a:pt x="0" y="861968"/>
                    <a:pt x="0" y="856872"/>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95250"/>
              <a:ext cx="4563476" cy="971335"/>
            </a:xfrm>
            <a:prstGeom prst="rect">
              <a:avLst/>
            </a:prstGeom>
          </p:spPr>
          <p:txBody>
            <a:bodyPr lIns="50800" tIns="50800" rIns="50800" bIns="50800" rtlCol="0" anchor="ctr"/>
            <a:lstStyle/>
            <a:p>
              <a:pPr algn="ctr">
                <a:lnSpc>
                  <a:spcPts val="6440"/>
                </a:lnSpc>
                <a:spcBef>
                  <a:spcPct val="0"/>
                </a:spcBef>
              </a:pPr>
              <a:r>
                <a:rPr lang="en-US" sz="4600">
                  <a:solidFill>
                    <a:srgbClr val="FFFFFF"/>
                  </a:solidFill>
                  <a:latin typeface="Code Pro"/>
                  <a:ea typeface="Code Pro"/>
                  <a:cs typeface="Code Pro"/>
                  <a:sym typeface="Code Pro"/>
                </a:rPr>
                <a:t>According to the U.S. Department of Housing and Urban Development (HUD), what percentage of income should be spent on housing (rent or mortgage) and utilities to be considered affordable?</a:t>
              </a:r>
            </a:p>
          </p:txBody>
        </p:sp>
      </p:grpSp>
      <p:grpSp>
        <p:nvGrpSpPr>
          <p:cNvPr id="8" name="Group 8"/>
          <p:cNvGrpSpPr/>
          <p:nvPr/>
        </p:nvGrpSpPr>
        <p:grpSpPr>
          <a:xfrm>
            <a:off x="4259740" y="4233281"/>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30%</a:t>
              </a:r>
            </a:p>
          </p:txBody>
        </p:sp>
      </p:grpSp>
      <p:grpSp>
        <p:nvGrpSpPr>
          <p:cNvPr id="11" name="Group 11"/>
          <p:cNvGrpSpPr/>
          <p:nvPr/>
        </p:nvGrpSpPr>
        <p:grpSpPr>
          <a:xfrm>
            <a:off x="4259740" y="6301926"/>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35%</a:t>
              </a:r>
            </a:p>
          </p:txBody>
        </p:sp>
      </p:grpSp>
      <p:grpSp>
        <p:nvGrpSpPr>
          <p:cNvPr id="14" name="Group 14"/>
          <p:cNvGrpSpPr/>
          <p:nvPr/>
        </p:nvGrpSpPr>
        <p:grpSpPr>
          <a:xfrm>
            <a:off x="4259740" y="8294370"/>
            <a:ext cx="9768519" cy="1775460"/>
            <a:chOff x="0" y="0"/>
            <a:chExt cx="2572779" cy="467611"/>
          </a:xfrm>
        </p:grpSpPr>
        <p:sp>
          <p:nvSpPr>
            <p:cNvPr id="15" name="Freeform 15"/>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6" name="TextBox 16"/>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50%</a:t>
              </a:r>
            </a:p>
          </p:txBody>
        </p:sp>
      </p:grpSp>
      <p:grpSp>
        <p:nvGrpSpPr>
          <p:cNvPr id="17" name="Group 17"/>
          <p:cNvGrpSpPr/>
          <p:nvPr/>
        </p:nvGrpSpPr>
        <p:grpSpPr>
          <a:xfrm>
            <a:off x="4754048" y="4495660"/>
            <a:ext cx="1248513" cy="1250702"/>
            <a:chOff x="0" y="0"/>
            <a:chExt cx="1664684" cy="1667602"/>
          </a:xfrm>
        </p:grpSpPr>
        <p:sp>
          <p:nvSpPr>
            <p:cNvPr id="18" name="Freeform 18"/>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A</a:t>
              </a:r>
            </a:p>
          </p:txBody>
        </p:sp>
      </p:grpSp>
      <p:grpSp>
        <p:nvGrpSpPr>
          <p:cNvPr id="20" name="Group 20"/>
          <p:cNvGrpSpPr/>
          <p:nvPr/>
        </p:nvGrpSpPr>
        <p:grpSpPr>
          <a:xfrm>
            <a:off x="4754048" y="6526205"/>
            <a:ext cx="1248513" cy="1250702"/>
            <a:chOff x="0" y="0"/>
            <a:chExt cx="1664684" cy="1667602"/>
          </a:xfrm>
        </p:grpSpPr>
        <p:sp>
          <p:nvSpPr>
            <p:cNvPr id="21" name="Freeform 21"/>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grpSp>
        <p:nvGrpSpPr>
          <p:cNvPr id="23" name="Group 23"/>
          <p:cNvGrpSpPr/>
          <p:nvPr/>
        </p:nvGrpSpPr>
        <p:grpSpPr>
          <a:xfrm>
            <a:off x="4754048" y="8591736"/>
            <a:ext cx="1248513" cy="1250702"/>
            <a:chOff x="0" y="0"/>
            <a:chExt cx="1664684" cy="1667602"/>
          </a:xfrm>
        </p:grpSpPr>
        <p:sp>
          <p:nvSpPr>
            <p:cNvPr id="24" name="Freeform 24"/>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C</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80527" y="525365"/>
            <a:ext cx="17326947" cy="3326385"/>
            <a:chOff x="0" y="0"/>
            <a:chExt cx="4563476" cy="876085"/>
          </a:xfrm>
        </p:grpSpPr>
        <p:sp>
          <p:nvSpPr>
            <p:cNvPr id="6" name="Freeform 6"/>
            <p:cNvSpPr/>
            <p:nvPr/>
          </p:nvSpPr>
          <p:spPr>
            <a:xfrm>
              <a:off x="0" y="0"/>
              <a:ext cx="4563476" cy="876085"/>
            </a:xfrm>
            <a:custGeom>
              <a:avLst/>
              <a:gdLst/>
              <a:ahLst/>
              <a:cxnLst/>
              <a:rect l="l" t="t" r="r" b="b"/>
              <a:pathLst>
                <a:path w="4563476" h="876085">
                  <a:moveTo>
                    <a:pt x="19213" y="0"/>
                  </a:moveTo>
                  <a:lnTo>
                    <a:pt x="4544263" y="0"/>
                  </a:lnTo>
                  <a:cubicBezTo>
                    <a:pt x="4549358" y="0"/>
                    <a:pt x="4554245" y="2024"/>
                    <a:pt x="4557849" y="5627"/>
                  </a:cubicBezTo>
                  <a:cubicBezTo>
                    <a:pt x="4561451" y="9230"/>
                    <a:pt x="4563476" y="14117"/>
                    <a:pt x="4563476" y="19213"/>
                  </a:cubicBezTo>
                  <a:lnTo>
                    <a:pt x="4563476" y="856872"/>
                  </a:lnTo>
                  <a:cubicBezTo>
                    <a:pt x="4563476" y="861968"/>
                    <a:pt x="4561451" y="866855"/>
                    <a:pt x="4557849" y="870458"/>
                  </a:cubicBezTo>
                  <a:cubicBezTo>
                    <a:pt x="4554245" y="874061"/>
                    <a:pt x="4549358" y="876085"/>
                    <a:pt x="4544263" y="876085"/>
                  </a:cubicBezTo>
                  <a:lnTo>
                    <a:pt x="19213" y="876085"/>
                  </a:lnTo>
                  <a:cubicBezTo>
                    <a:pt x="14117" y="876085"/>
                    <a:pt x="9230" y="874061"/>
                    <a:pt x="5627" y="870458"/>
                  </a:cubicBezTo>
                  <a:cubicBezTo>
                    <a:pt x="2024" y="866855"/>
                    <a:pt x="0" y="861968"/>
                    <a:pt x="0" y="856872"/>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95250"/>
              <a:ext cx="4563476" cy="971335"/>
            </a:xfrm>
            <a:prstGeom prst="rect">
              <a:avLst/>
            </a:prstGeom>
          </p:spPr>
          <p:txBody>
            <a:bodyPr lIns="50800" tIns="50800" rIns="50800" bIns="50800" rtlCol="0" anchor="ctr"/>
            <a:lstStyle/>
            <a:p>
              <a:pPr algn="ctr">
                <a:lnSpc>
                  <a:spcPts val="6440"/>
                </a:lnSpc>
                <a:spcBef>
                  <a:spcPct val="0"/>
                </a:spcBef>
              </a:pPr>
              <a:r>
                <a:rPr lang="en-US" sz="4600">
                  <a:solidFill>
                    <a:srgbClr val="FFFFFF"/>
                  </a:solidFill>
                  <a:latin typeface="Code Pro"/>
                  <a:ea typeface="Code Pro"/>
                  <a:cs typeface="Code Pro"/>
                  <a:sym typeface="Code Pro"/>
                </a:rPr>
                <a:t>According to the U.S. Department of Housing and Urban Development (HUD), what percentage of income should be spent on housing (rent or mortgage) and utilities to be considered affordable?</a:t>
              </a:r>
            </a:p>
          </p:txBody>
        </p:sp>
      </p:grpSp>
      <p:grpSp>
        <p:nvGrpSpPr>
          <p:cNvPr id="8" name="Group 8"/>
          <p:cNvGrpSpPr/>
          <p:nvPr/>
        </p:nvGrpSpPr>
        <p:grpSpPr>
          <a:xfrm>
            <a:off x="4259740" y="4233281"/>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30%</a:t>
              </a:r>
            </a:p>
          </p:txBody>
        </p:sp>
      </p:grpSp>
      <p:grpSp>
        <p:nvGrpSpPr>
          <p:cNvPr id="11" name="Group 11"/>
          <p:cNvGrpSpPr/>
          <p:nvPr/>
        </p:nvGrpSpPr>
        <p:grpSpPr>
          <a:xfrm>
            <a:off x="4754048" y="4495660"/>
            <a:ext cx="1248513" cy="1250702"/>
            <a:chOff x="0" y="0"/>
            <a:chExt cx="1664684" cy="1667602"/>
          </a:xfrm>
        </p:grpSpPr>
        <p:sp>
          <p:nvSpPr>
            <p:cNvPr id="12" name="Freeform 12"/>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A</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259740" y="4955688"/>
            <a:ext cx="9768519" cy="1775460"/>
            <a:chOff x="0" y="0"/>
            <a:chExt cx="2572779" cy="467611"/>
          </a:xfrm>
        </p:grpSpPr>
        <p:sp>
          <p:nvSpPr>
            <p:cNvPr id="6" name="Freeform 6"/>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TRUE</a:t>
              </a:r>
            </a:p>
          </p:txBody>
        </p:sp>
      </p:grpSp>
      <p:grpSp>
        <p:nvGrpSpPr>
          <p:cNvPr id="8" name="Group 8"/>
          <p:cNvGrpSpPr/>
          <p:nvPr/>
        </p:nvGrpSpPr>
        <p:grpSpPr>
          <a:xfrm>
            <a:off x="480527" y="937767"/>
            <a:ext cx="17326947" cy="3062225"/>
            <a:chOff x="0" y="0"/>
            <a:chExt cx="4563476" cy="806512"/>
          </a:xfrm>
        </p:grpSpPr>
        <p:sp>
          <p:nvSpPr>
            <p:cNvPr id="9" name="Freeform 9"/>
            <p:cNvSpPr/>
            <p:nvPr/>
          </p:nvSpPr>
          <p:spPr>
            <a:xfrm>
              <a:off x="0" y="0"/>
              <a:ext cx="4563476" cy="806512"/>
            </a:xfrm>
            <a:custGeom>
              <a:avLst/>
              <a:gdLst/>
              <a:ahLst/>
              <a:cxnLst/>
              <a:rect l="l" t="t" r="r" b="b"/>
              <a:pathLst>
                <a:path w="4563476" h="806512">
                  <a:moveTo>
                    <a:pt x="19213" y="0"/>
                  </a:moveTo>
                  <a:lnTo>
                    <a:pt x="4544263" y="0"/>
                  </a:lnTo>
                  <a:cubicBezTo>
                    <a:pt x="4549358" y="0"/>
                    <a:pt x="4554245" y="2024"/>
                    <a:pt x="4557849" y="5627"/>
                  </a:cubicBezTo>
                  <a:cubicBezTo>
                    <a:pt x="4561451" y="9230"/>
                    <a:pt x="4563476" y="14117"/>
                    <a:pt x="4563476" y="19213"/>
                  </a:cubicBezTo>
                  <a:lnTo>
                    <a:pt x="4563476" y="787299"/>
                  </a:lnTo>
                  <a:cubicBezTo>
                    <a:pt x="4563476" y="792395"/>
                    <a:pt x="4561451" y="797281"/>
                    <a:pt x="4557849" y="800885"/>
                  </a:cubicBezTo>
                  <a:cubicBezTo>
                    <a:pt x="4554245" y="804488"/>
                    <a:pt x="4549358" y="806512"/>
                    <a:pt x="4544263" y="806512"/>
                  </a:cubicBezTo>
                  <a:lnTo>
                    <a:pt x="19213" y="806512"/>
                  </a:lnTo>
                  <a:cubicBezTo>
                    <a:pt x="8602" y="806512"/>
                    <a:pt x="0" y="797910"/>
                    <a:pt x="0" y="787299"/>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14300"/>
              <a:ext cx="4563476" cy="920812"/>
            </a:xfrm>
            <a:prstGeom prst="rect">
              <a:avLst/>
            </a:prstGeom>
          </p:spPr>
          <p:txBody>
            <a:bodyPr lIns="50800" tIns="50800" rIns="50800" bIns="50800" rtlCol="0" anchor="ctr"/>
            <a:lstStyle/>
            <a:p>
              <a:pPr algn="ctr">
                <a:lnSpc>
                  <a:spcPts val="7840"/>
                </a:lnSpc>
              </a:pPr>
              <a:r>
                <a:rPr lang="en-US" sz="5600" b="1">
                  <a:solidFill>
                    <a:srgbClr val="FFFFFF"/>
                  </a:solidFill>
                  <a:latin typeface="Code Pro Bold"/>
                  <a:ea typeface="Code Pro Bold"/>
                  <a:cs typeface="Code Pro Bold"/>
                  <a:sym typeface="Code Pro Bold"/>
                </a:rPr>
                <a:t>True or False:</a:t>
              </a:r>
            </a:p>
            <a:p>
              <a:pPr algn="ctr">
                <a:lnSpc>
                  <a:spcPts val="7840"/>
                </a:lnSpc>
                <a:spcBef>
                  <a:spcPct val="0"/>
                </a:spcBef>
              </a:pPr>
              <a:r>
                <a:rPr lang="en-US" sz="5600">
                  <a:solidFill>
                    <a:srgbClr val="FFFFFF"/>
                  </a:solidFill>
                  <a:latin typeface="Code Pro"/>
                  <a:ea typeface="Code Pro"/>
                  <a:cs typeface="Code Pro"/>
                  <a:sym typeface="Code Pro"/>
                </a:rPr>
                <a:t>There are several “types” of housing that meet the definition of affordable.</a:t>
              </a:r>
            </a:p>
          </p:txBody>
        </p:sp>
      </p:grpSp>
      <p:grpSp>
        <p:nvGrpSpPr>
          <p:cNvPr id="11" name="Group 11"/>
          <p:cNvGrpSpPr/>
          <p:nvPr/>
        </p:nvGrpSpPr>
        <p:grpSpPr>
          <a:xfrm>
            <a:off x="4259740" y="7482840"/>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FALSE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4259740" y="4955688"/>
            <a:ext cx="9768519" cy="1775460"/>
            <a:chOff x="0" y="0"/>
            <a:chExt cx="2572779" cy="467611"/>
          </a:xfrm>
        </p:grpSpPr>
        <p:sp>
          <p:nvSpPr>
            <p:cNvPr id="6" name="Freeform 6"/>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04775"/>
              <a:ext cx="2572779" cy="572386"/>
            </a:xfrm>
            <a:prstGeom prst="rect">
              <a:avLst/>
            </a:prstGeom>
          </p:spPr>
          <p:txBody>
            <a:bodyPr lIns="50800" tIns="50800" rIns="50800" bIns="50800" rtlCol="0" anchor="ctr"/>
            <a:lstStyle/>
            <a:p>
              <a:pPr algn="ctr">
                <a:lnSpc>
                  <a:spcPts val="7000"/>
                </a:lnSpc>
                <a:spcBef>
                  <a:spcPct val="0"/>
                </a:spcBef>
              </a:pPr>
              <a:r>
                <a:rPr lang="en-US" sz="5000">
                  <a:solidFill>
                    <a:srgbClr val="FFFFFF"/>
                  </a:solidFill>
                  <a:latin typeface="Code Pro"/>
                  <a:ea typeface="Code Pro"/>
                  <a:cs typeface="Code Pro"/>
                  <a:sym typeface="Code Pro"/>
                </a:rPr>
                <a:t>TRUE</a:t>
              </a:r>
            </a:p>
          </p:txBody>
        </p:sp>
      </p:grpSp>
      <p:grpSp>
        <p:nvGrpSpPr>
          <p:cNvPr id="8" name="Group 8"/>
          <p:cNvGrpSpPr/>
          <p:nvPr/>
        </p:nvGrpSpPr>
        <p:grpSpPr>
          <a:xfrm>
            <a:off x="480527" y="937767"/>
            <a:ext cx="17326947" cy="3062225"/>
            <a:chOff x="0" y="0"/>
            <a:chExt cx="4563476" cy="806512"/>
          </a:xfrm>
        </p:grpSpPr>
        <p:sp>
          <p:nvSpPr>
            <p:cNvPr id="9" name="Freeform 9"/>
            <p:cNvSpPr/>
            <p:nvPr/>
          </p:nvSpPr>
          <p:spPr>
            <a:xfrm>
              <a:off x="0" y="0"/>
              <a:ext cx="4563476" cy="806512"/>
            </a:xfrm>
            <a:custGeom>
              <a:avLst/>
              <a:gdLst/>
              <a:ahLst/>
              <a:cxnLst/>
              <a:rect l="l" t="t" r="r" b="b"/>
              <a:pathLst>
                <a:path w="4563476" h="806512">
                  <a:moveTo>
                    <a:pt x="19213" y="0"/>
                  </a:moveTo>
                  <a:lnTo>
                    <a:pt x="4544263" y="0"/>
                  </a:lnTo>
                  <a:cubicBezTo>
                    <a:pt x="4549358" y="0"/>
                    <a:pt x="4554245" y="2024"/>
                    <a:pt x="4557849" y="5627"/>
                  </a:cubicBezTo>
                  <a:cubicBezTo>
                    <a:pt x="4561451" y="9230"/>
                    <a:pt x="4563476" y="14117"/>
                    <a:pt x="4563476" y="19213"/>
                  </a:cubicBezTo>
                  <a:lnTo>
                    <a:pt x="4563476" y="787299"/>
                  </a:lnTo>
                  <a:cubicBezTo>
                    <a:pt x="4563476" y="792395"/>
                    <a:pt x="4561451" y="797281"/>
                    <a:pt x="4557849" y="800885"/>
                  </a:cubicBezTo>
                  <a:cubicBezTo>
                    <a:pt x="4554245" y="804488"/>
                    <a:pt x="4549358" y="806512"/>
                    <a:pt x="4544263" y="806512"/>
                  </a:cubicBezTo>
                  <a:lnTo>
                    <a:pt x="19213" y="806512"/>
                  </a:lnTo>
                  <a:cubicBezTo>
                    <a:pt x="8602" y="806512"/>
                    <a:pt x="0" y="797910"/>
                    <a:pt x="0" y="787299"/>
                  </a:cubicBezTo>
                  <a:lnTo>
                    <a:pt x="0" y="19213"/>
                  </a:lnTo>
                  <a:cubicBezTo>
                    <a:pt x="0" y="14117"/>
                    <a:pt x="2024" y="9230"/>
                    <a:pt x="5627" y="5627"/>
                  </a:cubicBezTo>
                  <a:cubicBezTo>
                    <a:pt x="9230" y="2024"/>
                    <a:pt x="14117" y="0"/>
                    <a:pt x="19213"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14300"/>
              <a:ext cx="4563476" cy="920812"/>
            </a:xfrm>
            <a:prstGeom prst="rect">
              <a:avLst/>
            </a:prstGeom>
          </p:spPr>
          <p:txBody>
            <a:bodyPr lIns="50800" tIns="50800" rIns="50800" bIns="50800" rtlCol="0" anchor="ctr"/>
            <a:lstStyle/>
            <a:p>
              <a:pPr algn="ctr">
                <a:lnSpc>
                  <a:spcPts val="7840"/>
                </a:lnSpc>
              </a:pPr>
              <a:r>
                <a:rPr lang="en-US" sz="5600" b="1">
                  <a:solidFill>
                    <a:srgbClr val="FFFFFF"/>
                  </a:solidFill>
                  <a:latin typeface="Code Pro Bold"/>
                  <a:ea typeface="Code Pro Bold"/>
                  <a:cs typeface="Code Pro Bold"/>
                  <a:sym typeface="Code Pro Bold"/>
                </a:rPr>
                <a:t>True or False:</a:t>
              </a:r>
            </a:p>
            <a:p>
              <a:pPr algn="ctr">
                <a:lnSpc>
                  <a:spcPts val="7840"/>
                </a:lnSpc>
                <a:spcBef>
                  <a:spcPct val="0"/>
                </a:spcBef>
              </a:pPr>
              <a:r>
                <a:rPr lang="en-US" sz="5600">
                  <a:solidFill>
                    <a:srgbClr val="FFFFFF"/>
                  </a:solidFill>
                  <a:latin typeface="Code Pro"/>
                  <a:ea typeface="Code Pro"/>
                  <a:cs typeface="Code Pro"/>
                  <a:sym typeface="Code Pro"/>
                </a:rPr>
                <a:t>There are several “types” of housing that meet the definition of affordable.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9920" y="1539412"/>
            <a:ext cx="16800251" cy="6825390"/>
            <a:chOff x="0" y="0"/>
            <a:chExt cx="2621818" cy="1065159"/>
          </a:xfrm>
        </p:grpSpPr>
        <p:sp>
          <p:nvSpPr>
            <p:cNvPr id="3" name="Freeform 3"/>
            <p:cNvSpPr/>
            <p:nvPr/>
          </p:nvSpPr>
          <p:spPr>
            <a:xfrm>
              <a:off x="0" y="0"/>
              <a:ext cx="2621818" cy="1065159"/>
            </a:xfrm>
            <a:custGeom>
              <a:avLst/>
              <a:gdLst/>
              <a:ahLst/>
              <a:cxnLst/>
              <a:rect l="l" t="t" r="r" b="b"/>
              <a:pathLst>
                <a:path w="2621818" h="1065159">
                  <a:moveTo>
                    <a:pt x="0" y="0"/>
                  </a:moveTo>
                  <a:lnTo>
                    <a:pt x="2621818" y="0"/>
                  </a:lnTo>
                  <a:lnTo>
                    <a:pt x="2621818" y="1065159"/>
                  </a:lnTo>
                  <a:lnTo>
                    <a:pt x="0" y="1065159"/>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66675"/>
              <a:ext cx="2621818" cy="1131834"/>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886465" y="2505062"/>
            <a:ext cx="16471776" cy="5117278"/>
          </a:xfrm>
          <a:custGeom>
            <a:avLst/>
            <a:gdLst/>
            <a:ahLst/>
            <a:cxnLst/>
            <a:rect l="l" t="t" r="r" b="b"/>
            <a:pathLst>
              <a:path w="16471776" h="5117278">
                <a:moveTo>
                  <a:pt x="0" y="0"/>
                </a:moveTo>
                <a:lnTo>
                  <a:pt x="16471776" y="0"/>
                </a:lnTo>
                <a:lnTo>
                  <a:pt x="16471776" y="5117278"/>
                </a:lnTo>
                <a:lnTo>
                  <a:pt x="0" y="5117278"/>
                </a:lnTo>
                <a:lnTo>
                  <a:pt x="0" y="0"/>
                </a:lnTo>
                <a:close/>
              </a:path>
            </a:pathLst>
          </a:custGeom>
          <a:blipFill>
            <a:blip r:embed="rId2">
              <a:extLst>
                <a:ext uri="{96DAC541-7B7A-43D3-8B79-37D633B846F1}">
                  <asvg:svgBlip xmlns:asvg="http://schemas.microsoft.com/office/drawing/2016/SVG/main" r:embed="rId3"/>
                </a:ext>
              </a:extLst>
            </a:blip>
            <a:stretch>
              <a:fillRect l="-60" b="-82"/>
            </a:stretch>
          </a:blipFill>
        </p:spPr>
        <p:txBody>
          <a:bodyPr/>
          <a:lstStyle/>
          <a:p>
            <a:endParaRPr lang="en-US"/>
          </a:p>
        </p:txBody>
      </p:sp>
      <p:sp>
        <p:nvSpPr>
          <p:cNvPr id="6" name="AutoShape 6"/>
          <p:cNvSpPr/>
          <p:nvPr/>
        </p:nvSpPr>
        <p:spPr>
          <a:xfrm>
            <a:off x="1105333" y="7104937"/>
            <a:ext cx="7128270" cy="0"/>
          </a:xfrm>
          <a:prstGeom prst="line">
            <a:avLst/>
          </a:prstGeom>
          <a:ln w="66675" cap="flat">
            <a:solidFill>
              <a:srgbClr val="FFFFFF"/>
            </a:solidFill>
            <a:prstDash val="solid"/>
            <a:headEnd type="diamond" w="lg" len="lg"/>
            <a:tailEnd type="diamond" w="lg" len="lg"/>
          </a:ln>
        </p:spPr>
        <p:txBody>
          <a:bodyPr/>
          <a:lstStyle/>
          <a:p>
            <a:endParaRPr lang="en-US"/>
          </a:p>
        </p:txBody>
      </p:sp>
      <p:grpSp>
        <p:nvGrpSpPr>
          <p:cNvPr id="7" name="Group 7"/>
          <p:cNvGrpSpPr/>
          <p:nvPr/>
        </p:nvGrpSpPr>
        <p:grpSpPr>
          <a:xfrm>
            <a:off x="5389736" y="939145"/>
            <a:ext cx="7508527" cy="1200533"/>
            <a:chOff x="0" y="0"/>
            <a:chExt cx="1171768" cy="187353"/>
          </a:xfrm>
        </p:grpSpPr>
        <p:sp>
          <p:nvSpPr>
            <p:cNvPr id="8" name="Freeform 8"/>
            <p:cNvSpPr/>
            <p:nvPr/>
          </p:nvSpPr>
          <p:spPr>
            <a:xfrm>
              <a:off x="0" y="0"/>
              <a:ext cx="1171768" cy="187353"/>
            </a:xfrm>
            <a:custGeom>
              <a:avLst/>
              <a:gdLst/>
              <a:ahLst/>
              <a:cxnLst/>
              <a:rect l="l" t="t" r="r" b="b"/>
              <a:pathLst>
                <a:path w="1171768" h="187353">
                  <a:moveTo>
                    <a:pt x="0" y="0"/>
                  </a:moveTo>
                  <a:lnTo>
                    <a:pt x="1171768" y="0"/>
                  </a:lnTo>
                  <a:lnTo>
                    <a:pt x="1171768" y="187353"/>
                  </a:lnTo>
                  <a:lnTo>
                    <a:pt x="0" y="187353"/>
                  </a:lnTo>
                  <a:close/>
                </a:path>
              </a:pathLst>
            </a:custGeom>
            <a:solidFill>
              <a:srgbClr val="FFFFFF"/>
            </a:solidFill>
          </p:spPr>
          <p:txBody>
            <a:bodyPr/>
            <a:lstStyle/>
            <a:p>
              <a:endParaRPr lang="en-US"/>
            </a:p>
          </p:txBody>
        </p:sp>
        <p:sp>
          <p:nvSpPr>
            <p:cNvPr id="9" name="TextBox 9"/>
            <p:cNvSpPr txBox="1"/>
            <p:nvPr/>
          </p:nvSpPr>
          <p:spPr>
            <a:xfrm>
              <a:off x="0" y="-66675"/>
              <a:ext cx="1171768" cy="254028"/>
            </a:xfrm>
            <a:prstGeom prst="rect">
              <a:avLst/>
            </a:prstGeom>
          </p:spPr>
          <p:txBody>
            <a:bodyPr lIns="50800" tIns="50800" rIns="50800" bIns="50800" rtlCol="0" anchor="ctr"/>
            <a:lstStyle/>
            <a:p>
              <a:pPr algn="ctr">
                <a:lnSpc>
                  <a:spcPts val="2239"/>
                </a:lnSpc>
              </a:pPr>
              <a:endParaRPr/>
            </a:p>
          </p:txBody>
        </p:sp>
      </p:grpSp>
      <p:sp>
        <p:nvSpPr>
          <p:cNvPr id="10" name="AutoShape 10"/>
          <p:cNvSpPr/>
          <p:nvPr/>
        </p:nvSpPr>
        <p:spPr>
          <a:xfrm>
            <a:off x="7954482" y="7104937"/>
            <a:ext cx="4925015" cy="0"/>
          </a:xfrm>
          <a:prstGeom prst="line">
            <a:avLst/>
          </a:prstGeom>
          <a:ln w="66675" cap="flat">
            <a:solidFill>
              <a:srgbClr val="FDFDFD"/>
            </a:solidFill>
            <a:prstDash val="solid"/>
            <a:headEnd type="diamond" w="lg" len="lg"/>
            <a:tailEnd type="diamond" w="lg" len="lg"/>
          </a:ln>
        </p:spPr>
        <p:txBody>
          <a:bodyPr/>
          <a:lstStyle/>
          <a:p>
            <a:endParaRPr lang="en-US"/>
          </a:p>
        </p:txBody>
      </p:sp>
      <p:sp>
        <p:nvSpPr>
          <p:cNvPr id="11" name="AutoShape 11"/>
          <p:cNvSpPr/>
          <p:nvPr/>
        </p:nvSpPr>
        <p:spPr>
          <a:xfrm>
            <a:off x="12611192" y="7104937"/>
            <a:ext cx="4395994" cy="0"/>
          </a:xfrm>
          <a:prstGeom prst="line">
            <a:avLst/>
          </a:prstGeom>
          <a:ln w="66675" cap="flat">
            <a:solidFill>
              <a:srgbClr val="FDFDFD"/>
            </a:solidFill>
            <a:prstDash val="solid"/>
            <a:headEnd type="diamond" w="lg" len="lg"/>
            <a:tailEnd type="diamond" w="lg" len="lg"/>
          </a:ln>
        </p:spPr>
        <p:txBody>
          <a:bodyPr/>
          <a:lstStyle/>
          <a:p>
            <a:endParaRPr lang="en-US"/>
          </a:p>
        </p:txBody>
      </p:sp>
      <p:sp>
        <p:nvSpPr>
          <p:cNvPr id="12" name="TextBox 12"/>
          <p:cNvSpPr txBox="1"/>
          <p:nvPr/>
        </p:nvSpPr>
        <p:spPr>
          <a:xfrm>
            <a:off x="5789703" y="1085387"/>
            <a:ext cx="6708594" cy="755650"/>
          </a:xfrm>
          <a:prstGeom prst="rect">
            <a:avLst/>
          </a:prstGeom>
        </p:spPr>
        <p:txBody>
          <a:bodyPr lIns="0" tIns="0" rIns="0" bIns="0" rtlCol="0" anchor="t">
            <a:spAutoFit/>
          </a:bodyPr>
          <a:lstStyle/>
          <a:p>
            <a:pPr algn="ctr">
              <a:lnSpc>
                <a:spcPts val="5599"/>
              </a:lnSpc>
            </a:pPr>
            <a:r>
              <a:rPr lang="en-US" sz="3999" b="1">
                <a:solidFill>
                  <a:srgbClr val="000000"/>
                </a:solidFill>
                <a:latin typeface="Arial Bold"/>
                <a:ea typeface="Arial Bold"/>
                <a:cs typeface="Arial Bold"/>
                <a:sym typeface="Arial Bold"/>
              </a:rPr>
              <a:t>The Housing Spectrum</a:t>
            </a:r>
          </a:p>
        </p:txBody>
      </p:sp>
      <p:sp>
        <p:nvSpPr>
          <p:cNvPr id="13" name="TextBox 13"/>
          <p:cNvSpPr txBox="1"/>
          <p:nvPr/>
        </p:nvSpPr>
        <p:spPr>
          <a:xfrm>
            <a:off x="1278676" y="6226710"/>
            <a:ext cx="1170764"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Emergency Shelter</a:t>
            </a:r>
          </a:p>
        </p:txBody>
      </p:sp>
      <p:sp>
        <p:nvSpPr>
          <p:cNvPr id="14" name="TextBox 14"/>
          <p:cNvSpPr txBox="1"/>
          <p:nvPr/>
        </p:nvSpPr>
        <p:spPr>
          <a:xfrm>
            <a:off x="2747982" y="6226710"/>
            <a:ext cx="1196529"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Transitional Housing</a:t>
            </a:r>
          </a:p>
        </p:txBody>
      </p:sp>
      <p:sp>
        <p:nvSpPr>
          <p:cNvPr id="15" name="TextBox 15"/>
          <p:cNvSpPr txBox="1"/>
          <p:nvPr/>
        </p:nvSpPr>
        <p:spPr>
          <a:xfrm>
            <a:off x="4243715" y="6226710"/>
            <a:ext cx="2020284"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Permanent Supportive Housing</a:t>
            </a:r>
          </a:p>
        </p:txBody>
      </p:sp>
      <p:sp>
        <p:nvSpPr>
          <p:cNvPr id="16" name="TextBox 16"/>
          <p:cNvSpPr txBox="1"/>
          <p:nvPr/>
        </p:nvSpPr>
        <p:spPr>
          <a:xfrm>
            <a:off x="6778217" y="6226710"/>
            <a:ext cx="849308"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Public Housing</a:t>
            </a:r>
          </a:p>
        </p:txBody>
      </p:sp>
      <p:sp>
        <p:nvSpPr>
          <p:cNvPr id="17" name="TextBox 17"/>
          <p:cNvSpPr txBox="1"/>
          <p:nvPr/>
        </p:nvSpPr>
        <p:spPr>
          <a:xfrm>
            <a:off x="8173655" y="6226710"/>
            <a:ext cx="1852780"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Project Based Rental Assistance</a:t>
            </a:r>
          </a:p>
        </p:txBody>
      </p:sp>
      <p:sp>
        <p:nvSpPr>
          <p:cNvPr id="18" name="TextBox 18"/>
          <p:cNvSpPr txBox="1"/>
          <p:nvPr/>
        </p:nvSpPr>
        <p:spPr>
          <a:xfrm>
            <a:off x="10331265" y="6279057"/>
            <a:ext cx="1724253"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Housing Choice Vouchers</a:t>
            </a:r>
          </a:p>
        </p:txBody>
      </p:sp>
      <p:sp>
        <p:nvSpPr>
          <p:cNvPr id="19" name="TextBox 19"/>
          <p:cNvSpPr txBox="1"/>
          <p:nvPr/>
        </p:nvSpPr>
        <p:spPr>
          <a:xfrm>
            <a:off x="12563567" y="6279057"/>
            <a:ext cx="1144765"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Workforce Housing</a:t>
            </a:r>
          </a:p>
        </p:txBody>
      </p:sp>
      <p:sp>
        <p:nvSpPr>
          <p:cNvPr id="20" name="TextBox 20"/>
          <p:cNvSpPr txBox="1"/>
          <p:nvPr/>
        </p:nvSpPr>
        <p:spPr>
          <a:xfrm>
            <a:off x="14013162" y="6279057"/>
            <a:ext cx="1582748"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Market Rate Rental Housing</a:t>
            </a:r>
          </a:p>
        </p:txBody>
      </p:sp>
      <p:sp>
        <p:nvSpPr>
          <p:cNvPr id="21" name="TextBox 21"/>
          <p:cNvSpPr txBox="1"/>
          <p:nvPr/>
        </p:nvSpPr>
        <p:spPr>
          <a:xfrm>
            <a:off x="15900739" y="6279057"/>
            <a:ext cx="1106447" cy="581105"/>
          </a:xfrm>
          <a:prstGeom prst="rect">
            <a:avLst/>
          </a:prstGeom>
        </p:spPr>
        <p:txBody>
          <a:bodyPr lIns="0" tIns="0" rIns="0" bIns="0" rtlCol="0" anchor="t">
            <a:spAutoFit/>
          </a:bodyPr>
          <a:lstStyle/>
          <a:p>
            <a:pPr algn="ctr">
              <a:lnSpc>
                <a:spcPts val="2248"/>
              </a:lnSpc>
            </a:pPr>
            <a:r>
              <a:rPr lang="en-US" sz="1686">
                <a:solidFill>
                  <a:srgbClr val="FFFFFF"/>
                </a:solidFill>
                <a:latin typeface="Arial"/>
                <a:ea typeface="Arial"/>
                <a:cs typeface="Arial"/>
                <a:sym typeface="Arial"/>
              </a:rPr>
              <a:t>Home Ownership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34"/>
            <a:ext cx="18743213" cy="10300234"/>
            <a:chOff x="0" y="0"/>
            <a:chExt cx="24990951" cy="13733645"/>
          </a:xfrm>
        </p:grpSpPr>
        <p:sp>
          <p:nvSpPr>
            <p:cNvPr id="3" name="Freeform 3"/>
            <p:cNvSpPr/>
            <p:nvPr/>
          </p:nvSpPr>
          <p:spPr>
            <a:xfrm>
              <a:off x="0" y="17645"/>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63546" y="0"/>
              <a:ext cx="13527405" cy="13716000"/>
            </a:xfrm>
            <a:custGeom>
              <a:avLst/>
              <a:gdLst/>
              <a:ahLst/>
              <a:cxnLst/>
              <a:rect l="l" t="t" r="r" b="b"/>
              <a:pathLst>
                <a:path w="13527405" h="13716000">
                  <a:moveTo>
                    <a:pt x="0" y="0"/>
                  </a:moveTo>
                  <a:lnTo>
                    <a:pt x="13527405" y="0"/>
                  </a:lnTo>
                  <a:lnTo>
                    <a:pt x="13527405"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5" name="Group 5"/>
          <p:cNvGrpSpPr/>
          <p:nvPr/>
        </p:nvGrpSpPr>
        <p:grpSpPr>
          <a:xfrm>
            <a:off x="1532019" y="1429942"/>
            <a:ext cx="15223963" cy="1775460"/>
            <a:chOff x="0" y="0"/>
            <a:chExt cx="4009603" cy="467611"/>
          </a:xfrm>
        </p:grpSpPr>
        <p:sp>
          <p:nvSpPr>
            <p:cNvPr id="6" name="Freeform 6"/>
            <p:cNvSpPr/>
            <p:nvPr/>
          </p:nvSpPr>
          <p:spPr>
            <a:xfrm>
              <a:off x="0" y="0"/>
              <a:ext cx="4009603" cy="467611"/>
            </a:xfrm>
            <a:custGeom>
              <a:avLst/>
              <a:gdLst/>
              <a:ahLst/>
              <a:cxnLst/>
              <a:rect l="l" t="t" r="r" b="b"/>
              <a:pathLst>
                <a:path w="4009603" h="467611">
                  <a:moveTo>
                    <a:pt x="21867" y="0"/>
                  </a:moveTo>
                  <a:lnTo>
                    <a:pt x="3987736" y="0"/>
                  </a:lnTo>
                  <a:cubicBezTo>
                    <a:pt x="3993536" y="0"/>
                    <a:pt x="3999098" y="2304"/>
                    <a:pt x="4003199" y="6405"/>
                  </a:cubicBezTo>
                  <a:cubicBezTo>
                    <a:pt x="4007300" y="10506"/>
                    <a:pt x="4009603" y="16068"/>
                    <a:pt x="4009603" y="21867"/>
                  </a:cubicBezTo>
                  <a:lnTo>
                    <a:pt x="4009603" y="445744"/>
                  </a:lnTo>
                  <a:cubicBezTo>
                    <a:pt x="4009603" y="457821"/>
                    <a:pt x="3999813" y="467611"/>
                    <a:pt x="3987736" y="467611"/>
                  </a:cubicBezTo>
                  <a:lnTo>
                    <a:pt x="21867" y="467611"/>
                  </a:lnTo>
                  <a:cubicBezTo>
                    <a:pt x="9790" y="467611"/>
                    <a:pt x="0" y="457821"/>
                    <a:pt x="0" y="445744"/>
                  </a:cubicBezTo>
                  <a:lnTo>
                    <a:pt x="0" y="21867"/>
                  </a:lnTo>
                  <a:cubicBezTo>
                    <a:pt x="0" y="9790"/>
                    <a:pt x="9790" y="0"/>
                    <a:pt x="21867" y="0"/>
                  </a:cubicBezTo>
                  <a:close/>
                </a:path>
              </a:pathLst>
            </a:custGeom>
            <a:solidFill>
              <a:srgbClr val="293559"/>
            </a:solidFill>
            <a:ln cap="rnd">
              <a:noFill/>
              <a:prstDash val="solid"/>
              <a:round/>
            </a:ln>
          </p:spPr>
          <p:txBody>
            <a:bodyPr/>
            <a:lstStyle/>
            <a:p>
              <a:endParaRPr lang="en-US"/>
            </a:p>
          </p:txBody>
        </p:sp>
        <p:sp>
          <p:nvSpPr>
            <p:cNvPr id="7" name="TextBox 7"/>
            <p:cNvSpPr txBox="1"/>
            <p:nvPr/>
          </p:nvSpPr>
          <p:spPr>
            <a:xfrm>
              <a:off x="0" y="-171450"/>
              <a:ext cx="4009603" cy="639061"/>
            </a:xfrm>
            <a:prstGeom prst="rect">
              <a:avLst/>
            </a:prstGeom>
          </p:spPr>
          <p:txBody>
            <a:bodyPr lIns="50800" tIns="50800" rIns="50800" bIns="50800" rtlCol="0" anchor="ctr"/>
            <a:lstStyle/>
            <a:p>
              <a:pPr algn="ctr">
                <a:lnSpc>
                  <a:spcPts val="12599"/>
                </a:lnSpc>
                <a:spcBef>
                  <a:spcPct val="0"/>
                </a:spcBef>
              </a:pPr>
              <a:r>
                <a:rPr lang="en-US" sz="9000">
                  <a:solidFill>
                    <a:srgbClr val="FFFFFF"/>
                  </a:solidFill>
                  <a:latin typeface="Code Pro"/>
                  <a:ea typeface="Code Pro"/>
                  <a:cs typeface="Code Pro"/>
                  <a:sym typeface="Code Pro"/>
                </a:rPr>
                <a:t>What does AMI stand for?</a:t>
              </a:r>
            </a:p>
          </p:txBody>
        </p:sp>
      </p:grpSp>
      <p:grpSp>
        <p:nvGrpSpPr>
          <p:cNvPr id="8" name="Group 8"/>
          <p:cNvGrpSpPr/>
          <p:nvPr/>
        </p:nvGrpSpPr>
        <p:grpSpPr>
          <a:xfrm>
            <a:off x="4259740" y="3820742"/>
            <a:ext cx="9768519" cy="1775460"/>
            <a:chOff x="0" y="0"/>
            <a:chExt cx="2572779" cy="467611"/>
          </a:xfrm>
        </p:grpSpPr>
        <p:sp>
          <p:nvSpPr>
            <p:cNvPr id="9" name="Freeform 9"/>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0" name="TextBox 10"/>
            <p:cNvSpPr txBox="1"/>
            <p:nvPr/>
          </p:nvSpPr>
          <p:spPr>
            <a:xfrm>
              <a:off x="0" y="-104775"/>
              <a:ext cx="2572779" cy="572386"/>
            </a:xfrm>
            <a:prstGeom prst="rect">
              <a:avLst/>
            </a:prstGeom>
          </p:spPr>
          <p:txBody>
            <a:bodyPr lIns="50800" tIns="50800" rIns="50800" bIns="50800" rtlCol="0" anchor="ctr"/>
            <a:lstStyle/>
            <a:p>
              <a:pPr algn="r">
                <a:lnSpc>
                  <a:spcPts val="7420"/>
                </a:lnSpc>
                <a:spcBef>
                  <a:spcPct val="0"/>
                </a:spcBef>
              </a:pPr>
              <a:r>
                <a:rPr lang="en-US" sz="5300">
                  <a:solidFill>
                    <a:srgbClr val="FFFFFF"/>
                  </a:solidFill>
                  <a:latin typeface="Code Pro"/>
                  <a:ea typeface="Code Pro"/>
                  <a:cs typeface="Code Pro"/>
                  <a:sym typeface="Code Pro"/>
                </a:rPr>
                <a:t>Area Most Income  </a:t>
              </a:r>
            </a:p>
          </p:txBody>
        </p:sp>
      </p:grpSp>
      <p:grpSp>
        <p:nvGrpSpPr>
          <p:cNvPr id="11" name="Group 11"/>
          <p:cNvGrpSpPr/>
          <p:nvPr/>
        </p:nvGrpSpPr>
        <p:grpSpPr>
          <a:xfrm>
            <a:off x="4259740" y="5970547"/>
            <a:ext cx="9768519" cy="1775460"/>
            <a:chOff x="0" y="0"/>
            <a:chExt cx="2572779" cy="467611"/>
          </a:xfrm>
        </p:grpSpPr>
        <p:sp>
          <p:nvSpPr>
            <p:cNvPr id="12" name="Freeform 12"/>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3" name="TextBox 13"/>
            <p:cNvSpPr txBox="1"/>
            <p:nvPr/>
          </p:nvSpPr>
          <p:spPr>
            <a:xfrm>
              <a:off x="0" y="-104775"/>
              <a:ext cx="2572779" cy="572386"/>
            </a:xfrm>
            <a:prstGeom prst="rect">
              <a:avLst/>
            </a:prstGeom>
          </p:spPr>
          <p:txBody>
            <a:bodyPr lIns="50800" tIns="50800" rIns="50800" bIns="50800" rtlCol="0" anchor="ctr"/>
            <a:lstStyle/>
            <a:p>
              <a:pPr algn="r">
                <a:lnSpc>
                  <a:spcPts val="7419"/>
                </a:lnSpc>
                <a:spcBef>
                  <a:spcPct val="0"/>
                </a:spcBef>
              </a:pPr>
              <a:r>
                <a:rPr lang="en-US" sz="5299">
                  <a:solidFill>
                    <a:srgbClr val="FFFFFF"/>
                  </a:solidFill>
                  <a:latin typeface="Code Pro"/>
                  <a:ea typeface="Code Pro"/>
                  <a:cs typeface="Code Pro"/>
                  <a:sym typeface="Code Pro"/>
                </a:rPr>
                <a:t>Area Median Income </a:t>
              </a:r>
            </a:p>
          </p:txBody>
        </p:sp>
      </p:grpSp>
      <p:grpSp>
        <p:nvGrpSpPr>
          <p:cNvPr id="14" name="Group 14"/>
          <p:cNvGrpSpPr/>
          <p:nvPr/>
        </p:nvGrpSpPr>
        <p:grpSpPr>
          <a:xfrm>
            <a:off x="4259740" y="8120353"/>
            <a:ext cx="9768519" cy="1775460"/>
            <a:chOff x="0" y="0"/>
            <a:chExt cx="2572779" cy="467611"/>
          </a:xfrm>
        </p:grpSpPr>
        <p:sp>
          <p:nvSpPr>
            <p:cNvPr id="15" name="Freeform 15"/>
            <p:cNvSpPr/>
            <p:nvPr/>
          </p:nvSpPr>
          <p:spPr>
            <a:xfrm>
              <a:off x="0" y="0"/>
              <a:ext cx="2572779" cy="467611"/>
            </a:xfrm>
            <a:custGeom>
              <a:avLst/>
              <a:gdLst/>
              <a:ahLst/>
              <a:cxnLst/>
              <a:rect l="l" t="t" r="r" b="b"/>
              <a:pathLst>
                <a:path w="2572779" h="467611">
                  <a:moveTo>
                    <a:pt x="34079" y="0"/>
                  </a:moveTo>
                  <a:lnTo>
                    <a:pt x="2538700" y="0"/>
                  </a:lnTo>
                  <a:cubicBezTo>
                    <a:pt x="2557521" y="0"/>
                    <a:pt x="2572779" y="15258"/>
                    <a:pt x="2572779" y="34079"/>
                  </a:cubicBezTo>
                  <a:lnTo>
                    <a:pt x="2572779" y="433532"/>
                  </a:lnTo>
                  <a:cubicBezTo>
                    <a:pt x="2572779" y="452353"/>
                    <a:pt x="2557521" y="467611"/>
                    <a:pt x="2538700" y="467611"/>
                  </a:cubicBezTo>
                  <a:lnTo>
                    <a:pt x="34079" y="467611"/>
                  </a:lnTo>
                  <a:cubicBezTo>
                    <a:pt x="15258" y="467611"/>
                    <a:pt x="0" y="452353"/>
                    <a:pt x="0" y="433532"/>
                  </a:cubicBezTo>
                  <a:lnTo>
                    <a:pt x="0" y="34079"/>
                  </a:lnTo>
                  <a:cubicBezTo>
                    <a:pt x="0" y="15258"/>
                    <a:pt x="15258" y="0"/>
                    <a:pt x="34079" y="0"/>
                  </a:cubicBezTo>
                  <a:close/>
                </a:path>
              </a:pathLst>
            </a:custGeom>
            <a:solidFill>
              <a:srgbClr val="293559"/>
            </a:solidFill>
            <a:ln cap="rnd">
              <a:noFill/>
              <a:prstDash val="solid"/>
              <a:round/>
            </a:ln>
          </p:spPr>
          <p:txBody>
            <a:bodyPr/>
            <a:lstStyle/>
            <a:p>
              <a:endParaRPr lang="en-US"/>
            </a:p>
          </p:txBody>
        </p:sp>
        <p:sp>
          <p:nvSpPr>
            <p:cNvPr id="16" name="TextBox 16"/>
            <p:cNvSpPr txBox="1"/>
            <p:nvPr/>
          </p:nvSpPr>
          <p:spPr>
            <a:xfrm>
              <a:off x="0" y="-104775"/>
              <a:ext cx="2572779" cy="572386"/>
            </a:xfrm>
            <a:prstGeom prst="rect">
              <a:avLst/>
            </a:prstGeom>
          </p:spPr>
          <p:txBody>
            <a:bodyPr lIns="50800" tIns="50800" rIns="50800" bIns="50800" rtlCol="0" anchor="ctr"/>
            <a:lstStyle/>
            <a:p>
              <a:pPr algn="r">
                <a:lnSpc>
                  <a:spcPts val="6719"/>
                </a:lnSpc>
                <a:spcBef>
                  <a:spcPct val="0"/>
                </a:spcBef>
              </a:pPr>
              <a:r>
                <a:rPr lang="en-US" sz="4799">
                  <a:solidFill>
                    <a:srgbClr val="FFFFFF"/>
                  </a:solidFill>
                  <a:latin typeface="Code Pro"/>
                  <a:ea typeface="Code Pro"/>
                  <a:cs typeface="Code Pro"/>
                  <a:sym typeface="Code Pro"/>
                </a:rPr>
                <a:t>Around Median Income  </a:t>
              </a:r>
            </a:p>
          </p:txBody>
        </p:sp>
      </p:grpSp>
      <p:grpSp>
        <p:nvGrpSpPr>
          <p:cNvPr id="17" name="Group 17"/>
          <p:cNvGrpSpPr/>
          <p:nvPr/>
        </p:nvGrpSpPr>
        <p:grpSpPr>
          <a:xfrm>
            <a:off x="4708226" y="4093296"/>
            <a:ext cx="1248513" cy="1250702"/>
            <a:chOff x="0" y="0"/>
            <a:chExt cx="1664684" cy="1667602"/>
          </a:xfrm>
        </p:grpSpPr>
        <p:sp>
          <p:nvSpPr>
            <p:cNvPr id="18" name="Freeform 18"/>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A</a:t>
              </a:r>
            </a:p>
          </p:txBody>
        </p:sp>
      </p:grpSp>
      <p:grpSp>
        <p:nvGrpSpPr>
          <p:cNvPr id="20" name="Group 20"/>
          <p:cNvGrpSpPr/>
          <p:nvPr/>
        </p:nvGrpSpPr>
        <p:grpSpPr>
          <a:xfrm>
            <a:off x="4708226" y="6215327"/>
            <a:ext cx="1248513" cy="1250702"/>
            <a:chOff x="0" y="0"/>
            <a:chExt cx="1664684" cy="1667602"/>
          </a:xfrm>
        </p:grpSpPr>
        <p:sp>
          <p:nvSpPr>
            <p:cNvPr id="21" name="Freeform 21"/>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B</a:t>
              </a:r>
            </a:p>
          </p:txBody>
        </p:sp>
      </p:grpSp>
      <p:grpSp>
        <p:nvGrpSpPr>
          <p:cNvPr id="23" name="Group 23"/>
          <p:cNvGrpSpPr/>
          <p:nvPr/>
        </p:nvGrpSpPr>
        <p:grpSpPr>
          <a:xfrm>
            <a:off x="4708226" y="8365132"/>
            <a:ext cx="1248513" cy="1250702"/>
            <a:chOff x="0" y="0"/>
            <a:chExt cx="1664684" cy="1667602"/>
          </a:xfrm>
        </p:grpSpPr>
        <p:sp>
          <p:nvSpPr>
            <p:cNvPr id="24" name="Freeform 24"/>
            <p:cNvSpPr/>
            <p:nvPr/>
          </p:nvSpPr>
          <p:spPr>
            <a:xfrm>
              <a:off x="0" y="0"/>
              <a:ext cx="1664684" cy="1640470"/>
            </a:xfrm>
            <a:custGeom>
              <a:avLst/>
              <a:gdLst/>
              <a:ahLst/>
              <a:cxnLst/>
              <a:rect l="l" t="t" r="r" b="b"/>
              <a:pathLst>
                <a:path w="1664684" h="1640470">
                  <a:moveTo>
                    <a:pt x="0" y="0"/>
                  </a:moveTo>
                  <a:lnTo>
                    <a:pt x="1664684" y="0"/>
                  </a:lnTo>
                  <a:lnTo>
                    <a:pt x="1664684" y="1640470"/>
                  </a:lnTo>
                  <a:lnTo>
                    <a:pt x="0" y="1640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398911" y="22014"/>
              <a:ext cx="866863" cy="1645589"/>
            </a:xfrm>
            <a:prstGeom prst="rect">
              <a:avLst/>
            </a:prstGeom>
          </p:spPr>
          <p:txBody>
            <a:bodyPr lIns="0" tIns="0" rIns="0" bIns="0" rtlCol="0" anchor="t">
              <a:spAutoFit/>
            </a:bodyPr>
            <a:lstStyle/>
            <a:p>
              <a:pPr algn="ctr">
                <a:lnSpc>
                  <a:spcPts val="9448"/>
                </a:lnSpc>
                <a:spcBef>
                  <a:spcPct val="0"/>
                </a:spcBef>
              </a:pPr>
              <a:r>
                <a:rPr lang="en-US" sz="7088" b="1">
                  <a:solidFill>
                    <a:srgbClr val="FFFFFF"/>
                  </a:solidFill>
                  <a:latin typeface="Arial Bold"/>
                  <a:ea typeface="Arial Bold"/>
                  <a:cs typeface="Arial Bold"/>
                  <a:sym typeface="Arial Bold"/>
                </a:rPr>
                <a:t>C</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501</Words>
  <Application>Microsoft Office PowerPoint</Application>
  <PresentationFormat>Custom</PresentationFormat>
  <Paragraphs>86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Code Pro Bold</vt:lpstr>
      <vt:lpstr>Calibri</vt:lpstr>
      <vt:lpstr>Arial Bold</vt:lpstr>
      <vt:lpstr>Code Pro</vt:lpstr>
      <vt:lpstr>Arial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AH_Townhall_Why are we here</dc:title>
  <dc:creator>Shealynn Smiley</dc:creator>
  <cp:lastModifiedBy>Shealynn Smiley</cp:lastModifiedBy>
  <cp:revision>3</cp:revision>
  <dcterms:created xsi:type="dcterms:W3CDTF">2006-08-16T00:00:00Z</dcterms:created>
  <dcterms:modified xsi:type="dcterms:W3CDTF">2025-07-18T18:24:16Z</dcterms:modified>
  <dc:identifier>DAGtcARzWDc</dc:identifier>
</cp:coreProperties>
</file>