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77" r:id="rId4"/>
    <p:sldId id="276" r:id="rId5"/>
    <p:sldId id="258" r:id="rId6"/>
    <p:sldId id="259" r:id="rId7"/>
    <p:sldId id="260" r:id="rId8"/>
    <p:sldId id="261" r:id="rId9"/>
    <p:sldId id="265" r:id="rId10"/>
    <p:sldId id="268" r:id="rId11"/>
    <p:sldId id="262" r:id="rId12"/>
    <p:sldId id="263" r:id="rId13"/>
    <p:sldId id="266" r:id="rId14"/>
    <p:sldId id="264" r:id="rId15"/>
    <p:sldId id="267" r:id="rId16"/>
    <p:sldId id="269" r:id="rId17"/>
    <p:sldId id="270" r:id="rId18"/>
    <p:sldId id="271" r:id="rId19"/>
    <p:sldId id="272" r:id="rId20"/>
    <p:sldId id="273" r:id="rId21"/>
    <p:sldId id="274" r:id="rId22"/>
    <p:sldId id="275"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100" d="100"/>
          <a:sy n="100" d="100"/>
        </p:scale>
        <p:origin x="246"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804AF6-FCAA-4050-96D4-9FCCDCE048F8}" type="datetimeFigureOut">
              <a:rPr lang="en-US" smtClean="0"/>
              <a:t>7/18/2025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FA1A4E-948F-4E87-840B-197C332E9C1E}" type="slidenum">
              <a:rPr lang="en-US" smtClean="0"/>
              <a:t>‹#›</a:t>
            </a:fld>
            <a:endParaRPr lang="en-US"/>
          </a:p>
        </p:txBody>
      </p:sp>
    </p:spTree>
    <p:extLst>
      <p:ext uri="{BB962C8B-B14F-4D97-AF65-F5344CB8AC3E}">
        <p14:creationId xmlns:p14="http://schemas.microsoft.com/office/powerpoint/2010/main" val="2616252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FA1A4E-948F-4E87-840B-197C332E9C1E}" type="slidenum">
              <a:rPr lang="en-US" smtClean="0"/>
              <a:t>5</a:t>
            </a:fld>
            <a:endParaRPr lang="en-US"/>
          </a:p>
        </p:txBody>
      </p:sp>
    </p:spTree>
    <p:extLst>
      <p:ext uri="{BB962C8B-B14F-4D97-AF65-F5344CB8AC3E}">
        <p14:creationId xmlns:p14="http://schemas.microsoft.com/office/powerpoint/2010/main" val="1897732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FA1A4E-948F-4E87-840B-197C332E9C1E}" type="slidenum">
              <a:rPr lang="en-US" smtClean="0"/>
              <a:t>7</a:t>
            </a:fld>
            <a:endParaRPr lang="en-US"/>
          </a:p>
        </p:txBody>
      </p:sp>
    </p:spTree>
    <p:extLst>
      <p:ext uri="{BB962C8B-B14F-4D97-AF65-F5344CB8AC3E}">
        <p14:creationId xmlns:p14="http://schemas.microsoft.com/office/powerpoint/2010/main" val="34409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FA1A4E-948F-4E87-840B-197C332E9C1E}" type="slidenum">
              <a:rPr lang="en-US" smtClean="0"/>
              <a:t>8</a:t>
            </a:fld>
            <a:endParaRPr lang="en-US"/>
          </a:p>
        </p:txBody>
      </p:sp>
    </p:spTree>
    <p:extLst>
      <p:ext uri="{BB962C8B-B14F-4D97-AF65-F5344CB8AC3E}">
        <p14:creationId xmlns:p14="http://schemas.microsoft.com/office/powerpoint/2010/main" val="96914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FA1A4E-948F-4E87-840B-197C332E9C1E}" type="slidenum">
              <a:rPr lang="en-US" smtClean="0"/>
              <a:t>20</a:t>
            </a:fld>
            <a:endParaRPr lang="en-US"/>
          </a:p>
        </p:txBody>
      </p:sp>
    </p:spTree>
    <p:extLst>
      <p:ext uri="{BB962C8B-B14F-4D97-AF65-F5344CB8AC3E}">
        <p14:creationId xmlns:p14="http://schemas.microsoft.com/office/powerpoint/2010/main" val="2922073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13D81-466B-13EB-88E6-EF2C4F0441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D3DD4D-05B8-CF6A-5576-BFFD5944A9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AB78A2-31CE-7EFB-7C6A-28DDC65C5143}"/>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C8A386BA-AAFE-446A-478F-A31C635ED0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6C34D3-53B6-B03D-7351-1F6BE683B7AB}"/>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349645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23844-C9C6-1554-E3C9-9D0E069043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1E6802-5BE8-9A14-1178-FBBFDE594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6212B-BB84-71D8-827E-DADFFFA70553}"/>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593294CE-78C3-B13A-82C5-4880EAFF01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5D45F-58CD-489A-F4A1-DBCD99DFC313}"/>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1608149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1A6782-44F6-90AF-8FF6-B39620A370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6C8AD1-7A30-D7B1-D155-67639EEC7C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BE68B9-A4E5-F4EC-2484-01AB0EF67666}"/>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210A26F0-EC86-5016-9A46-FEE71A699D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DB3746-82B7-CA14-BCD2-6BA548394F6C}"/>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4161219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8B4F-AA28-DC7B-4B86-57C900FBB7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23117C-0CD4-2502-EA7A-551C496D60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EFE028-BEF0-FD8D-5553-3EB5B4DD4812}"/>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C1A87671-96AB-9F88-012B-C70930B3A5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4DFC2-C2D9-D3A0-BDB0-D94043E64C6E}"/>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3247938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9AEAE-1DF5-AD86-D780-728AD5CAA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DD563C-FAAC-9A12-9673-E544904289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3E2854-30C0-8DE6-7EA5-BD769579B3E4}"/>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EC538A09-56E9-A5CE-4A41-B7609649DE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913210-5515-FBB8-6D3A-5F4B9702379F}"/>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554459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70D32-A6BB-9397-3B51-6D21FF7D06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1C73DF-D62A-11C1-B971-B4B68CD9A4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8A69AB-BEAA-6F21-A0EA-6B2142F28C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455766-9626-3143-AA2E-C5A2BF56744E}"/>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6" name="Footer Placeholder 5">
            <a:extLst>
              <a:ext uri="{FF2B5EF4-FFF2-40B4-BE49-F238E27FC236}">
                <a16:creationId xmlns:a16="http://schemas.microsoft.com/office/drawing/2014/main" id="{F9362A5F-9044-9F93-4745-1A03698844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F386A1-B9BA-50CC-39C5-70776EC0CA92}"/>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175125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2881E-0A44-90F4-73E6-4EDA84F215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2C0676-A9C2-9F9D-C677-E443E05DD7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ABFDBC-6388-99DB-2857-B8F7D0B6D7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F917D4-098C-826F-6410-169F561FF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A32008-C2D8-5BD5-6D1F-19DD10989F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69112E-E268-4F0F-A04B-E2AE6C6CAD03}"/>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8" name="Footer Placeholder 7">
            <a:extLst>
              <a:ext uri="{FF2B5EF4-FFF2-40B4-BE49-F238E27FC236}">
                <a16:creationId xmlns:a16="http://schemas.microsoft.com/office/drawing/2014/main" id="{817ABE48-B131-565B-C584-68C96A7F4B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7D470C-DE98-0737-098F-49168B3AA726}"/>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1770441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BBADC-A335-E531-78D5-9661066509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617DFA-182F-7815-3DBF-5589E4B93B81}"/>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4" name="Footer Placeholder 3">
            <a:extLst>
              <a:ext uri="{FF2B5EF4-FFF2-40B4-BE49-F238E27FC236}">
                <a16:creationId xmlns:a16="http://schemas.microsoft.com/office/drawing/2014/main" id="{6CF20E31-5026-42A2-0E6B-4580DFA37D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03E0B1-4E12-EEF5-7D20-BB984686C058}"/>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2103905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C0DBBC-2C3A-53C0-E78F-296F7B43CB03}"/>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3" name="Footer Placeholder 2">
            <a:extLst>
              <a:ext uri="{FF2B5EF4-FFF2-40B4-BE49-F238E27FC236}">
                <a16:creationId xmlns:a16="http://schemas.microsoft.com/office/drawing/2014/main" id="{AC2F57D0-323D-3FDF-591B-9DDA47D8B6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A9309C-5587-DA6A-08C8-66CC36397BA4}"/>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252210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8354-9635-45B3-0DE6-68B65793AB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EE03EF-B63F-C257-6FBD-2348259155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E1346E-92ED-BF99-7A0C-0C5D2B604C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6C5891-8831-5376-3A7F-C03512FCFBE2}"/>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6" name="Footer Placeholder 5">
            <a:extLst>
              <a:ext uri="{FF2B5EF4-FFF2-40B4-BE49-F238E27FC236}">
                <a16:creationId xmlns:a16="http://schemas.microsoft.com/office/drawing/2014/main" id="{F13D27CB-63DD-E0F4-AC93-77F4C753FC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915D9C-FD07-01E4-36BA-ECDD28BD8EF8}"/>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71804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FF903-36A6-7570-6E6C-D7C5C144D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5D024A-4083-8805-9008-EBF18A8212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D4B050-2A58-FCD4-5D16-017B4B1DC1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3E7D85-184A-B6B3-89B1-5AACD82DC3FF}"/>
              </a:ext>
            </a:extLst>
          </p:cNvPr>
          <p:cNvSpPr>
            <a:spLocks noGrp="1"/>
          </p:cNvSpPr>
          <p:nvPr>
            <p:ph type="dt" sz="half" idx="10"/>
          </p:nvPr>
        </p:nvSpPr>
        <p:spPr/>
        <p:txBody>
          <a:bodyPr/>
          <a:lstStyle/>
          <a:p>
            <a:fld id="{95830E1A-33A0-4A79-A9BD-1DFDE55EF6B1}" type="datetimeFigureOut">
              <a:rPr lang="en-US" smtClean="0"/>
              <a:t>7/18/2025</a:t>
            </a:fld>
            <a:endParaRPr lang="en-US"/>
          </a:p>
        </p:txBody>
      </p:sp>
      <p:sp>
        <p:nvSpPr>
          <p:cNvPr id="6" name="Footer Placeholder 5">
            <a:extLst>
              <a:ext uri="{FF2B5EF4-FFF2-40B4-BE49-F238E27FC236}">
                <a16:creationId xmlns:a16="http://schemas.microsoft.com/office/drawing/2014/main" id="{465C7E61-BB41-C1BF-A086-3364738E0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82007-768A-FD37-0D71-F9017D1D00C5}"/>
              </a:ext>
            </a:extLst>
          </p:cNvPr>
          <p:cNvSpPr>
            <a:spLocks noGrp="1"/>
          </p:cNvSpPr>
          <p:nvPr>
            <p:ph type="sldNum" sz="quarter" idx="12"/>
          </p:nvPr>
        </p:nvSpPr>
        <p:spPr/>
        <p:txBody>
          <a:bodyPr/>
          <a:lstStyle/>
          <a:p>
            <a:fld id="{F6C28AB7-C5E2-4A51-908A-F776D0DE00F6}" type="slidenum">
              <a:rPr lang="en-US" smtClean="0"/>
              <a:t>‹#›</a:t>
            </a:fld>
            <a:endParaRPr lang="en-US"/>
          </a:p>
        </p:txBody>
      </p:sp>
    </p:spTree>
    <p:extLst>
      <p:ext uri="{BB962C8B-B14F-4D97-AF65-F5344CB8AC3E}">
        <p14:creationId xmlns:p14="http://schemas.microsoft.com/office/powerpoint/2010/main" val="420687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FA2BB7-43E7-BCDA-AA93-3716BCCF8D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4DF3A5-DEFD-2A97-1ECC-EBA896454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A72E13-BC37-4DE7-82CB-3955E0D2F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830E1A-33A0-4A79-A9BD-1DFDE55EF6B1}" type="datetimeFigureOut">
              <a:rPr lang="en-US" smtClean="0"/>
              <a:t>7/18/2025</a:t>
            </a:fld>
            <a:endParaRPr lang="en-US"/>
          </a:p>
        </p:txBody>
      </p:sp>
      <p:sp>
        <p:nvSpPr>
          <p:cNvPr id="5" name="Footer Placeholder 4">
            <a:extLst>
              <a:ext uri="{FF2B5EF4-FFF2-40B4-BE49-F238E27FC236}">
                <a16:creationId xmlns:a16="http://schemas.microsoft.com/office/drawing/2014/main" id="{3EFC29C6-8028-6BF1-373F-631E51FF5A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2A446D9-8EBA-1A8B-61F0-AA2A10F6F5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C28AB7-C5E2-4A51-908A-F776D0DE00F6}" type="slidenum">
              <a:rPr lang="en-US" smtClean="0"/>
              <a:t>‹#›</a:t>
            </a:fld>
            <a:endParaRPr lang="en-US"/>
          </a:p>
        </p:txBody>
      </p:sp>
    </p:spTree>
    <p:extLst>
      <p:ext uri="{BB962C8B-B14F-4D97-AF65-F5344CB8AC3E}">
        <p14:creationId xmlns:p14="http://schemas.microsoft.com/office/powerpoint/2010/main" val="1330071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 Id="rId9"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1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 Id="rId9" Type="http://schemas.openxmlformats.org/officeDocument/2006/relationships/image" Target="../media/image18.sv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Rguerrero@pchawa.org"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A picture containing text&#10;&#10;AI-generated content may be incorrect.">
            <a:extLst>
              <a:ext uri="{FF2B5EF4-FFF2-40B4-BE49-F238E27FC236}">
                <a16:creationId xmlns:a16="http://schemas.microsoft.com/office/drawing/2014/main" id="{5A3F0566-8FDB-211E-E69C-8A2A9B14F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18" name="Picture 17" descr="A picture containing text&#10;&#10;AI-generated content may be incorrect.">
            <a:extLst>
              <a:ext uri="{FF2B5EF4-FFF2-40B4-BE49-F238E27FC236}">
                <a16:creationId xmlns:a16="http://schemas.microsoft.com/office/drawing/2014/main" id="{4D6C8673-1C15-B762-B3C0-6D591DD29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pic>
        <p:nvPicPr>
          <p:cNvPr id="20" name="Picture 19" descr="A black and white sign&#10;&#10;AI-generated content may be incorrect.">
            <a:extLst>
              <a:ext uri="{FF2B5EF4-FFF2-40B4-BE49-F238E27FC236}">
                <a16:creationId xmlns:a16="http://schemas.microsoft.com/office/drawing/2014/main" id="{4B59FA3E-7AC1-A545-E7D8-58BE48CCE4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186888"/>
            <a:ext cx="5037762" cy="1843821"/>
          </a:xfrm>
          <a:prstGeom prst="rect">
            <a:avLst/>
          </a:prstGeom>
        </p:spPr>
      </p:pic>
      <p:sp>
        <p:nvSpPr>
          <p:cNvPr id="21" name="TextBox 20">
            <a:extLst>
              <a:ext uri="{FF2B5EF4-FFF2-40B4-BE49-F238E27FC236}">
                <a16:creationId xmlns:a16="http://schemas.microsoft.com/office/drawing/2014/main" id="{6AD58FAC-C4F2-3F2E-B063-F6F6CBF5D7EF}"/>
              </a:ext>
            </a:extLst>
          </p:cNvPr>
          <p:cNvSpPr txBox="1"/>
          <p:nvPr/>
        </p:nvSpPr>
        <p:spPr>
          <a:xfrm>
            <a:off x="246040" y="3889976"/>
            <a:ext cx="4475186" cy="369332"/>
          </a:xfrm>
          <a:prstGeom prst="rect">
            <a:avLst/>
          </a:prstGeom>
          <a:noFill/>
        </p:spPr>
        <p:txBody>
          <a:bodyPr wrap="square" rtlCol="0">
            <a:spAutoFit/>
          </a:bodyPr>
          <a:lstStyle/>
          <a:p>
            <a:pPr algn="ctr"/>
            <a:r>
              <a:rPr lang="en-US" sz="1790" dirty="0">
                <a:solidFill>
                  <a:schemeClr val="accent2"/>
                </a:solidFill>
                <a:latin typeface="Overpass Black" pitchFamily="2" charset="0"/>
              </a:rPr>
              <a:t>PIERCE COUNTY HOUSING AUTHORITY</a:t>
            </a:r>
          </a:p>
        </p:txBody>
      </p:sp>
      <p:sp>
        <p:nvSpPr>
          <p:cNvPr id="22" name="TextBox 21">
            <a:extLst>
              <a:ext uri="{FF2B5EF4-FFF2-40B4-BE49-F238E27FC236}">
                <a16:creationId xmlns:a16="http://schemas.microsoft.com/office/drawing/2014/main" id="{DE204897-D65F-4BD7-BB4C-84BC212FEB71}"/>
              </a:ext>
            </a:extLst>
          </p:cNvPr>
          <p:cNvSpPr txBox="1"/>
          <p:nvPr/>
        </p:nvSpPr>
        <p:spPr>
          <a:xfrm>
            <a:off x="7172370" y="2491232"/>
            <a:ext cx="4572590" cy="1600438"/>
          </a:xfrm>
          <a:prstGeom prst="rect">
            <a:avLst/>
          </a:prstGeom>
          <a:noFill/>
        </p:spPr>
        <p:txBody>
          <a:bodyPr wrap="square" rtlCol="0">
            <a:spAutoFit/>
          </a:bodyPr>
          <a:lstStyle/>
          <a:p>
            <a:r>
              <a:rPr lang="en-US" sz="2800" b="1" dirty="0">
                <a:solidFill>
                  <a:schemeClr val="tx2"/>
                </a:solidFill>
                <a:latin typeface="Overpass Medium" pitchFamily="2" charset="0"/>
              </a:rPr>
              <a:t>GIG HARBOR TOWN HALL</a:t>
            </a:r>
          </a:p>
          <a:p>
            <a:r>
              <a:rPr lang="en-US" sz="2800" dirty="0">
                <a:solidFill>
                  <a:schemeClr val="accent1">
                    <a:lumMod val="75000"/>
                  </a:schemeClr>
                </a:solidFill>
                <a:latin typeface="Overpass Medium" pitchFamily="2" charset="0"/>
              </a:rPr>
              <a:t>Affordable Housing Basics</a:t>
            </a:r>
          </a:p>
          <a:p>
            <a:r>
              <a:rPr lang="en-US" sz="1400" dirty="0">
                <a:solidFill>
                  <a:schemeClr val="accent1"/>
                </a:solidFill>
                <a:latin typeface="Overpass" pitchFamily="2" charset="0"/>
              </a:rPr>
              <a:t>Monday, July 21, 2025</a:t>
            </a:r>
          </a:p>
          <a:p>
            <a:endParaRPr lang="en-US" sz="1400" dirty="0">
              <a:solidFill>
                <a:schemeClr val="accent4"/>
              </a:solidFill>
              <a:latin typeface="Overpass" pitchFamily="2" charset="0"/>
            </a:endParaRPr>
          </a:p>
          <a:p>
            <a:r>
              <a:rPr lang="en-US" sz="1400" dirty="0">
                <a:solidFill>
                  <a:schemeClr val="accent2"/>
                </a:solidFill>
                <a:latin typeface="Overpass" pitchFamily="2" charset="0"/>
              </a:rPr>
              <a:t>Riley Guerrero | </a:t>
            </a:r>
            <a:r>
              <a:rPr lang="en-US" sz="1400" i="1" dirty="0">
                <a:solidFill>
                  <a:schemeClr val="accent2"/>
                </a:solidFill>
                <a:latin typeface="Overpass Light" pitchFamily="2" charset="0"/>
              </a:rPr>
              <a:t>Policy &amp; Strategy Manager</a:t>
            </a:r>
          </a:p>
        </p:txBody>
      </p:sp>
    </p:spTree>
    <p:extLst>
      <p:ext uri="{BB962C8B-B14F-4D97-AF65-F5344CB8AC3E}">
        <p14:creationId xmlns:p14="http://schemas.microsoft.com/office/powerpoint/2010/main" val="1671530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34B8-C6C0-1BD9-D96A-D734F9801A66}"/>
              </a:ext>
            </a:extLst>
          </p:cNvPr>
          <p:cNvSpPr>
            <a:spLocks noGrp="1"/>
          </p:cNvSpPr>
          <p:nvPr>
            <p:ph type="title"/>
          </p:nvPr>
        </p:nvSpPr>
        <p:spPr/>
        <p:txBody>
          <a:bodyPr/>
          <a:lstStyle/>
          <a:p>
            <a:endParaRPr lang="en-US"/>
          </a:p>
        </p:txBody>
      </p:sp>
      <p:sp>
        <p:nvSpPr>
          <p:cNvPr id="4" name="Rectangle: Rounded Corners 3">
            <a:extLst>
              <a:ext uri="{FF2B5EF4-FFF2-40B4-BE49-F238E27FC236}">
                <a16:creationId xmlns:a16="http://schemas.microsoft.com/office/drawing/2014/main" id="{7B7EE360-CAFC-4BA7-7ECE-72ECEA88FF28}"/>
              </a:ext>
            </a:extLst>
          </p:cNvPr>
          <p:cNvSpPr/>
          <p:nvPr/>
        </p:nvSpPr>
        <p:spPr>
          <a:xfrm>
            <a:off x="2200275" y="2083101"/>
            <a:ext cx="7791450" cy="2144027"/>
          </a:xfrm>
          <a:prstGeom prst="roundRect">
            <a:avLst>
              <a:gd name="adj" fmla="val 43524"/>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F2A28F4D-32C7-A15F-3993-12858A9BAC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6" name="Picture 5" descr="A picture containing text&#10;&#10;AI-generated content may be incorrect.">
            <a:extLst>
              <a:ext uri="{FF2B5EF4-FFF2-40B4-BE49-F238E27FC236}">
                <a16:creationId xmlns:a16="http://schemas.microsoft.com/office/drawing/2014/main" id="{A3B14442-44AD-8637-8FF8-EFD8078905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
        <p:nvSpPr>
          <p:cNvPr id="10" name="TextBox 9">
            <a:extLst>
              <a:ext uri="{FF2B5EF4-FFF2-40B4-BE49-F238E27FC236}">
                <a16:creationId xmlns:a16="http://schemas.microsoft.com/office/drawing/2014/main" id="{D93B478B-7380-8FAC-2C98-DC00C6B9B9CA}"/>
              </a:ext>
            </a:extLst>
          </p:cNvPr>
          <p:cNvSpPr txBox="1"/>
          <p:nvPr/>
        </p:nvSpPr>
        <p:spPr>
          <a:xfrm>
            <a:off x="2386012" y="2277951"/>
            <a:ext cx="7419975" cy="1754326"/>
          </a:xfrm>
          <a:prstGeom prst="rect">
            <a:avLst/>
          </a:prstGeom>
          <a:noFill/>
        </p:spPr>
        <p:txBody>
          <a:bodyPr wrap="square" rtlCol="0">
            <a:spAutoFit/>
          </a:bodyPr>
          <a:lstStyle/>
          <a:p>
            <a:pPr algn="ctr"/>
            <a:r>
              <a:rPr lang="en-US" sz="3600" dirty="0">
                <a:solidFill>
                  <a:schemeClr val="accent1"/>
                </a:solidFill>
                <a:latin typeface="Overpass Black" pitchFamily="2" charset="0"/>
              </a:rPr>
              <a:t>HOW CAN WE SOLVE THE AFFORDABLE HOUSING PROBLEM?</a:t>
            </a:r>
          </a:p>
        </p:txBody>
      </p:sp>
    </p:spTree>
    <p:extLst>
      <p:ext uri="{BB962C8B-B14F-4D97-AF65-F5344CB8AC3E}">
        <p14:creationId xmlns:p14="http://schemas.microsoft.com/office/powerpoint/2010/main" val="3910959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05242C5-29AF-9E38-9CB5-9600C1309417}"/>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text&#10;&#10;AI-generated content may be incorrect.">
            <a:extLst>
              <a:ext uri="{FF2B5EF4-FFF2-40B4-BE49-F238E27FC236}">
                <a16:creationId xmlns:a16="http://schemas.microsoft.com/office/drawing/2014/main" id="{8EA25273-DA79-B7DF-3425-6B4E9E21CFEE}"/>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11" name="Title 1">
            <a:extLst>
              <a:ext uri="{FF2B5EF4-FFF2-40B4-BE49-F238E27FC236}">
                <a16:creationId xmlns:a16="http://schemas.microsoft.com/office/drawing/2014/main" id="{C336CA5C-3AC4-7492-AB1F-7FB6B76DA779}"/>
              </a:ext>
            </a:extLst>
          </p:cNvPr>
          <p:cNvSpPr>
            <a:spLocks noGrp="1"/>
          </p:cNvSpPr>
          <p:nvPr>
            <p:ph type="title"/>
          </p:nvPr>
        </p:nvSpPr>
        <p:spPr>
          <a:xfrm>
            <a:off x="264159" y="1074671"/>
            <a:ext cx="9523095" cy="625475"/>
          </a:xfrm>
        </p:spPr>
        <p:txBody>
          <a:bodyPr>
            <a:normAutofit/>
          </a:bodyPr>
          <a:lstStyle/>
          <a:p>
            <a:r>
              <a:rPr lang="en-US" sz="3200" dirty="0">
                <a:solidFill>
                  <a:schemeClr val="tx2"/>
                </a:solidFill>
                <a:latin typeface="Overpass Black" pitchFamily="2" charset="0"/>
              </a:rPr>
              <a:t>FILLING THE</a:t>
            </a:r>
            <a:r>
              <a:rPr lang="en-US" sz="3200" dirty="0">
                <a:latin typeface="Overpass Black" pitchFamily="2" charset="0"/>
              </a:rPr>
              <a:t> </a:t>
            </a:r>
            <a:r>
              <a:rPr lang="en-US" sz="3200" dirty="0">
                <a:solidFill>
                  <a:schemeClr val="accent1"/>
                </a:solidFill>
                <a:latin typeface="Overpass Black" pitchFamily="2" charset="0"/>
              </a:rPr>
              <a:t>GAP</a:t>
            </a:r>
          </a:p>
        </p:txBody>
      </p:sp>
      <p:grpSp>
        <p:nvGrpSpPr>
          <p:cNvPr id="20" name="Group 19">
            <a:extLst>
              <a:ext uri="{FF2B5EF4-FFF2-40B4-BE49-F238E27FC236}">
                <a16:creationId xmlns:a16="http://schemas.microsoft.com/office/drawing/2014/main" id="{E92AA5DA-BC67-AD5E-8989-9CF8194917D9}"/>
              </a:ext>
            </a:extLst>
          </p:cNvPr>
          <p:cNvGrpSpPr/>
          <p:nvPr/>
        </p:nvGrpSpPr>
        <p:grpSpPr>
          <a:xfrm>
            <a:off x="6614160" y="2113279"/>
            <a:ext cx="3017520" cy="3568449"/>
            <a:chOff x="6252792" y="2113279"/>
            <a:chExt cx="3017520" cy="3568449"/>
          </a:xfrm>
        </p:grpSpPr>
        <p:sp>
          <p:nvSpPr>
            <p:cNvPr id="13" name="Rectangle: Rounded Corners 12">
              <a:extLst>
                <a:ext uri="{FF2B5EF4-FFF2-40B4-BE49-F238E27FC236}">
                  <a16:creationId xmlns:a16="http://schemas.microsoft.com/office/drawing/2014/main" id="{73D7212E-BAA7-67B9-B275-9DDA7F9F6429}"/>
                </a:ext>
              </a:extLst>
            </p:cNvPr>
            <p:cNvSpPr/>
            <p:nvPr/>
          </p:nvSpPr>
          <p:spPr>
            <a:xfrm>
              <a:off x="6252792" y="2113279"/>
              <a:ext cx="3017520" cy="3568449"/>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r>
                <a:rPr lang="en-US" sz="2400" dirty="0">
                  <a:latin typeface="Overpass Black" pitchFamily="2" charset="0"/>
                </a:rPr>
                <a:t>ONGOING OPERATING SUBSIDIES</a:t>
              </a:r>
            </a:p>
          </p:txBody>
        </p:sp>
        <p:pic>
          <p:nvPicPr>
            <p:cNvPr id="15" name="Graphic 14" descr="Arrow circle with solid fill">
              <a:extLst>
                <a:ext uri="{FF2B5EF4-FFF2-40B4-BE49-F238E27FC236}">
                  <a16:creationId xmlns:a16="http://schemas.microsoft.com/office/drawing/2014/main" id="{308DC9F8-B2BB-3B78-C549-087DBD979A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53832" y="2449703"/>
              <a:ext cx="1615440" cy="1615440"/>
            </a:xfrm>
            <a:prstGeom prst="rect">
              <a:avLst/>
            </a:prstGeom>
          </p:spPr>
        </p:pic>
      </p:grpSp>
      <p:grpSp>
        <p:nvGrpSpPr>
          <p:cNvPr id="19" name="Group 18">
            <a:extLst>
              <a:ext uri="{FF2B5EF4-FFF2-40B4-BE49-F238E27FC236}">
                <a16:creationId xmlns:a16="http://schemas.microsoft.com/office/drawing/2014/main" id="{8EDFFD27-054D-2776-8FFB-9FAE29A97DE6}"/>
              </a:ext>
            </a:extLst>
          </p:cNvPr>
          <p:cNvGrpSpPr/>
          <p:nvPr/>
        </p:nvGrpSpPr>
        <p:grpSpPr>
          <a:xfrm>
            <a:off x="2560320" y="2113280"/>
            <a:ext cx="3017520" cy="3568449"/>
            <a:chOff x="2198952" y="2113280"/>
            <a:chExt cx="3017520" cy="3568449"/>
          </a:xfrm>
        </p:grpSpPr>
        <p:sp>
          <p:nvSpPr>
            <p:cNvPr id="12" name="Rectangle: Rounded Corners 11">
              <a:extLst>
                <a:ext uri="{FF2B5EF4-FFF2-40B4-BE49-F238E27FC236}">
                  <a16:creationId xmlns:a16="http://schemas.microsoft.com/office/drawing/2014/main" id="{21F42A60-5545-6375-5B80-4C2FC7F5B11A}"/>
                </a:ext>
              </a:extLst>
            </p:cNvPr>
            <p:cNvSpPr/>
            <p:nvPr/>
          </p:nvSpPr>
          <p:spPr>
            <a:xfrm>
              <a:off x="2198952" y="2113280"/>
              <a:ext cx="3017520" cy="3568449"/>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r>
                <a:rPr lang="en-US" sz="2400" dirty="0">
                  <a:latin typeface="Overpass Black" pitchFamily="2" charset="0"/>
                </a:rPr>
                <a:t>UPFRONT GRANTS FOR CONSTRUCTION COSTS</a:t>
              </a:r>
            </a:p>
            <a:p>
              <a:pPr algn="ctr"/>
              <a:endParaRPr lang="en-US" dirty="0"/>
            </a:p>
          </p:txBody>
        </p:sp>
        <p:pic>
          <p:nvPicPr>
            <p:cNvPr id="17" name="Graphic 16" descr="Handshake with solid fill">
              <a:extLst>
                <a:ext uri="{FF2B5EF4-FFF2-40B4-BE49-F238E27FC236}">
                  <a16:creationId xmlns:a16="http://schemas.microsoft.com/office/drawing/2014/main" id="{3C8BDF9A-0A19-589A-C37F-72D8E0D56CD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067632" y="2617343"/>
              <a:ext cx="1280160" cy="1280160"/>
            </a:xfrm>
            <a:prstGeom prst="rect">
              <a:avLst/>
            </a:prstGeom>
          </p:spPr>
        </p:pic>
      </p:grpSp>
      <p:sp>
        <p:nvSpPr>
          <p:cNvPr id="18" name="Plus Sign 17">
            <a:extLst>
              <a:ext uri="{FF2B5EF4-FFF2-40B4-BE49-F238E27FC236}">
                <a16:creationId xmlns:a16="http://schemas.microsoft.com/office/drawing/2014/main" id="{02090AA3-7C63-DE22-7029-EFED089C406E}"/>
              </a:ext>
            </a:extLst>
          </p:cNvPr>
          <p:cNvSpPr/>
          <p:nvPr/>
        </p:nvSpPr>
        <p:spPr>
          <a:xfrm>
            <a:off x="5653485" y="3393110"/>
            <a:ext cx="885030" cy="914400"/>
          </a:xfrm>
          <a:prstGeom prst="mathPlus">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2">
                  <a:lumMod val="20000"/>
                  <a:lumOff val="80000"/>
                </a:schemeClr>
              </a:solidFill>
            </a:endParaRPr>
          </a:p>
        </p:txBody>
      </p:sp>
      <p:pic>
        <p:nvPicPr>
          <p:cNvPr id="2" name="Picture 1" descr="Icon&#10;&#10;AI-generated content may be incorrect.">
            <a:extLst>
              <a:ext uri="{FF2B5EF4-FFF2-40B4-BE49-F238E27FC236}">
                <a16:creationId xmlns:a16="http://schemas.microsoft.com/office/drawing/2014/main" id="{98C101EF-5D54-C9E0-D362-371480F3DEF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27375211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128F5A-D7A8-3860-1C8C-CF8E32A646D4}"/>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C56A9415-D3B4-5B1E-1652-002B9627F0E4}"/>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6" name="Title 1">
            <a:extLst>
              <a:ext uri="{FF2B5EF4-FFF2-40B4-BE49-F238E27FC236}">
                <a16:creationId xmlns:a16="http://schemas.microsoft.com/office/drawing/2014/main" id="{554C0782-F32E-43BE-3718-898D388ECD04}"/>
              </a:ext>
            </a:extLst>
          </p:cNvPr>
          <p:cNvSpPr>
            <a:spLocks noGrp="1"/>
          </p:cNvSpPr>
          <p:nvPr>
            <p:ph type="title"/>
          </p:nvPr>
        </p:nvSpPr>
        <p:spPr>
          <a:xfrm>
            <a:off x="264159" y="1074671"/>
            <a:ext cx="9523095" cy="625475"/>
          </a:xfrm>
        </p:spPr>
        <p:txBody>
          <a:bodyPr>
            <a:normAutofit/>
          </a:bodyPr>
          <a:lstStyle/>
          <a:p>
            <a:r>
              <a:rPr lang="en-US" sz="3200" dirty="0">
                <a:solidFill>
                  <a:schemeClr val="tx2"/>
                </a:solidFill>
                <a:latin typeface="Overpass Black" pitchFamily="2" charset="0"/>
              </a:rPr>
              <a:t>LOW-INCOME HOUSING TAX CREDITS </a:t>
            </a:r>
            <a:r>
              <a:rPr lang="en-US" sz="2800" dirty="0">
                <a:solidFill>
                  <a:schemeClr val="accent1"/>
                </a:solidFill>
                <a:latin typeface="Overpass Black" pitchFamily="2" charset="0"/>
              </a:rPr>
              <a:t>(LIHTC)</a:t>
            </a:r>
            <a:endParaRPr lang="en-US" sz="3200" dirty="0">
              <a:solidFill>
                <a:schemeClr val="accent1"/>
              </a:solidFill>
              <a:latin typeface="Overpass Black" pitchFamily="2" charset="0"/>
            </a:endParaRPr>
          </a:p>
        </p:txBody>
      </p:sp>
      <p:pic>
        <p:nvPicPr>
          <p:cNvPr id="2" name="Picture 1" descr="Icon&#10;&#10;AI-generated content may be incorrect.">
            <a:extLst>
              <a:ext uri="{FF2B5EF4-FFF2-40B4-BE49-F238E27FC236}">
                <a16:creationId xmlns:a16="http://schemas.microsoft.com/office/drawing/2014/main" id="{D05AC469-60DE-230E-F1BC-E76C4FE5A9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graphicFrame>
        <p:nvGraphicFramePr>
          <p:cNvPr id="8" name="Table 7">
            <a:extLst>
              <a:ext uri="{FF2B5EF4-FFF2-40B4-BE49-F238E27FC236}">
                <a16:creationId xmlns:a16="http://schemas.microsoft.com/office/drawing/2014/main" id="{05D94F13-B9D7-AD9F-E8E2-308DB8D9BB1B}"/>
              </a:ext>
            </a:extLst>
          </p:cNvPr>
          <p:cNvGraphicFramePr>
            <a:graphicFrameLocks noGrp="1"/>
          </p:cNvGraphicFramePr>
          <p:nvPr>
            <p:extLst>
              <p:ext uri="{D42A27DB-BD31-4B8C-83A1-F6EECF244321}">
                <p14:modId xmlns:p14="http://schemas.microsoft.com/office/powerpoint/2010/main" val="4000769979"/>
              </p:ext>
            </p:extLst>
          </p:nvPr>
        </p:nvGraphicFramePr>
        <p:xfrm>
          <a:off x="7391398" y="2428663"/>
          <a:ext cx="4211320" cy="692308"/>
        </p:xfrm>
        <a:graphic>
          <a:graphicData uri="http://schemas.openxmlformats.org/drawingml/2006/table">
            <a:tbl>
              <a:tblPr firstRow="1" lastRow="1">
                <a:tableStyleId>{5FD0F851-EC5A-4D38-B0AD-8093EC10F338}</a:tableStyleId>
              </a:tblPr>
              <a:tblGrid>
                <a:gridCol w="2964304">
                  <a:extLst>
                    <a:ext uri="{9D8B030D-6E8A-4147-A177-3AD203B41FA5}">
                      <a16:colId xmlns:a16="http://schemas.microsoft.com/office/drawing/2014/main" val="1344619962"/>
                    </a:ext>
                  </a:extLst>
                </a:gridCol>
                <a:gridCol w="1247016">
                  <a:extLst>
                    <a:ext uri="{9D8B030D-6E8A-4147-A177-3AD203B41FA5}">
                      <a16:colId xmlns:a16="http://schemas.microsoft.com/office/drawing/2014/main" val="756996671"/>
                    </a:ext>
                  </a:extLst>
                </a:gridCol>
              </a:tblGrid>
              <a:tr h="346154">
                <a:tc>
                  <a:txBody>
                    <a:bodyPr/>
                    <a:lstStyle/>
                    <a:p>
                      <a:pPr algn="l" fontAlgn="b">
                        <a:buNone/>
                      </a:pPr>
                      <a:r>
                        <a:rPr lang="en-US" sz="1600" u="none" strike="noStrike" dirty="0">
                          <a:effectLst/>
                          <a:latin typeface="Overpass Medium" pitchFamily="2" charset="0"/>
                        </a:rPr>
                        <a:t>Taxes</a:t>
                      </a:r>
                      <a:endParaRPr lang="en-US" sz="16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600" b="0" i="0" u="none" strike="noStrike" dirty="0">
                          <a:solidFill>
                            <a:srgbClr val="000000"/>
                          </a:solidFill>
                          <a:effectLst/>
                          <a:latin typeface="Overpass Medium" pitchFamily="2" charset="0"/>
                        </a:rPr>
                        <a:t>$98,100</a:t>
                      </a:r>
                    </a:p>
                  </a:txBody>
                  <a:tcPr marL="9525" marR="9525" marT="9525" marB="0" anchor="b">
                    <a:solidFill>
                      <a:schemeClr val="accent5">
                        <a:lumMod val="40000"/>
                        <a:lumOff val="60000"/>
                      </a:schemeClr>
                    </a:solidFill>
                  </a:tcPr>
                </a:tc>
                <a:extLst>
                  <a:ext uri="{0D108BD9-81ED-4DB2-BD59-A6C34878D82A}">
                    <a16:rowId xmlns:a16="http://schemas.microsoft.com/office/drawing/2014/main" val="3424275958"/>
                  </a:ext>
                </a:extLst>
              </a:tr>
              <a:tr h="346154">
                <a:tc>
                  <a:txBody>
                    <a:bodyPr/>
                    <a:lstStyle/>
                    <a:p>
                      <a:pPr algn="l" fontAlgn="b">
                        <a:buNone/>
                      </a:pPr>
                      <a:r>
                        <a:rPr lang="en-US" sz="1600" u="none" strike="noStrike" dirty="0">
                          <a:effectLst/>
                          <a:latin typeface="Overpass Medium" pitchFamily="2" charset="0"/>
                        </a:rPr>
                        <a:t>Debt Service</a:t>
                      </a:r>
                      <a:endParaRPr lang="en-US" sz="16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600" u="none" strike="noStrike" dirty="0">
                          <a:effectLst/>
                          <a:latin typeface="Overpass Medium" pitchFamily="2" charset="0"/>
                        </a:rPr>
                        <a:t>$300,000 </a:t>
                      </a:r>
                      <a:endParaRPr lang="en-US" sz="16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347067258"/>
                  </a:ext>
                </a:extLst>
              </a:tr>
            </a:tbl>
          </a:graphicData>
        </a:graphic>
      </p:graphicFrame>
      <p:graphicFrame>
        <p:nvGraphicFramePr>
          <p:cNvPr id="9" name="Table 8">
            <a:extLst>
              <a:ext uri="{FF2B5EF4-FFF2-40B4-BE49-F238E27FC236}">
                <a16:creationId xmlns:a16="http://schemas.microsoft.com/office/drawing/2014/main" id="{2D7B3AA8-79EC-3D2B-A230-FA6D9B905573}"/>
              </a:ext>
            </a:extLst>
          </p:cNvPr>
          <p:cNvGraphicFramePr>
            <a:graphicFrameLocks noGrp="1"/>
          </p:cNvGraphicFramePr>
          <p:nvPr>
            <p:extLst>
              <p:ext uri="{D42A27DB-BD31-4B8C-83A1-F6EECF244321}">
                <p14:modId xmlns:p14="http://schemas.microsoft.com/office/powerpoint/2010/main" val="2677846993"/>
              </p:ext>
            </p:extLst>
          </p:nvPr>
        </p:nvGraphicFramePr>
        <p:xfrm>
          <a:off x="7391397" y="3634201"/>
          <a:ext cx="4211321" cy="2391582"/>
        </p:xfrm>
        <a:graphic>
          <a:graphicData uri="http://schemas.openxmlformats.org/drawingml/2006/table">
            <a:tbl>
              <a:tblPr firstRow="1" firstCol="1" lastRow="1" bandCol="1">
                <a:tableStyleId>{3B4B98B0-60AC-42C2-AFA5-B58CD77FA1E5}</a:tableStyleId>
              </a:tblPr>
              <a:tblGrid>
                <a:gridCol w="2650576">
                  <a:extLst>
                    <a:ext uri="{9D8B030D-6E8A-4147-A177-3AD203B41FA5}">
                      <a16:colId xmlns:a16="http://schemas.microsoft.com/office/drawing/2014/main" val="740068711"/>
                    </a:ext>
                  </a:extLst>
                </a:gridCol>
                <a:gridCol w="1560745">
                  <a:extLst>
                    <a:ext uri="{9D8B030D-6E8A-4147-A177-3AD203B41FA5}">
                      <a16:colId xmlns:a16="http://schemas.microsoft.com/office/drawing/2014/main" val="144338075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600" u="none" strike="noStrike" dirty="0">
                          <a:effectLst/>
                          <a:latin typeface="Overpass Medium" pitchFamily="2" charset="0"/>
                        </a:rPr>
                        <a:t>50%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8552131"/>
                  </a:ext>
                </a:extLst>
              </a:tr>
              <a:tr h="644794">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r" fontAlgn="b">
                        <a:buNone/>
                      </a:pPr>
                      <a:r>
                        <a:rPr lang="en-US" sz="1600" b="0" i="0" u="none" strike="noStrike" dirty="0">
                          <a:solidFill>
                            <a:srgbClr val="000000"/>
                          </a:solidFill>
                          <a:effectLst/>
                          <a:latin typeface="Overpass Medium" pitchFamily="2" charset="0"/>
                        </a:rPr>
                        <a:t>$645,810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($818,300)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44794">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1" i="0" u="none" strike="noStrike" dirty="0">
                          <a:solidFill>
                            <a:schemeClr val="accent5"/>
                          </a:solidFill>
                          <a:effectLst/>
                          <a:latin typeface="Overpass Medium" pitchFamily="2" charset="0"/>
                        </a:rPr>
                        <a:t>($172,490)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graphicFrame>
        <p:nvGraphicFramePr>
          <p:cNvPr id="10" name="Table 9">
            <a:extLst>
              <a:ext uri="{FF2B5EF4-FFF2-40B4-BE49-F238E27FC236}">
                <a16:creationId xmlns:a16="http://schemas.microsoft.com/office/drawing/2014/main" id="{4C050B10-2B63-2110-2063-9666D7491529}"/>
              </a:ext>
            </a:extLst>
          </p:cNvPr>
          <p:cNvGraphicFramePr>
            <a:graphicFrameLocks noGrp="1"/>
          </p:cNvGraphicFramePr>
          <p:nvPr>
            <p:extLst>
              <p:ext uri="{D42A27DB-BD31-4B8C-83A1-F6EECF244321}">
                <p14:modId xmlns:p14="http://schemas.microsoft.com/office/powerpoint/2010/main" val="1250158360"/>
              </p:ext>
            </p:extLst>
          </p:nvPr>
        </p:nvGraphicFramePr>
        <p:xfrm>
          <a:off x="7391398" y="2428663"/>
          <a:ext cx="4211320" cy="692308"/>
        </p:xfrm>
        <a:graphic>
          <a:graphicData uri="http://schemas.openxmlformats.org/drawingml/2006/table">
            <a:tbl>
              <a:tblPr firstRow="1" lastRow="1">
                <a:tableStyleId>{5FD0F851-EC5A-4D38-B0AD-8093EC10F338}</a:tableStyleId>
              </a:tblPr>
              <a:tblGrid>
                <a:gridCol w="2964304">
                  <a:extLst>
                    <a:ext uri="{9D8B030D-6E8A-4147-A177-3AD203B41FA5}">
                      <a16:colId xmlns:a16="http://schemas.microsoft.com/office/drawing/2014/main" val="1344619962"/>
                    </a:ext>
                  </a:extLst>
                </a:gridCol>
                <a:gridCol w="1247016">
                  <a:extLst>
                    <a:ext uri="{9D8B030D-6E8A-4147-A177-3AD203B41FA5}">
                      <a16:colId xmlns:a16="http://schemas.microsoft.com/office/drawing/2014/main" val="756996671"/>
                    </a:ext>
                  </a:extLst>
                </a:gridCol>
              </a:tblGrid>
              <a:tr h="346154">
                <a:tc>
                  <a:txBody>
                    <a:bodyPr/>
                    <a:lstStyle/>
                    <a:p>
                      <a:pPr algn="l" fontAlgn="b">
                        <a:buNone/>
                      </a:pPr>
                      <a:r>
                        <a:rPr lang="en-US" sz="1600" u="none" strike="noStrike" dirty="0">
                          <a:effectLst/>
                          <a:latin typeface="Overpass Medium" pitchFamily="2" charset="0"/>
                        </a:rPr>
                        <a:t>Taxes</a:t>
                      </a:r>
                      <a:endParaRPr lang="en-US" sz="1600" b="0" i="0" u="none" strike="noStrike" dirty="0">
                        <a:solidFill>
                          <a:srgbClr val="000000"/>
                        </a:solidFill>
                        <a:effectLst/>
                        <a:latin typeface="Overpass Medium" pitchFamily="2" charset="0"/>
                      </a:endParaRPr>
                    </a:p>
                  </a:txBody>
                  <a:tcPr marL="6853" marR="6853" marT="6853"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$0</a:t>
                      </a:r>
                    </a:p>
                  </a:txBody>
                  <a:tcPr marL="9525" marR="9525" marT="9525" marB="0" anchor="b">
                    <a:solidFill>
                      <a:schemeClr val="accent5">
                        <a:lumMod val="40000"/>
                        <a:lumOff val="60000"/>
                      </a:schemeClr>
                    </a:solidFill>
                  </a:tcPr>
                </a:tc>
                <a:extLst>
                  <a:ext uri="{0D108BD9-81ED-4DB2-BD59-A6C34878D82A}">
                    <a16:rowId xmlns:a16="http://schemas.microsoft.com/office/drawing/2014/main" val="18049049"/>
                  </a:ext>
                </a:extLst>
              </a:tr>
              <a:tr h="346154">
                <a:tc>
                  <a:txBody>
                    <a:bodyPr/>
                    <a:lstStyle/>
                    <a:p>
                      <a:pPr algn="l" fontAlgn="b">
                        <a:buNone/>
                      </a:pPr>
                      <a:r>
                        <a:rPr lang="en-US" sz="1600" u="none" strike="noStrike" dirty="0">
                          <a:effectLst/>
                          <a:latin typeface="Overpass Medium" pitchFamily="2" charset="0"/>
                        </a:rPr>
                        <a:t>Debt Service</a:t>
                      </a:r>
                      <a:endParaRPr lang="en-US" sz="1600" b="0" i="0" u="none" strike="noStrike" dirty="0">
                        <a:solidFill>
                          <a:srgbClr val="000000"/>
                        </a:solidFill>
                        <a:effectLst/>
                        <a:latin typeface="Overpass Medium" pitchFamily="2" charset="0"/>
                      </a:endParaRPr>
                    </a:p>
                  </a:txBody>
                  <a:tcPr marL="6853" marR="6853" marT="6853" marB="0" anchor="b">
                    <a:solidFill>
                      <a:schemeClr val="bg1"/>
                    </a:solidFill>
                  </a:tcPr>
                </a:tc>
                <a:tc>
                  <a:txBody>
                    <a:bodyPr/>
                    <a:lstStyle/>
                    <a:p>
                      <a:pPr algn="r" fontAlgn="b">
                        <a:buNone/>
                      </a:pPr>
                      <a:r>
                        <a:rPr lang="en-US" sz="1600" u="none" strike="noStrike" dirty="0">
                          <a:effectLst/>
                          <a:latin typeface="Overpass Medium" pitchFamily="2" charset="0"/>
                        </a:rPr>
                        <a:t>$100,000 </a:t>
                      </a:r>
                      <a:endParaRPr lang="en-US" sz="16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347067258"/>
                  </a:ext>
                </a:extLst>
              </a:tr>
            </a:tbl>
          </a:graphicData>
        </a:graphic>
      </p:graphicFrame>
      <p:graphicFrame>
        <p:nvGraphicFramePr>
          <p:cNvPr id="12" name="Table 11">
            <a:extLst>
              <a:ext uri="{FF2B5EF4-FFF2-40B4-BE49-F238E27FC236}">
                <a16:creationId xmlns:a16="http://schemas.microsoft.com/office/drawing/2014/main" id="{68EFFD2B-FB87-13AE-1C6F-86E56B7C0D2D}"/>
              </a:ext>
            </a:extLst>
          </p:cNvPr>
          <p:cNvGraphicFramePr>
            <a:graphicFrameLocks noGrp="1"/>
          </p:cNvGraphicFramePr>
          <p:nvPr>
            <p:extLst>
              <p:ext uri="{D42A27DB-BD31-4B8C-83A1-F6EECF244321}">
                <p14:modId xmlns:p14="http://schemas.microsoft.com/office/powerpoint/2010/main" val="4138770683"/>
              </p:ext>
            </p:extLst>
          </p:nvPr>
        </p:nvGraphicFramePr>
        <p:xfrm>
          <a:off x="7391397" y="3634201"/>
          <a:ext cx="4211321" cy="2391582"/>
        </p:xfrm>
        <a:graphic>
          <a:graphicData uri="http://schemas.openxmlformats.org/drawingml/2006/table">
            <a:tbl>
              <a:tblPr firstRow="1" firstCol="1" lastRow="1" bandCol="1">
                <a:tableStyleId>{3B4B98B0-60AC-42C2-AFA5-B58CD77FA1E5}</a:tableStyleId>
              </a:tblPr>
              <a:tblGrid>
                <a:gridCol w="2650576">
                  <a:extLst>
                    <a:ext uri="{9D8B030D-6E8A-4147-A177-3AD203B41FA5}">
                      <a16:colId xmlns:a16="http://schemas.microsoft.com/office/drawing/2014/main" val="740068711"/>
                    </a:ext>
                  </a:extLst>
                </a:gridCol>
                <a:gridCol w="1560745">
                  <a:extLst>
                    <a:ext uri="{9D8B030D-6E8A-4147-A177-3AD203B41FA5}">
                      <a16:colId xmlns:a16="http://schemas.microsoft.com/office/drawing/2014/main" val="144338075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600" u="none" strike="noStrike" dirty="0">
                          <a:effectLst/>
                          <a:latin typeface="Overpass Medium" pitchFamily="2" charset="0"/>
                        </a:rPr>
                        <a:t>50%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8552131"/>
                  </a:ext>
                </a:extLst>
              </a:tr>
              <a:tr h="644794">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$645,810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($520,300)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44794">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800" b="1" i="0" u="none" strike="noStrike" dirty="0">
                          <a:solidFill>
                            <a:schemeClr val="tx1"/>
                          </a:solidFill>
                          <a:effectLst/>
                          <a:latin typeface="Overpass Medium" pitchFamily="2" charset="0"/>
                        </a:rPr>
                        <a:t>$125,510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sp>
        <p:nvSpPr>
          <p:cNvPr id="13" name="TextBox 12">
            <a:extLst>
              <a:ext uri="{FF2B5EF4-FFF2-40B4-BE49-F238E27FC236}">
                <a16:creationId xmlns:a16="http://schemas.microsoft.com/office/drawing/2014/main" id="{ADA5F5F9-A0E3-B176-526B-54796FBAEB49}"/>
              </a:ext>
            </a:extLst>
          </p:cNvPr>
          <p:cNvSpPr txBox="1"/>
          <p:nvPr/>
        </p:nvSpPr>
        <p:spPr>
          <a:xfrm>
            <a:off x="438148" y="1958289"/>
            <a:ext cx="6838952" cy="4154984"/>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b="1" dirty="0">
                <a:latin typeface="Overpass Medium" pitchFamily="2" charset="0"/>
              </a:rPr>
              <a:t>Low-Income Housing Tax Credits (LIHTC) are an IRS program </a:t>
            </a:r>
          </a:p>
          <a:p>
            <a:pPr marL="742950" lvl="1" indent="-285750">
              <a:spcBef>
                <a:spcPts val="600"/>
              </a:spcBef>
              <a:spcAft>
                <a:spcPts val="600"/>
              </a:spcAft>
              <a:buFont typeface="Arial" panose="020B0604020202020204" pitchFamily="34" charset="0"/>
              <a:buChar char="•"/>
            </a:pPr>
            <a:r>
              <a:rPr lang="en-US" sz="1600" dirty="0">
                <a:latin typeface="Overpass" pitchFamily="2" charset="0"/>
              </a:rPr>
              <a:t>Tax Credits themselves are not directly taxpayer funded</a:t>
            </a:r>
            <a:endParaRPr lang="en-US" sz="1400" dirty="0">
              <a:latin typeface="Overpass" pitchFamily="2" charset="0"/>
            </a:endParaRPr>
          </a:p>
          <a:p>
            <a:pPr marL="285750" indent="-285750">
              <a:spcBef>
                <a:spcPts val="600"/>
              </a:spcBef>
              <a:spcAft>
                <a:spcPts val="600"/>
              </a:spcAft>
              <a:buFont typeface="Arial" panose="020B0604020202020204" pitchFamily="34" charset="0"/>
              <a:buChar char="•"/>
            </a:pPr>
            <a:r>
              <a:rPr lang="en-US" b="1" dirty="0">
                <a:latin typeface="Overpass Medium" pitchFamily="2" charset="0"/>
              </a:rPr>
              <a:t>LIHTC’s bring on an investment partner into a development who pays significant down costs for construction</a:t>
            </a:r>
          </a:p>
          <a:p>
            <a:pPr marL="742950" lvl="1" indent="-285750">
              <a:spcBef>
                <a:spcPts val="600"/>
              </a:spcBef>
              <a:spcAft>
                <a:spcPts val="600"/>
              </a:spcAft>
              <a:buFont typeface="Arial" panose="020B0604020202020204" pitchFamily="34" charset="0"/>
              <a:buChar char="•"/>
            </a:pPr>
            <a:r>
              <a:rPr lang="en-US" sz="1600" dirty="0">
                <a:latin typeface="Overpass" pitchFamily="2" charset="0"/>
              </a:rPr>
              <a:t>In exchange, the investment partner gets a 10-year credit for paying taxes equivalent to the value of the tax credits allocated to the project, as long as the project remains in compliance (meeting occupancy and quality standards) for 15 years</a:t>
            </a:r>
          </a:p>
          <a:p>
            <a:pPr marL="742950" lvl="1" indent="-285750">
              <a:spcBef>
                <a:spcPts val="600"/>
              </a:spcBef>
              <a:spcAft>
                <a:spcPts val="600"/>
              </a:spcAft>
              <a:buFont typeface="Arial" panose="020B0604020202020204" pitchFamily="34" charset="0"/>
              <a:buChar char="•"/>
            </a:pPr>
            <a:r>
              <a:rPr lang="en-US" sz="1600" dirty="0">
                <a:latin typeface="Overpass" pitchFamily="2" charset="0"/>
              </a:rPr>
              <a:t>Organizations stack LIHTC investments with local, state, federal grants (usually taxpayer funded), and private grants (Amazon Affordable Housing Fund, etc.) to reduce debt service as much as possible. </a:t>
            </a:r>
          </a:p>
          <a:p>
            <a:pPr marL="742950" lvl="1" indent="-285750">
              <a:spcBef>
                <a:spcPts val="600"/>
              </a:spcBef>
              <a:spcAft>
                <a:spcPts val="600"/>
              </a:spcAft>
              <a:buFont typeface="Arial" panose="020B0604020202020204" pitchFamily="34" charset="0"/>
              <a:buChar char="•"/>
            </a:pPr>
            <a:r>
              <a:rPr lang="en-US" sz="1600" dirty="0">
                <a:latin typeface="Overpass" pitchFamily="2" charset="0"/>
              </a:rPr>
              <a:t>Usually, even with a stack, there is still a traditional loan.</a:t>
            </a:r>
          </a:p>
        </p:txBody>
      </p:sp>
    </p:spTree>
    <p:extLst>
      <p:ext uri="{BB962C8B-B14F-4D97-AF65-F5344CB8AC3E}">
        <p14:creationId xmlns:p14="http://schemas.microsoft.com/office/powerpoint/2010/main" val="674346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115DF-645E-AB0E-1E59-7C7016B4A1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E2CFFB-A580-8F02-65FC-FF51BB581780}"/>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17D8BABE-2E7E-41A5-EFE5-D9FC0335107F}"/>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6" name="Title 1">
            <a:extLst>
              <a:ext uri="{FF2B5EF4-FFF2-40B4-BE49-F238E27FC236}">
                <a16:creationId xmlns:a16="http://schemas.microsoft.com/office/drawing/2014/main" id="{C588C695-BD14-193A-EBB2-70327984B486}"/>
              </a:ext>
            </a:extLst>
          </p:cNvPr>
          <p:cNvSpPr>
            <a:spLocks noGrp="1"/>
          </p:cNvSpPr>
          <p:nvPr>
            <p:ph type="title"/>
          </p:nvPr>
        </p:nvSpPr>
        <p:spPr>
          <a:xfrm>
            <a:off x="264159" y="1074671"/>
            <a:ext cx="9523095" cy="625475"/>
          </a:xfrm>
        </p:spPr>
        <p:txBody>
          <a:bodyPr>
            <a:normAutofit/>
          </a:bodyPr>
          <a:lstStyle/>
          <a:p>
            <a:r>
              <a:rPr lang="en-US" sz="3200" dirty="0">
                <a:solidFill>
                  <a:schemeClr val="tx2"/>
                </a:solidFill>
                <a:latin typeface="Overpass Black" pitchFamily="2" charset="0"/>
              </a:rPr>
              <a:t>LOW-INCOME HOUSING TAX CREDITS </a:t>
            </a:r>
            <a:r>
              <a:rPr lang="en-US" sz="2800" dirty="0">
                <a:solidFill>
                  <a:schemeClr val="accent1"/>
                </a:solidFill>
                <a:latin typeface="Overpass Black" pitchFamily="2" charset="0"/>
              </a:rPr>
              <a:t>(LIHTC)</a:t>
            </a:r>
            <a:endParaRPr lang="en-US" sz="3200" dirty="0">
              <a:solidFill>
                <a:schemeClr val="accent1"/>
              </a:solidFill>
              <a:latin typeface="Overpass Black" pitchFamily="2" charset="0"/>
            </a:endParaRPr>
          </a:p>
        </p:txBody>
      </p:sp>
      <p:pic>
        <p:nvPicPr>
          <p:cNvPr id="2" name="Picture 1" descr="Icon&#10;&#10;AI-generated content may be incorrect.">
            <a:extLst>
              <a:ext uri="{FF2B5EF4-FFF2-40B4-BE49-F238E27FC236}">
                <a16:creationId xmlns:a16="http://schemas.microsoft.com/office/drawing/2014/main" id="{C860A3E4-91CF-BAC6-BBA8-48F2809CEC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
        <p:nvSpPr>
          <p:cNvPr id="7" name="TextBox 6">
            <a:extLst>
              <a:ext uri="{FF2B5EF4-FFF2-40B4-BE49-F238E27FC236}">
                <a16:creationId xmlns:a16="http://schemas.microsoft.com/office/drawing/2014/main" id="{30407FBD-F8AE-CA2C-194A-AF5E9AF96487}"/>
              </a:ext>
            </a:extLst>
          </p:cNvPr>
          <p:cNvSpPr txBox="1"/>
          <p:nvPr/>
        </p:nvSpPr>
        <p:spPr>
          <a:xfrm>
            <a:off x="589280" y="1958289"/>
            <a:ext cx="6554469" cy="4293483"/>
          </a:xfrm>
          <a:prstGeom prst="rect">
            <a:avLst/>
          </a:prstGeom>
          <a:noFill/>
        </p:spPr>
        <p:txBody>
          <a:bodyPr wrap="square">
            <a:spAutoFit/>
          </a:bodyPr>
          <a:lstStyle/>
          <a:p>
            <a:pPr marL="285750" indent="-285750">
              <a:spcBef>
                <a:spcPts val="600"/>
              </a:spcBef>
              <a:buFont typeface="Arial" panose="020B0604020202020204" pitchFamily="34" charset="0"/>
              <a:buChar char="•"/>
            </a:pPr>
            <a:r>
              <a:rPr lang="en-US" b="1" dirty="0">
                <a:solidFill>
                  <a:schemeClr val="tx2"/>
                </a:solidFill>
                <a:latin typeface="Overpass Medium" pitchFamily="2" charset="0"/>
              </a:rPr>
              <a:t>4% Tax Credits </a:t>
            </a:r>
          </a:p>
          <a:p>
            <a:pPr marL="742950" lvl="1" indent="-285750">
              <a:spcBef>
                <a:spcPts val="600"/>
              </a:spcBef>
              <a:buFont typeface="Arial" panose="020B0604020202020204" pitchFamily="34" charset="0"/>
              <a:buChar char="•"/>
            </a:pPr>
            <a:r>
              <a:rPr lang="en-US" sz="1600" dirty="0">
                <a:latin typeface="Overpass" pitchFamily="2" charset="0"/>
              </a:rPr>
              <a:t>These pay for ~40% of the eligible development costs for a project (often ~35%)</a:t>
            </a:r>
          </a:p>
          <a:p>
            <a:pPr marL="742950" lvl="1" indent="-285750">
              <a:spcBef>
                <a:spcPts val="600"/>
              </a:spcBef>
              <a:buFont typeface="Arial" panose="020B0604020202020204" pitchFamily="34" charset="0"/>
              <a:buChar char="•"/>
            </a:pPr>
            <a:r>
              <a:rPr lang="en-US" sz="1600" dirty="0">
                <a:latin typeface="Overpass" pitchFamily="2" charset="0"/>
              </a:rPr>
              <a:t>Usually used to build 60% AMI or below housing.</a:t>
            </a:r>
          </a:p>
          <a:p>
            <a:pPr marL="742950" lvl="1" indent="-285750">
              <a:spcBef>
                <a:spcPts val="600"/>
              </a:spcBef>
              <a:buFont typeface="Arial" panose="020B0604020202020204" pitchFamily="34" charset="0"/>
              <a:buChar char="•"/>
            </a:pPr>
            <a:r>
              <a:rPr lang="en-US" sz="1600" dirty="0">
                <a:latin typeface="Overpass" pitchFamily="2" charset="0"/>
              </a:rPr>
              <a:t>Very competitive to acquire, some organizations get set-asides</a:t>
            </a:r>
          </a:p>
          <a:p>
            <a:pPr marL="742950" lvl="1" indent="-285750">
              <a:spcBef>
                <a:spcPts val="600"/>
              </a:spcBef>
              <a:buFont typeface="Arial" panose="020B0604020202020204" pitchFamily="34" charset="0"/>
              <a:buChar char="•"/>
            </a:pPr>
            <a:r>
              <a:rPr lang="en-US" sz="1600" dirty="0">
                <a:latin typeface="Overpass" pitchFamily="2" charset="0"/>
              </a:rPr>
              <a:t>Almost always have a traditional loan component</a:t>
            </a:r>
          </a:p>
          <a:p>
            <a:pPr marL="285750" indent="-285750">
              <a:spcBef>
                <a:spcPts val="600"/>
              </a:spcBef>
              <a:buFont typeface="Arial" panose="020B0604020202020204" pitchFamily="34" charset="0"/>
              <a:buChar char="•"/>
            </a:pPr>
            <a:r>
              <a:rPr lang="en-US" b="1" dirty="0">
                <a:solidFill>
                  <a:schemeClr val="accent1"/>
                </a:solidFill>
                <a:latin typeface="Overpass Medium" pitchFamily="2" charset="0"/>
              </a:rPr>
              <a:t>9% Tax Credits </a:t>
            </a:r>
          </a:p>
          <a:p>
            <a:pPr marL="742950" lvl="1" indent="-285750">
              <a:spcBef>
                <a:spcPts val="600"/>
              </a:spcBef>
              <a:buFont typeface="Arial" panose="020B0604020202020204" pitchFamily="34" charset="0"/>
              <a:buChar char="•"/>
            </a:pPr>
            <a:r>
              <a:rPr lang="en-US" sz="1600" dirty="0">
                <a:latin typeface="Overpass" pitchFamily="2" charset="0"/>
              </a:rPr>
              <a:t>These pay for ~90% of the eligible development costs for a project (often ~85%)</a:t>
            </a:r>
          </a:p>
          <a:p>
            <a:pPr marL="742950" lvl="1" indent="-285750">
              <a:spcBef>
                <a:spcPts val="600"/>
              </a:spcBef>
              <a:buFont typeface="Arial" panose="020B0604020202020204" pitchFamily="34" charset="0"/>
              <a:buChar char="•"/>
            </a:pPr>
            <a:r>
              <a:rPr lang="en-US" sz="1600" dirty="0">
                <a:latin typeface="Overpass" pitchFamily="2" charset="0"/>
              </a:rPr>
              <a:t>Usually used to build 40% AMI or below housing</a:t>
            </a:r>
          </a:p>
          <a:p>
            <a:pPr marL="742950" lvl="1" indent="-285750">
              <a:spcBef>
                <a:spcPts val="600"/>
              </a:spcBef>
              <a:buFont typeface="Arial" panose="020B0604020202020204" pitchFamily="34" charset="0"/>
              <a:buChar char="•"/>
            </a:pPr>
            <a:r>
              <a:rPr lang="en-US" sz="1600" dirty="0">
                <a:latin typeface="Overpass" pitchFamily="2" charset="0"/>
              </a:rPr>
              <a:t>Extremely competitive to acquire, serve highest-needs populations (veterans, people exiting homelessness, seniors)</a:t>
            </a:r>
          </a:p>
          <a:p>
            <a:pPr marL="742950" lvl="1" indent="-285750">
              <a:spcBef>
                <a:spcPts val="600"/>
              </a:spcBef>
              <a:buFont typeface="Arial" panose="020B0604020202020204" pitchFamily="34" charset="0"/>
              <a:buChar char="•"/>
            </a:pPr>
            <a:r>
              <a:rPr lang="en-US" sz="1600" dirty="0">
                <a:latin typeface="Overpass" pitchFamily="2" charset="0"/>
              </a:rPr>
              <a:t>Usually do not have a traditional loan component</a:t>
            </a:r>
          </a:p>
        </p:txBody>
      </p:sp>
      <p:graphicFrame>
        <p:nvGraphicFramePr>
          <p:cNvPr id="11" name="Table 10">
            <a:extLst>
              <a:ext uri="{FF2B5EF4-FFF2-40B4-BE49-F238E27FC236}">
                <a16:creationId xmlns:a16="http://schemas.microsoft.com/office/drawing/2014/main" id="{8A8D4F3A-C8C8-1D8B-1D3D-6705C60F1490}"/>
              </a:ext>
            </a:extLst>
          </p:cNvPr>
          <p:cNvGraphicFramePr>
            <a:graphicFrameLocks noGrp="1"/>
          </p:cNvGraphicFramePr>
          <p:nvPr>
            <p:extLst>
              <p:ext uri="{D42A27DB-BD31-4B8C-83A1-F6EECF244321}">
                <p14:modId xmlns:p14="http://schemas.microsoft.com/office/powerpoint/2010/main" val="2694317859"/>
              </p:ext>
            </p:extLst>
          </p:nvPr>
        </p:nvGraphicFramePr>
        <p:xfrm>
          <a:off x="7391397" y="2428663"/>
          <a:ext cx="4211320" cy="692308"/>
        </p:xfrm>
        <a:graphic>
          <a:graphicData uri="http://schemas.openxmlformats.org/drawingml/2006/table">
            <a:tbl>
              <a:tblPr firstRow="1" lastRow="1">
                <a:tableStyleId>{5FD0F851-EC5A-4D38-B0AD-8093EC10F338}</a:tableStyleId>
              </a:tblPr>
              <a:tblGrid>
                <a:gridCol w="2964304">
                  <a:extLst>
                    <a:ext uri="{9D8B030D-6E8A-4147-A177-3AD203B41FA5}">
                      <a16:colId xmlns:a16="http://schemas.microsoft.com/office/drawing/2014/main" val="1344619962"/>
                    </a:ext>
                  </a:extLst>
                </a:gridCol>
                <a:gridCol w="1247016">
                  <a:extLst>
                    <a:ext uri="{9D8B030D-6E8A-4147-A177-3AD203B41FA5}">
                      <a16:colId xmlns:a16="http://schemas.microsoft.com/office/drawing/2014/main" val="756996671"/>
                    </a:ext>
                  </a:extLst>
                </a:gridCol>
              </a:tblGrid>
              <a:tr h="346154">
                <a:tc>
                  <a:txBody>
                    <a:bodyPr/>
                    <a:lstStyle/>
                    <a:p>
                      <a:pPr algn="l" fontAlgn="b">
                        <a:buNone/>
                      </a:pPr>
                      <a:r>
                        <a:rPr lang="en-US" sz="1600" u="none" strike="noStrike" dirty="0">
                          <a:effectLst/>
                          <a:latin typeface="Overpass Medium" pitchFamily="2" charset="0"/>
                        </a:rPr>
                        <a:t>Taxes</a:t>
                      </a:r>
                      <a:endParaRPr lang="en-US" sz="16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600" b="0" i="0" u="none" strike="noStrike" dirty="0">
                          <a:solidFill>
                            <a:srgbClr val="000000"/>
                          </a:solidFill>
                          <a:effectLst/>
                          <a:latin typeface="Overpass Medium" pitchFamily="2" charset="0"/>
                        </a:rPr>
                        <a:t>$0</a:t>
                      </a:r>
                    </a:p>
                  </a:txBody>
                  <a:tcPr marL="9525" marR="9525" marT="9525" marB="0" anchor="b">
                    <a:solidFill>
                      <a:schemeClr val="accent5">
                        <a:lumMod val="40000"/>
                        <a:lumOff val="60000"/>
                      </a:schemeClr>
                    </a:solidFill>
                  </a:tcPr>
                </a:tc>
                <a:extLst>
                  <a:ext uri="{0D108BD9-81ED-4DB2-BD59-A6C34878D82A}">
                    <a16:rowId xmlns:a16="http://schemas.microsoft.com/office/drawing/2014/main" val="18049049"/>
                  </a:ext>
                </a:extLst>
              </a:tr>
              <a:tr h="346154">
                <a:tc>
                  <a:txBody>
                    <a:bodyPr/>
                    <a:lstStyle/>
                    <a:p>
                      <a:pPr algn="l" fontAlgn="b">
                        <a:buNone/>
                      </a:pPr>
                      <a:r>
                        <a:rPr lang="en-US" sz="1600" u="none" strike="noStrike" dirty="0">
                          <a:effectLst/>
                          <a:latin typeface="Overpass Medium" pitchFamily="2" charset="0"/>
                        </a:rPr>
                        <a:t>Debt Service</a:t>
                      </a:r>
                      <a:endParaRPr lang="en-US" sz="16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600" u="none" strike="noStrike" dirty="0">
                          <a:effectLst/>
                          <a:latin typeface="Overpass Medium" pitchFamily="2" charset="0"/>
                        </a:rPr>
                        <a:t>$100,000 </a:t>
                      </a:r>
                      <a:endParaRPr lang="en-US" sz="16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347067258"/>
                  </a:ext>
                </a:extLst>
              </a:tr>
            </a:tbl>
          </a:graphicData>
        </a:graphic>
      </p:graphicFrame>
      <p:graphicFrame>
        <p:nvGraphicFramePr>
          <p:cNvPr id="14" name="Table 13">
            <a:extLst>
              <a:ext uri="{FF2B5EF4-FFF2-40B4-BE49-F238E27FC236}">
                <a16:creationId xmlns:a16="http://schemas.microsoft.com/office/drawing/2014/main" id="{D5EF5286-3844-E87F-B323-3E38E2859EAE}"/>
              </a:ext>
            </a:extLst>
          </p:cNvPr>
          <p:cNvGraphicFramePr>
            <a:graphicFrameLocks noGrp="1"/>
          </p:cNvGraphicFramePr>
          <p:nvPr>
            <p:extLst>
              <p:ext uri="{D42A27DB-BD31-4B8C-83A1-F6EECF244321}">
                <p14:modId xmlns:p14="http://schemas.microsoft.com/office/powerpoint/2010/main" val="1563435313"/>
              </p:ext>
            </p:extLst>
          </p:nvPr>
        </p:nvGraphicFramePr>
        <p:xfrm>
          <a:off x="7391396" y="3634201"/>
          <a:ext cx="4211321" cy="2391582"/>
        </p:xfrm>
        <a:graphic>
          <a:graphicData uri="http://schemas.openxmlformats.org/drawingml/2006/table">
            <a:tbl>
              <a:tblPr firstRow="1" firstCol="1" lastRow="1" bandCol="1">
                <a:tableStyleId>{3B4B98B0-60AC-42C2-AFA5-B58CD77FA1E5}</a:tableStyleId>
              </a:tblPr>
              <a:tblGrid>
                <a:gridCol w="2650576">
                  <a:extLst>
                    <a:ext uri="{9D8B030D-6E8A-4147-A177-3AD203B41FA5}">
                      <a16:colId xmlns:a16="http://schemas.microsoft.com/office/drawing/2014/main" val="740068711"/>
                    </a:ext>
                  </a:extLst>
                </a:gridCol>
                <a:gridCol w="1560745">
                  <a:extLst>
                    <a:ext uri="{9D8B030D-6E8A-4147-A177-3AD203B41FA5}">
                      <a16:colId xmlns:a16="http://schemas.microsoft.com/office/drawing/2014/main" val="144338075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600" u="none" strike="noStrike" dirty="0">
                          <a:effectLst/>
                          <a:latin typeface="Overpass Medium" pitchFamily="2" charset="0"/>
                        </a:rPr>
                        <a:t>50%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8552131"/>
                  </a:ext>
                </a:extLst>
              </a:tr>
              <a:tr h="644794">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r" fontAlgn="b">
                        <a:buNone/>
                      </a:pPr>
                      <a:r>
                        <a:rPr lang="en-US" sz="1600" b="0" i="0" u="none" strike="noStrike" dirty="0">
                          <a:solidFill>
                            <a:srgbClr val="000000"/>
                          </a:solidFill>
                          <a:effectLst/>
                          <a:latin typeface="Overpass Medium" pitchFamily="2" charset="0"/>
                        </a:rPr>
                        <a:t>$645,810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($520,300)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44794">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1" i="0" u="none" strike="noStrike" dirty="0">
                          <a:solidFill>
                            <a:schemeClr val="tx1"/>
                          </a:solidFill>
                          <a:effectLst/>
                          <a:latin typeface="Overpass Medium" pitchFamily="2" charset="0"/>
                        </a:rPr>
                        <a:t>$125,510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graphicFrame>
        <p:nvGraphicFramePr>
          <p:cNvPr id="15" name="Table 14">
            <a:extLst>
              <a:ext uri="{FF2B5EF4-FFF2-40B4-BE49-F238E27FC236}">
                <a16:creationId xmlns:a16="http://schemas.microsoft.com/office/drawing/2014/main" id="{B2E810E3-1A0F-F611-7804-4D5D0359E4A3}"/>
              </a:ext>
            </a:extLst>
          </p:cNvPr>
          <p:cNvGraphicFramePr>
            <a:graphicFrameLocks noGrp="1"/>
          </p:cNvGraphicFramePr>
          <p:nvPr>
            <p:extLst>
              <p:ext uri="{D42A27DB-BD31-4B8C-83A1-F6EECF244321}">
                <p14:modId xmlns:p14="http://schemas.microsoft.com/office/powerpoint/2010/main" val="3080786711"/>
              </p:ext>
            </p:extLst>
          </p:nvPr>
        </p:nvGraphicFramePr>
        <p:xfrm>
          <a:off x="7391397" y="2428663"/>
          <a:ext cx="4211320" cy="692308"/>
        </p:xfrm>
        <a:graphic>
          <a:graphicData uri="http://schemas.openxmlformats.org/drawingml/2006/table">
            <a:tbl>
              <a:tblPr firstRow="1" lastRow="1">
                <a:tableStyleId>{5FD0F851-EC5A-4D38-B0AD-8093EC10F338}</a:tableStyleId>
              </a:tblPr>
              <a:tblGrid>
                <a:gridCol w="2964304">
                  <a:extLst>
                    <a:ext uri="{9D8B030D-6E8A-4147-A177-3AD203B41FA5}">
                      <a16:colId xmlns:a16="http://schemas.microsoft.com/office/drawing/2014/main" val="1344619962"/>
                    </a:ext>
                  </a:extLst>
                </a:gridCol>
                <a:gridCol w="1247016">
                  <a:extLst>
                    <a:ext uri="{9D8B030D-6E8A-4147-A177-3AD203B41FA5}">
                      <a16:colId xmlns:a16="http://schemas.microsoft.com/office/drawing/2014/main" val="756996671"/>
                    </a:ext>
                  </a:extLst>
                </a:gridCol>
              </a:tblGrid>
              <a:tr h="346154">
                <a:tc>
                  <a:txBody>
                    <a:bodyPr/>
                    <a:lstStyle/>
                    <a:p>
                      <a:pPr algn="l" fontAlgn="b">
                        <a:buNone/>
                      </a:pPr>
                      <a:r>
                        <a:rPr lang="en-US" sz="1600" u="none" strike="noStrike" dirty="0">
                          <a:effectLst/>
                          <a:latin typeface="Overpass Medium" pitchFamily="2" charset="0"/>
                        </a:rPr>
                        <a:t>Taxes</a:t>
                      </a:r>
                      <a:endParaRPr lang="en-US" sz="1600" b="0" i="0" u="none" strike="noStrike" dirty="0">
                        <a:solidFill>
                          <a:srgbClr val="000000"/>
                        </a:solidFill>
                        <a:effectLst/>
                        <a:latin typeface="Overpass Medium" pitchFamily="2" charset="0"/>
                      </a:endParaRPr>
                    </a:p>
                  </a:txBody>
                  <a:tcPr marL="6853" marR="6853" marT="6853"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$0</a:t>
                      </a:r>
                    </a:p>
                  </a:txBody>
                  <a:tcPr marL="9525" marR="9525" marT="9525" marB="0" anchor="b">
                    <a:solidFill>
                      <a:schemeClr val="accent5">
                        <a:lumMod val="40000"/>
                        <a:lumOff val="60000"/>
                      </a:schemeClr>
                    </a:solidFill>
                  </a:tcPr>
                </a:tc>
                <a:extLst>
                  <a:ext uri="{0D108BD9-81ED-4DB2-BD59-A6C34878D82A}">
                    <a16:rowId xmlns:a16="http://schemas.microsoft.com/office/drawing/2014/main" val="18049049"/>
                  </a:ext>
                </a:extLst>
              </a:tr>
              <a:tr h="346154">
                <a:tc>
                  <a:txBody>
                    <a:bodyPr/>
                    <a:lstStyle/>
                    <a:p>
                      <a:pPr algn="l" fontAlgn="b">
                        <a:buNone/>
                      </a:pPr>
                      <a:r>
                        <a:rPr lang="en-US" sz="1600" u="none" strike="noStrike" dirty="0">
                          <a:effectLst/>
                          <a:latin typeface="Overpass Medium" pitchFamily="2" charset="0"/>
                        </a:rPr>
                        <a:t>Debt Service</a:t>
                      </a:r>
                      <a:endParaRPr lang="en-US" sz="1600" b="0" i="0" u="none" strike="noStrike" dirty="0">
                        <a:solidFill>
                          <a:srgbClr val="000000"/>
                        </a:solidFill>
                        <a:effectLst/>
                        <a:latin typeface="Overpass Medium" pitchFamily="2" charset="0"/>
                      </a:endParaRPr>
                    </a:p>
                  </a:txBody>
                  <a:tcPr marL="6853" marR="6853" marT="6853" marB="0" anchor="b">
                    <a:solidFill>
                      <a:schemeClr val="bg1"/>
                    </a:solidFill>
                  </a:tcPr>
                </a:tc>
                <a:tc>
                  <a:txBody>
                    <a:bodyPr/>
                    <a:lstStyle/>
                    <a:p>
                      <a:pPr algn="r" fontAlgn="b">
                        <a:buNone/>
                      </a:pPr>
                      <a:r>
                        <a:rPr lang="en-US" sz="1600" u="none" strike="noStrike" dirty="0">
                          <a:effectLst/>
                          <a:latin typeface="Overpass Medium" pitchFamily="2" charset="0"/>
                        </a:rPr>
                        <a:t>$0 </a:t>
                      </a:r>
                      <a:endParaRPr lang="en-US" sz="16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347067258"/>
                  </a:ext>
                </a:extLst>
              </a:tr>
            </a:tbl>
          </a:graphicData>
        </a:graphic>
      </p:graphicFrame>
      <p:graphicFrame>
        <p:nvGraphicFramePr>
          <p:cNvPr id="16" name="Table 15">
            <a:extLst>
              <a:ext uri="{FF2B5EF4-FFF2-40B4-BE49-F238E27FC236}">
                <a16:creationId xmlns:a16="http://schemas.microsoft.com/office/drawing/2014/main" id="{DA83791D-4813-6A44-F32E-6426EE3B003F}"/>
              </a:ext>
            </a:extLst>
          </p:cNvPr>
          <p:cNvGraphicFramePr>
            <a:graphicFrameLocks noGrp="1"/>
          </p:cNvGraphicFramePr>
          <p:nvPr>
            <p:extLst>
              <p:ext uri="{D42A27DB-BD31-4B8C-83A1-F6EECF244321}">
                <p14:modId xmlns:p14="http://schemas.microsoft.com/office/powerpoint/2010/main" val="1193248471"/>
              </p:ext>
            </p:extLst>
          </p:nvPr>
        </p:nvGraphicFramePr>
        <p:xfrm>
          <a:off x="7391396" y="3634201"/>
          <a:ext cx="4211321" cy="2391582"/>
        </p:xfrm>
        <a:graphic>
          <a:graphicData uri="http://schemas.openxmlformats.org/drawingml/2006/table">
            <a:tbl>
              <a:tblPr firstRow="1" firstCol="1" lastRow="1" bandCol="1">
                <a:tableStyleId>{3B4B98B0-60AC-42C2-AFA5-B58CD77FA1E5}</a:tableStyleId>
              </a:tblPr>
              <a:tblGrid>
                <a:gridCol w="2650576">
                  <a:extLst>
                    <a:ext uri="{9D8B030D-6E8A-4147-A177-3AD203B41FA5}">
                      <a16:colId xmlns:a16="http://schemas.microsoft.com/office/drawing/2014/main" val="740068711"/>
                    </a:ext>
                  </a:extLst>
                </a:gridCol>
                <a:gridCol w="1560745">
                  <a:extLst>
                    <a:ext uri="{9D8B030D-6E8A-4147-A177-3AD203B41FA5}">
                      <a16:colId xmlns:a16="http://schemas.microsoft.com/office/drawing/2014/main" val="144338075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600" u="none" strike="noStrike" dirty="0">
                          <a:effectLst/>
                          <a:latin typeface="Overpass Medium" pitchFamily="2" charset="0"/>
                        </a:rPr>
                        <a:t>30%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8552131"/>
                  </a:ext>
                </a:extLst>
              </a:tr>
              <a:tr h="644794">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$387,030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($420,300)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44794">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800" b="1" i="0" u="none" strike="noStrike" dirty="0">
                          <a:solidFill>
                            <a:schemeClr val="accent5"/>
                          </a:solidFill>
                          <a:effectLst/>
                          <a:latin typeface="Overpass Medium" pitchFamily="2" charset="0"/>
                        </a:rPr>
                        <a:t>($33,270)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spTree>
    <p:extLst>
      <p:ext uri="{BB962C8B-B14F-4D97-AF65-F5344CB8AC3E}">
        <p14:creationId xmlns:p14="http://schemas.microsoft.com/office/powerpoint/2010/main" val="19966055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B73CAC-2D34-5C7D-4552-A3F60C5E0E58}"/>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2A952843-6180-F047-6B50-40E6800F5A68}"/>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6" name="Title 1">
            <a:extLst>
              <a:ext uri="{FF2B5EF4-FFF2-40B4-BE49-F238E27FC236}">
                <a16:creationId xmlns:a16="http://schemas.microsoft.com/office/drawing/2014/main" id="{121FFAA9-C3CC-2476-2B52-8A9724312A7A}"/>
              </a:ext>
            </a:extLst>
          </p:cNvPr>
          <p:cNvSpPr>
            <a:spLocks noGrp="1"/>
          </p:cNvSpPr>
          <p:nvPr>
            <p:ph type="title"/>
          </p:nvPr>
        </p:nvSpPr>
        <p:spPr>
          <a:xfrm>
            <a:off x="264159" y="1074671"/>
            <a:ext cx="9523095" cy="625475"/>
          </a:xfrm>
        </p:spPr>
        <p:txBody>
          <a:bodyPr>
            <a:normAutofit/>
          </a:bodyPr>
          <a:lstStyle/>
          <a:p>
            <a:r>
              <a:rPr lang="en-US" sz="3200" dirty="0">
                <a:solidFill>
                  <a:schemeClr val="tx2"/>
                </a:solidFill>
                <a:latin typeface="Overpass Black" pitchFamily="2" charset="0"/>
              </a:rPr>
              <a:t>HOUSING VOUCHERS </a:t>
            </a:r>
            <a:r>
              <a:rPr lang="en-US" sz="2800" dirty="0">
                <a:solidFill>
                  <a:schemeClr val="accent1"/>
                </a:solidFill>
                <a:latin typeface="Overpass Black" pitchFamily="2" charset="0"/>
              </a:rPr>
              <a:t>(SECTION 8)</a:t>
            </a:r>
            <a:endParaRPr lang="en-US" sz="3200" dirty="0">
              <a:solidFill>
                <a:schemeClr val="accent1"/>
              </a:solidFill>
              <a:latin typeface="Overpass Black" pitchFamily="2" charset="0"/>
            </a:endParaRPr>
          </a:p>
        </p:txBody>
      </p:sp>
      <p:pic>
        <p:nvPicPr>
          <p:cNvPr id="2" name="Picture 1" descr="Icon&#10;&#10;AI-generated content may be incorrect.">
            <a:extLst>
              <a:ext uri="{FF2B5EF4-FFF2-40B4-BE49-F238E27FC236}">
                <a16:creationId xmlns:a16="http://schemas.microsoft.com/office/drawing/2014/main" id="{42A34515-7602-9FA2-19D4-A7C731C156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
        <p:nvSpPr>
          <p:cNvPr id="3" name="TextBox 2">
            <a:extLst>
              <a:ext uri="{FF2B5EF4-FFF2-40B4-BE49-F238E27FC236}">
                <a16:creationId xmlns:a16="http://schemas.microsoft.com/office/drawing/2014/main" id="{3B916D75-6CF3-35E1-7C40-60DB292704B9}"/>
              </a:ext>
            </a:extLst>
          </p:cNvPr>
          <p:cNvSpPr txBox="1"/>
          <p:nvPr/>
        </p:nvSpPr>
        <p:spPr>
          <a:xfrm>
            <a:off x="638174" y="1958289"/>
            <a:ext cx="6467475" cy="4278094"/>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sz="1600" dirty="0">
                <a:latin typeface="Overpass Medium" pitchFamily="2" charset="0"/>
              </a:rPr>
              <a:t>HUD program, taxpayer funded</a:t>
            </a:r>
          </a:p>
          <a:p>
            <a:pPr marL="285750" indent="-285750">
              <a:spcBef>
                <a:spcPts val="600"/>
              </a:spcBef>
              <a:spcAft>
                <a:spcPts val="600"/>
              </a:spcAft>
              <a:buFont typeface="Arial" panose="020B0604020202020204" pitchFamily="34" charset="0"/>
              <a:buChar char="•"/>
            </a:pPr>
            <a:r>
              <a:rPr lang="en-US" sz="1600" dirty="0">
                <a:latin typeface="Overpass Medium" pitchFamily="2" charset="0"/>
              </a:rPr>
              <a:t>Certain types of Housing Vouchers, called Project Based Vouchers (or Restore-Rebuild/RAD Vouchers), can be assigned to units, which improves the regular cashflow for a project </a:t>
            </a:r>
          </a:p>
          <a:p>
            <a:pPr marL="742950" lvl="1" indent="-285750">
              <a:spcBef>
                <a:spcPts val="600"/>
              </a:spcBef>
              <a:spcAft>
                <a:spcPts val="600"/>
              </a:spcAft>
              <a:buFont typeface="Arial" panose="020B0604020202020204" pitchFamily="34" charset="0"/>
              <a:buChar char="•"/>
            </a:pPr>
            <a:r>
              <a:rPr lang="en-US" sz="1400" dirty="0">
                <a:latin typeface="Overpass Medium" pitchFamily="2" charset="0"/>
              </a:rPr>
              <a:t>These vouchers require the occupying family to pay 30% of their income to the unit rent (Tenant Portion), and the voucher provides a Housing Assistance Payment (HAP)</a:t>
            </a:r>
          </a:p>
          <a:p>
            <a:pPr marL="742950" lvl="1" indent="-285750">
              <a:spcBef>
                <a:spcPts val="600"/>
              </a:spcBef>
              <a:spcAft>
                <a:spcPts val="600"/>
              </a:spcAft>
              <a:buFont typeface="Arial" panose="020B0604020202020204" pitchFamily="34" charset="0"/>
              <a:buChar char="•"/>
            </a:pPr>
            <a:r>
              <a:rPr lang="en-US" sz="1400" dirty="0">
                <a:latin typeface="Overpass Medium" pitchFamily="2" charset="0"/>
              </a:rPr>
              <a:t>The HAP subsidizes the unit up to a maximum rent value determined by HUD standards and a local Rent Reasonableness study</a:t>
            </a:r>
          </a:p>
          <a:p>
            <a:pPr marL="285750" indent="-285750">
              <a:spcBef>
                <a:spcPts val="600"/>
              </a:spcBef>
              <a:spcAft>
                <a:spcPts val="600"/>
              </a:spcAft>
              <a:buFont typeface="Arial" panose="020B0604020202020204" pitchFamily="34" charset="0"/>
              <a:buChar char="•"/>
            </a:pPr>
            <a:r>
              <a:rPr lang="en-US" sz="1600" dirty="0">
                <a:latin typeface="Overpass Medium" pitchFamily="2" charset="0"/>
              </a:rPr>
              <a:t>Vouchers generally require a family to be below 50% AMI at move-in and below 80% AMI to stay on-program.</a:t>
            </a:r>
          </a:p>
          <a:p>
            <a:pPr marL="742950" lvl="1" indent="-285750">
              <a:spcBef>
                <a:spcPts val="600"/>
              </a:spcBef>
              <a:spcAft>
                <a:spcPts val="600"/>
              </a:spcAft>
              <a:buFont typeface="Arial" panose="020B0604020202020204" pitchFamily="34" charset="0"/>
              <a:buChar char="•"/>
            </a:pPr>
            <a:r>
              <a:rPr lang="en-US" sz="1400" dirty="0">
                <a:latin typeface="Overpass Medium" pitchFamily="2" charset="0"/>
              </a:rPr>
              <a:t>Almost all of PCHA’s voucher-holders are at 30% AMI or below.</a:t>
            </a:r>
          </a:p>
          <a:p>
            <a:pPr marL="285750" indent="-285750">
              <a:spcBef>
                <a:spcPts val="600"/>
              </a:spcBef>
              <a:spcAft>
                <a:spcPts val="600"/>
              </a:spcAft>
              <a:buFont typeface="Arial" panose="020B0604020202020204" pitchFamily="34" charset="0"/>
              <a:buChar char="•"/>
            </a:pPr>
            <a:r>
              <a:rPr lang="en-US" sz="1600" dirty="0">
                <a:latin typeface="Overpass Medium" pitchFamily="2" charset="0"/>
              </a:rPr>
              <a:t>These Vouchers are an extremely limited commodity, and have certain restrictions on how they can be placed</a:t>
            </a:r>
          </a:p>
        </p:txBody>
      </p:sp>
      <p:graphicFrame>
        <p:nvGraphicFramePr>
          <p:cNvPr id="9" name="Table 8">
            <a:extLst>
              <a:ext uri="{FF2B5EF4-FFF2-40B4-BE49-F238E27FC236}">
                <a16:creationId xmlns:a16="http://schemas.microsoft.com/office/drawing/2014/main" id="{427D7BDE-417E-EB25-6645-2458D6497BB7}"/>
              </a:ext>
            </a:extLst>
          </p:cNvPr>
          <p:cNvGraphicFramePr>
            <a:graphicFrameLocks noGrp="1"/>
          </p:cNvGraphicFramePr>
          <p:nvPr>
            <p:extLst>
              <p:ext uri="{D42A27DB-BD31-4B8C-83A1-F6EECF244321}">
                <p14:modId xmlns:p14="http://schemas.microsoft.com/office/powerpoint/2010/main" val="924087809"/>
              </p:ext>
            </p:extLst>
          </p:nvPr>
        </p:nvGraphicFramePr>
        <p:xfrm>
          <a:off x="7391396" y="1885361"/>
          <a:ext cx="4211321" cy="1705416"/>
        </p:xfrm>
        <a:graphic>
          <a:graphicData uri="http://schemas.openxmlformats.org/drawingml/2006/table">
            <a:tbl>
              <a:tblPr firstCol="1" lastRow="1" bandCol="1">
                <a:tableStyleId>{3B4B98B0-60AC-42C2-AFA5-B58CD77FA1E5}</a:tableStyleId>
              </a:tblPr>
              <a:tblGrid>
                <a:gridCol w="2743204">
                  <a:extLst>
                    <a:ext uri="{9D8B030D-6E8A-4147-A177-3AD203B41FA5}">
                      <a16:colId xmlns:a16="http://schemas.microsoft.com/office/drawing/2014/main" val="3764076572"/>
                    </a:ext>
                  </a:extLst>
                </a:gridCol>
                <a:gridCol w="1468117">
                  <a:extLst>
                    <a:ext uri="{9D8B030D-6E8A-4147-A177-3AD203B41FA5}">
                      <a16:colId xmlns:a16="http://schemas.microsoft.com/office/drawing/2014/main" val="2861311770"/>
                    </a:ext>
                  </a:extLst>
                </a:gridCol>
              </a:tblGrid>
              <a:tr h="284236">
                <a:tc>
                  <a:txBody>
                    <a:bodyPr/>
                    <a:lstStyle/>
                    <a:p>
                      <a:pPr algn="l" fontAlgn="b">
                        <a:buNone/>
                      </a:pPr>
                      <a:r>
                        <a:rPr lang="en-US" sz="1600" u="none" strike="noStrike" dirty="0">
                          <a:effectLst/>
                          <a:latin typeface="Overpass Medium" pitchFamily="2" charset="0"/>
                        </a:rPr>
                        <a:t>Monthly Tenant Portion</a:t>
                      </a:r>
                      <a:endParaRPr lang="en-US" sz="16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$679</a:t>
                      </a:r>
                    </a:p>
                  </a:txBody>
                  <a:tcPr marL="9525" marR="9525" marT="9525" marB="0" anchor="b">
                    <a:solidFill>
                      <a:schemeClr val="accent2">
                        <a:lumMod val="20000"/>
                        <a:lumOff val="80000"/>
                      </a:schemeClr>
                    </a:solidFill>
                  </a:tcPr>
                </a:tc>
                <a:extLst>
                  <a:ext uri="{0D108BD9-81ED-4DB2-BD59-A6C34878D82A}">
                    <a16:rowId xmlns:a16="http://schemas.microsoft.com/office/drawing/2014/main" val="1646906758"/>
                  </a:ext>
                </a:extLst>
              </a:tr>
              <a:tr h="284236">
                <a:tc>
                  <a:txBody>
                    <a:bodyPr/>
                    <a:lstStyle/>
                    <a:p>
                      <a:pPr algn="l" fontAlgn="b">
                        <a:buNone/>
                      </a:pPr>
                      <a:r>
                        <a:rPr lang="en-US" sz="1600" u="none" strike="noStrike" dirty="0">
                          <a:effectLst/>
                          <a:latin typeface="Overpass Medium" pitchFamily="2" charset="0"/>
                        </a:rPr>
                        <a:t>Monthly HAP Subsidy</a:t>
                      </a:r>
                    </a:p>
                  </a:txBody>
                  <a:tcPr marL="9525" marR="9525" marT="9525"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$621</a:t>
                      </a:r>
                    </a:p>
                  </a:txBody>
                  <a:tcPr marL="9525" marR="9525" marT="9525" marB="0" anchor="b">
                    <a:solidFill>
                      <a:schemeClr val="accent2">
                        <a:lumMod val="20000"/>
                        <a:lumOff val="80000"/>
                      </a:schemeClr>
                    </a:solidFill>
                  </a:tcPr>
                </a:tc>
                <a:extLst>
                  <a:ext uri="{0D108BD9-81ED-4DB2-BD59-A6C34878D82A}">
                    <a16:rowId xmlns:a16="http://schemas.microsoft.com/office/drawing/2014/main" val="3053849588"/>
                  </a:ext>
                </a:extLst>
              </a:tr>
              <a:tr h="284236">
                <a:tc>
                  <a:txBody>
                    <a:bodyPr/>
                    <a:lstStyle/>
                    <a:p>
                      <a:pPr algn="l" fontAlgn="b">
                        <a:buNone/>
                      </a:pPr>
                      <a:r>
                        <a:rPr lang="en-US" sz="1600" u="none" strike="noStrike" dirty="0">
                          <a:effectLst/>
                          <a:latin typeface="Overpass Medium" pitchFamily="2" charset="0"/>
                        </a:rPr>
                        <a:t>Total Rent Per Unit</a:t>
                      </a:r>
                    </a:p>
                  </a:txBody>
                  <a:tcPr marL="9525" marR="9525" marT="9525"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$1,300</a:t>
                      </a:r>
                    </a:p>
                  </a:txBody>
                  <a:tcPr marL="9525" marR="9525" marT="9525" marB="0" anchor="b">
                    <a:solidFill>
                      <a:schemeClr val="accent2">
                        <a:lumMod val="20000"/>
                        <a:lumOff val="80000"/>
                      </a:schemeClr>
                    </a:solidFill>
                  </a:tcPr>
                </a:tc>
                <a:extLst>
                  <a:ext uri="{0D108BD9-81ED-4DB2-BD59-A6C34878D82A}">
                    <a16:rowId xmlns:a16="http://schemas.microsoft.com/office/drawing/2014/main" val="583261808"/>
                  </a:ext>
                </a:extLst>
              </a:tr>
              <a:tr h="284236">
                <a:tc>
                  <a:txBody>
                    <a:bodyPr/>
                    <a:lstStyle/>
                    <a:p>
                      <a:pPr algn="l" fontAlgn="b">
                        <a:buNone/>
                      </a:pPr>
                      <a:r>
                        <a:rPr lang="en-US" sz="1600" u="none" strike="noStrike" dirty="0">
                          <a:effectLst/>
                          <a:latin typeface="Overpass Medium" pitchFamily="2" charset="0"/>
                        </a:rPr>
                        <a:t>Annual Total Income</a:t>
                      </a:r>
                    </a:p>
                  </a:txBody>
                  <a:tcPr marL="9525" marR="9525" marT="9525"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$780,000</a:t>
                      </a:r>
                    </a:p>
                  </a:txBody>
                  <a:tcPr marL="9525" marR="9525" marT="9525" marB="0" anchor="b">
                    <a:solidFill>
                      <a:schemeClr val="accent2">
                        <a:lumMod val="20000"/>
                        <a:lumOff val="80000"/>
                      </a:schemeClr>
                    </a:solidFill>
                  </a:tcPr>
                </a:tc>
                <a:extLst>
                  <a:ext uri="{0D108BD9-81ED-4DB2-BD59-A6C34878D82A}">
                    <a16:rowId xmlns:a16="http://schemas.microsoft.com/office/drawing/2014/main" val="657857451"/>
                  </a:ext>
                </a:extLst>
              </a:tr>
              <a:tr h="284236">
                <a:tc>
                  <a:txBody>
                    <a:bodyPr/>
                    <a:lstStyle/>
                    <a:p>
                      <a:pPr algn="l" fontAlgn="b">
                        <a:buNone/>
                      </a:pPr>
                      <a:r>
                        <a:rPr lang="en-US" sz="1600" u="none" strike="noStrike" dirty="0">
                          <a:effectLst/>
                          <a:latin typeface="Overpass Medium" pitchFamily="2" charset="0"/>
                        </a:rPr>
                        <a:t>Vacancy Loss</a:t>
                      </a:r>
                      <a:endParaRPr lang="en-US" sz="1600" b="0" i="1"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600" b="0" i="0" u="none" strike="noStrike" dirty="0">
                          <a:solidFill>
                            <a:schemeClr val="accent5"/>
                          </a:solidFill>
                          <a:effectLst/>
                          <a:latin typeface="Overpass Medium" pitchFamily="2" charset="0"/>
                        </a:rPr>
                        <a:t>($39,000)</a:t>
                      </a:r>
                    </a:p>
                  </a:txBody>
                  <a:tcPr marL="9525" marR="9525" marT="9525" marB="0" anchor="b">
                    <a:solidFill>
                      <a:schemeClr val="accent2">
                        <a:lumMod val="20000"/>
                        <a:lumOff val="80000"/>
                      </a:schemeClr>
                    </a:solidFill>
                  </a:tcPr>
                </a:tc>
                <a:extLst>
                  <a:ext uri="{0D108BD9-81ED-4DB2-BD59-A6C34878D82A}">
                    <a16:rowId xmlns:a16="http://schemas.microsoft.com/office/drawing/2014/main" val="4289247609"/>
                  </a:ext>
                </a:extLst>
              </a:tr>
              <a:tr h="284236">
                <a:tc>
                  <a:txBody>
                    <a:bodyPr/>
                    <a:lstStyle/>
                    <a:p>
                      <a:pPr algn="l" fontAlgn="b">
                        <a:buNone/>
                      </a:pPr>
                      <a:r>
                        <a:rPr lang="en-US" sz="1600" u="none" strike="noStrike" dirty="0">
                          <a:effectLst/>
                          <a:latin typeface="Overpass Medium" pitchFamily="2" charset="0"/>
                        </a:rPr>
                        <a:t>Actualized Income</a:t>
                      </a:r>
                      <a:endParaRPr lang="en-US" sz="16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$741,000</a:t>
                      </a:r>
                    </a:p>
                  </a:txBody>
                  <a:tcPr marL="9525" marR="9525" marT="9525" marB="0" anchor="b">
                    <a:solidFill>
                      <a:schemeClr val="accent2">
                        <a:lumMod val="20000"/>
                        <a:lumOff val="80000"/>
                      </a:schemeClr>
                    </a:solidFill>
                  </a:tcPr>
                </a:tc>
                <a:extLst>
                  <a:ext uri="{0D108BD9-81ED-4DB2-BD59-A6C34878D82A}">
                    <a16:rowId xmlns:a16="http://schemas.microsoft.com/office/drawing/2014/main" val="2302188439"/>
                  </a:ext>
                </a:extLst>
              </a:tr>
            </a:tbl>
          </a:graphicData>
        </a:graphic>
      </p:graphicFrame>
      <p:graphicFrame>
        <p:nvGraphicFramePr>
          <p:cNvPr id="10" name="Table 9">
            <a:extLst>
              <a:ext uri="{FF2B5EF4-FFF2-40B4-BE49-F238E27FC236}">
                <a16:creationId xmlns:a16="http://schemas.microsoft.com/office/drawing/2014/main" id="{BBC55F73-80F8-EE06-39ED-C7DA0351162E}"/>
              </a:ext>
            </a:extLst>
          </p:cNvPr>
          <p:cNvGraphicFramePr>
            <a:graphicFrameLocks noGrp="1"/>
          </p:cNvGraphicFramePr>
          <p:nvPr>
            <p:extLst>
              <p:ext uri="{D42A27DB-BD31-4B8C-83A1-F6EECF244321}">
                <p14:modId xmlns:p14="http://schemas.microsoft.com/office/powerpoint/2010/main" val="1972191996"/>
              </p:ext>
            </p:extLst>
          </p:nvPr>
        </p:nvGraphicFramePr>
        <p:xfrm>
          <a:off x="7391396" y="3634201"/>
          <a:ext cx="4211321" cy="2391582"/>
        </p:xfrm>
        <a:graphic>
          <a:graphicData uri="http://schemas.openxmlformats.org/drawingml/2006/table">
            <a:tbl>
              <a:tblPr firstRow="1" firstCol="1" lastRow="1" bandCol="1">
                <a:tableStyleId>{3B4B98B0-60AC-42C2-AFA5-B58CD77FA1E5}</a:tableStyleId>
              </a:tblPr>
              <a:tblGrid>
                <a:gridCol w="2650576">
                  <a:extLst>
                    <a:ext uri="{9D8B030D-6E8A-4147-A177-3AD203B41FA5}">
                      <a16:colId xmlns:a16="http://schemas.microsoft.com/office/drawing/2014/main" val="740068711"/>
                    </a:ext>
                  </a:extLst>
                </a:gridCol>
                <a:gridCol w="1560745">
                  <a:extLst>
                    <a:ext uri="{9D8B030D-6E8A-4147-A177-3AD203B41FA5}">
                      <a16:colId xmlns:a16="http://schemas.microsoft.com/office/drawing/2014/main" val="144338075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600" u="none" strike="noStrike" dirty="0">
                          <a:effectLst/>
                          <a:latin typeface="Overpass Medium" pitchFamily="2" charset="0"/>
                        </a:rPr>
                        <a:t>30%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8552131"/>
                  </a:ext>
                </a:extLst>
              </a:tr>
              <a:tr h="644794">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bg1"/>
                    </a:solidFill>
                  </a:tcPr>
                </a:tc>
                <a:tc>
                  <a:txBody>
                    <a:bodyPr/>
                    <a:lstStyle/>
                    <a:p>
                      <a:pPr algn="r" fontAlgn="b">
                        <a:buNone/>
                      </a:pPr>
                      <a:r>
                        <a:rPr lang="en-US" sz="1600" b="0" i="0" u="none" strike="noStrike" dirty="0">
                          <a:solidFill>
                            <a:srgbClr val="000000"/>
                          </a:solidFill>
                          <a:effectLst/>
                          <a:latin typeface="Overpass Medium" pitchFamily="2" charset="0"/>
                        </a:rPr>
                        <a:t>$741,000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($420,300)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44794">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800" b="1" i="0" u="none" strike="noStrike" dirty="0">
                          <a:solidFill>
                            <a:sysClr val="windowText" lastClr="000000"/>
                          </a:solidFill>
                          <a:effectLst/>
                          <a:latin typeface="Overpass Medium" pitchFamily="2" charset="0"/>
                        </a:rPr>
                        <a:t>$320,700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spTree>
    <p:extLst>
      <p:ext uri="{BB962C8B-B14F-4D97-AF65-F5344CB8AC3E}">
        <p14:creationId xmlns:p14="http://schemas.microsoft.com/office/powerpoint/2010/main" val="20156200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66C4E6-9450-3933-47CF-8E1B7F388342}"/>
              </a:ext>
            </a:extLst>
          </p:cNvPr>
          <p:cNvSpPr>
            <a:spLocks noGrp="1"/>
          </p:cNvSpPr>
          <p:nvPr>
            <p:ph idx="1"/>
          </p:nvPr>
        </p:nvSpPr>
        <p:spPr>
          <a:xfrm>
            <a:off x="838200" y="1939926"/>
            <a:ext cx="10515600" cy="4632323"/>
          </a:xfrm>
        </p:spPr>
        <p:txBody>
          <a:bodyPr>
            <a:normAutofit fontScale="62500" lnSpcReduction="20000"/>
          </a:bodyPr>
          <a:lstStyle/>
          <a:p>
            <a:pPr>
              <a:spcBef>
                <a:spcPts val="600"/>
              </a:spcBef>
              <a:spcAft>
                <a:spcPts val="600"/>
              </a:spcAft>
            </a:pPr>
            <a:r>
              <a:rPr lang="en-US" dirty="0">
                <a:latin typeface="Overpass Medium" pitchFamily="2" charset="0"/>
              </a:rPr>
              <a:t>Mission-driven organizations usually don’t have significant liquid assets, and rely on the LIHTC for that part of the project cost</a:t>
            </a:r>
          </a:p>
          <a:p>
            <a:pPr>
              <a:spcBef>
                <a:spcPts val="600"/>
              </a:spcBef>
              <a:spcAft>
                <a:spcPts val="600"/>
              </a:spcAft>
            </a:pPr>
            <a:r>
              <a:rPr lang="en-US" dirty="0">
                <a:latin typeface="Overpass Medium" pitchFamily="2" charset="0"/>
              </a:rPr>
              <a:t>30% AMI and 50% AMI projects tend to have additional build-costs and operating costs compared to market-rate developments</a:t>
            </a:r>
          </a:p>
          <a:p>
            <a:pPr lvl="1">
              <a:spcBef>
                <a:spcPts val="600"/>
              </a:spcBef>
              <a:spcAft>
                <a:spcPts val="600"/>
              </a:spcAft>
            </a:pPr>
            <a:r>
              <a:rPr lang="en-US" dirty="0">
                <a:latin typeface="Overpass" pitchFamily="2" charset="0"/>
              </a:rPr>
              <a:t>Resident Services costs (more property management staff time, case management, additional job training or social work services)</a:t>
            </a:r>
          </a:p>
          <a:p>
            <a:pPr lvl="1">
              <a:spcBef>
                <a:spcPts val="600"/>
              </a:spcBef>
              <a:spcAft>
                <a:spcPts val="600"/>
              </a:spcAft>
            </a:pPr>
            <a:r>
              <a:rPr lang="en-US" dirty="0">
                <a:latin typeface="Overpass" pitchFamily="2" charset="0"/>
              </a:rPr>
              <a:t>Higher maintenance costs (inspections, family units, elderly &amp; disabled units)</a:t>
            </a:r>
          </a:p>
          <a:p>
            <a:pPr lvl="1">
              <a:spcBef>
                <a:spcPts val="600"/>
              </a:spcBef>
              <a:spcAft>
                <a:spcPts val="600"/>
              </a:spcAft>
            </a:pPr>
            <a:r>
              <a:rPr lang="en-US" dirty="0">
                <a:latin typeface="Overpass" pitchFamily="2" charset="0"/>
              </a:rPr>
              <a:t>Higher vacancy loss (more instability in family wages and a longer administrative process to fill vacancies)</a:t>
            </a:r>
          </a:p>
          <a:p>
            <a:pPr lvl="1">
              <a:spcBef>
                <a:spcPts val="600"/>
              </a:spcBef>
              <a:spcAft>
                <a:spcPts val="600"/>
              </a:spcAft>
            </a:pPr>
            <a:r>
              <a:rPr lang="en-US" dirty="0">
                <a:latin typeface="Overpass" pitchFamily="2" charset="0"/>
              </a:rPr>
              <a:t>Higher insurance rates due to perception of residents’ risk level</a:t>
            </a:r>
          </a:p>
          <a:p>
            <a:pPr lvl="1">
              <a:spcBef>
                <a:spcPts val="600"/>
              </a:spcBef>
              <a:spcAft>
                <a:spcPts val="600"/>
              </a:spcAft>
            </a:pPr>
            <a:r>
              <a:rPr lang="en-US" dirty="0">
                <a:latin typeface="Overpass" pitchFamily="2" charset="0"/>
              </a:rPr>
              <a:t>Government-required wage rates for repairs (Prevailing Wage and Davis Bacon)</a:t>
            </a:r>
          </a:p>
          <a:p>
            <a:pPr lvl="1">
              <a:spcBef>
                <a:spcPts val="600"/>
              </a:spcBef>
              <a:spcAft>
                <a:spcPts val="600"/>
              </a:spcAft>
            </a:pPr>
            <a:r>
              <a:rPr lang="en-US" dirty="0">
                <a:latin typeface="Overpass" pitchFamily="2" charset="0"/>
              </a:rPr>
              <a:t>Grant-specific design standards can reduce utility costs long-term, but can increase total upfront build costs</a:t>
            </a:r>
          </a:p>
          <a:p>
            <a:pPr>
              <a:spcBef>
                <a:spcPts val="600"/>
              </a:spcBef>
              <a:spcAft>
                <a:spcPts val="600"/>
              </a:spcAft>
            </a:pPr>
            <a:r>
              <a:rPr lang="en-US" dirty="0">
                <a:latin typeface="Overpass" pitchFamily="2" charset="0"/>
              </a:rPr>
              <a:t>There are an extremely limited quantity of Project Based Vouchers, and a limited quantity of LIHTC allocations, particularly 9%’s.</a:t>
            </a:r>
          </a:p>
          <a:p>
            <a:pPr lvl="1">
              <a:spcBef>
                <a:spcPts val="600"/>
              </a:spcBef>
              <a:spcAft>
                <a:spcPts val="600"/>
              </a:spcAft>
            </a:pPr>
            <a:r>
              <a:rPr lang="en-US" dirty="0">
                <a:latin typeface="Overpass" pitchFamily="2" charset="0"/>
              </a:rPr>
              <a:t>Projects rarely see 100% Voucher density, and placing vouchers in this way creates additional social services requirements</a:t>
            </a:r>
          </a:p>
          <a:p>
            <a:pPr lvl="1">
              <a:spcBef>
                <a:spcPts val="600"/>
              </a:spcBef>
              <a:spcAft>
                <a:spcPts val="600"/>
              </a:spcAft>
            </a:pPr>
            <a:r>
              <a:rPr lang="en-US" dirty="0">
                <a:latin typeface="Overpass" pitchFamily="2" charset="0"/>
              </a:rPr>
              <a:t>To be competitive for funding, 9% projects usually have to propose exceptional on-site services – which have affiliated costs</a:t>
            </a:r>
          </a:p>
          <a:p>
            <a:endParaRPr lang="en-US" dirty="0">
              <a:latin typeface="Overpass Medium" pitchFamily="2" charset="0"/>
            </a:endParaRPr>
          </a:p>
          <a:p>
            <a:pPr marL="457200" lvl="1" indent="0">
              <a:buNone/>
            </a:pPr>
            <a:endParaRPr lang="en-US" dirty="0">
              <a:latin typeface="Overpass Medium" pitchFamily="2" charset="0"/>
            </a:endParaRPr>
          </a:p>
        </p:txBody>
      </p:sp>
      <p:sp>
        <p:nvSpPr>
          <p:cNvPr id="4" name="Rectangle 3">
            <a:extLst>
              <a:ext uri="{FF2B5EF4-FFF2-40B4-BE49-F238E27FC236}">
                <a16:creationId xmlns:a16="http://schemas.microsoft.com/office/drawing/2014/main" id="{0795342C-75D1-E434-ABB8-5498ADBC7C64}"/>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172C7244-924B-7E11-36EC-4039B92429D3}"/>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6" name="Title 1">
            <a:extLst>
              <a:ext uri="{FF2B5EF4-FFF2-40B4-BE49-F238E27FC236}">
                <a16:creationId xmlns:a16="http://schemas.microsoft.com/office/drawing/2014/main" id="{97C6BCA4-93DA-3570-B156-4BD70F7D686C}"/>
              </a:ext>
            </a:extLst>
          </p:cNvPr>
          <p:cNvSpPr txBox="1">
            <a:spLocks/>
          </p:cNvSpPr>
          <p:nvPr/>
        </p:nvSpPr>
        <p:spPr>
          <a:xfrm>
            <a:off x="264159" y="1074671"/>
            <a:ext cx="9523095" cy="625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chemeClr val="tx2"/>
                </a:solidFill>
                <a:latin typeface="Overpass Black" pitchFamily="2" charset="0"/>
              </a:rPr>
              <a:t>REAL LIFE COMPLICATIONS</a:t>
            </a:r>
            <a:endParaRPr lang="en-US" sz="3200" dirty="0">
              <a:solidFill>
                <a:schemeClr val="accent1"/>
              </a:solidFill>
              <a:latin typeface="Overpass Black" pitchFamily="2" charset="0"/>
            </a:endParaRPr>
          </a:p>
        </p:txBody>
      </p:sp>
      <p:pic>
        <p:nvPicPr>
          <p:cNvPr id="7" name="Picture 6" descr="Icon&#10;&#10;AI-generated content may be incorrect.">
            <a:extLst>
              <a:ext uri="{FF2B5EF4-FFF2-40B4-BE49-F238E27FC236}">
                <a16:creationId xmlns:a16="http://schemas.microsoft.com/office/drawing/2014/main" id="{86F1B184-D54C-D57C-1590-629E71F65D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4174349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10;&#10;AI-generated content may be incorrect.">
            <a:extLst>
              <a:ext uri="{FF2B5EF4-FFF2-40B4-BE49-F238E27FC236}">
                <a16:creationId xmlns:a16="http://schemas.microsoft.com/office/drawing/2014/main" id="{E814D072-3168-BD6D-0FD9-D808CDC7B56B}"/>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5" name="Title 1">
            <a:extLst>
              <a:ext uri="{FF2B5EF4-FFF2-40B4-BE49-F238E27FC236}">
                <a16:creationId xmlns:a16="http://schemas.microsoft.com/office/drawing/2014/main" id="{4D84CDE4-EACE-9079-2C46-0CE7D4A87916}"/>
              </a:ext>
            </a:extLst>
          </p:cNvPr>
          <p:cNvSpPr txBox="1">
            <a:spLocks/>
          </p:cNvSpPr>
          <p:nvPr/>
        </p:nvSpPr>
        <p:spPr>
          <a:xfrm>
            <a:off x="344417" y="1264270"/>
            <a:ext cx="9523095" cy="625475"/>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chemeClr val="tx2"/>
                </a:solidFill>
                <a:latin typeface="Overpass Black" pitchFamily="2" charset="0"/>
              </a:rPr>
              <a:t>PROJECT EXAMPLE: </a:t>
            </a:r>
            <a:r>
              <a:rPr lang="en-US" sz="3200" dirty="0">
                <a:solidFill>
                  <a:schemeClr val="accent1"/>
                </a:solidFill>
                <a:latin typeface="Overpass Black" pitchFamily="2" charset="0"/>
              </a:rPr>
              <a:t>Pierce County, USA (2025)</a:t>
            </a:r>
          </a:p>
        </p:txBody>
      </p:sp>
      <p:pic>
        <p:nvPicPr>
          <p:cNvPr id="6" name="Content Placeholder 4" descr="Building with solid fill">
            <a:extLst>
              <a:ext uri="{FF2B5EF4-FFF2-40B4-BE49-F238E27FC236}">
                <a16:creationId xmlns:a16="http://schemas.microsoft.com/office/drawing/2014/main" id="{D1048B1C-F95B-EF0F-EC16-F1BE1AF3482A}"/>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344417" y="3162520"/>
            <a:ext cx="2465893" cy="2465893"/>
          </a:xfrm>
        </p:spPr>
      </p:pic>
      <p:sp>
        <p:nvSpPr>
          <p:cNvPr id="7" name="TextBox 6">
            <a:extLst>
              <a:ext uri="{FF2B5EF4-FFF2-40B4-BE49-F238E27FC236}">
                <a16:creationId xmlns:a16="http://schemas.microsoft.com/office/drawing/2014/main" id="{31E59D7C-CB10-315B-B3F5-652D026D055E}"/>
              </a:ext>
            </a:extLst>
          </p:cNvPr>
          <p:cNvSpPr txBox="1"/>
          <p:nvPr/>
        </p:nvSpPr>
        <p:spPr>
          <a:xfrm>
            <a:off x="743925" y="2802032"/>
            <a:ext cx="1666875" cy="461665"/>
          </a:xfrm>
          <a:prstGeom prst="rect">
            <a:avLst/>
          </a:prstGeom>
          <a:noFill/>
        </p:spPr>
        <p:txBody>
          <a:bodyPr wrap="square" rtlCol="0">
            <a:spAutoFit/>
          </a:bodyPr>
          <a:lstStyle/>
          <a:p>
            <a:pPr algn="ctr"/>
            <a:r>
              <a:rPr lang="en-US" sz="2400" b="1" dirty="0">
                <a:solidFill>
                  <a:schemeClr val="accent6"/>
                </a:solidFill>
                <a:latin typeface="Overpass" pitchFamily="2" charset="0"/>
              </a:rPr>
              <a:t>50 UNITS</a:t>
            </a:r>
          </a:p>
        </p:txBody>
      </p:sp>
      <p:sp>
        <p:nvSpPr>
          <p:cNvPr id="8" name="Plus Sign 7">
            <a:extLst>
              <a:ext uri="{FF2B5EF4-FFF2-40B4-BE49-F238E27FC236}">
                <a16:creationId xmlns:a16="http://schemas.microsoft.com/office/drawing/2014/main" id="{B968F8AF-936A-F67C-183B-DE45352044E7}"/>
              </a:ext>
            </a:extLst>
          </p:cNvPr>
          <p:cNvSpPr/>
          <p:nvPr/>
        </p:nvSpPr>
        <p:spPr>
          <a:xfrm rot="18875552">
            <a:off x="2484130" y="3717719"/>
            <a:ext cx="885030" cy="914400"/>
          </a:xfrm>
          <a:prstGeom prst="mathPlus">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2">
                  <a:lumMod val="20000"/>
                  <a:lumOff val="80000"/>
                </a:schemeClr>
              </a:solidFill>
            </a:endParaRPr>
          </a:p>
        </p:txBody>
      </p:sp>
      <p:sp>
        <p:nvSpPr>
          <p:cNvPr id="9" name="Equals 8">
            <a:extLst>
              <a:ext uri="{FF2B5EF4-FFF2-40B4-BE49-F238E27FC236}">
                <a16:creationId xmlns:a16="http://schemas.microsoft.com/office/drawing/2014/main" id="{FC3F194A-2B38-6FA0-CDD7-51A4ABCFBF18}"/>
              </a:ext>
            </a:extLst>
          </p:cNvPr>
          <p:cNvSpPr/>
          <p:nvPr/>
        </p:nvSpPr>
        <p:spPr>
          <a:xfrm>
            <a:off x="5347461" y="3693029"/>
            <a:ext cx="1038225" cy="962115"/>
          </a:xfrm>
          <a:prstGeom prst="mathEqual">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 name="Graphic 9" descr="Money with solid fill">
            <a:extLst>
              <a:ext uri="{FF2B5EF4-FFF2-40B4-BE49-F238E27FC236}">
                <a16:creationId xmlns:a16="http://schemas.microsoft.com/office/drawing/2014/main" id="{6C2DF8A3-EDEA-2DA0-DEB8-9959889A1A4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40722" y="3951619"/>
            <a:ext cx="1155051" cy="1155051"/>
          </a:xfrm>
          <a:prstGeom prst="rect">
            <a:avLst/>
          </a:prstGeom>
        </p:spPr>
      </p:pic>
      <p:sp>
        <p:nvSpPr>
          <p:cNvPr id="11" name="TextBox 10">
            <a:extLst>
              <a:ext uri="{FF2B5EF4-FFF2-40B4-BE49-F238E27FC236}">
                <a16:creationId xmlns:a16="http://schemas.microsoft.com/office/drawing/2014/main" id="{E100A358-2E6F-0BBD-6D28-C2E5AD0E4B46}"/>
              </a:ext>
            </a:extLst>
          </p:cNvPr>
          <p:cNvSpPr txBox="1"/>
          <p:nvPr/>
        </p:nvSpPr>
        <p:spPr>
          <a:xfrm>
            <a:off x="6276880" y="3145795"/>
            <a:ext cx="2521203" cy="954107"/>
          </a:xfrm>
          <a:prstGeom prst="rect">
            <a:avLst/>
          </a:prstGeom>
          <a:noFill/>
        </p:spPr>
        <p:txBody>
          <a:bodyPr wrap="square" rtlCol="0">
            <a:spAutoFit/>
          </a:bodyPr>
          <a:lstStyle/>
          <a:p>
            <a:pPr algn="ctr"/>
            <a:r>
              <a:rPr lang="en-US" sz="2800" b="1" dirty="0">
                <a:solidFill>
                  <a:schemeClr val="tx2">
                    <a:lumMod val="75000"/>
                    <a:lumOff val="25000"/>
                  </a:schemeClr>
                </a:solidFill>
                <a:latin typeface="Overpass Black" pitchFamily="2" charset="0"/>
              </a:rPr>
              <a:t>$22,500,000 TOTAL COST</a:t>
            </a:r>
          </a:p>
        </p:txBody>
      </p:sp>
      <p:sp>
        <p:nvSpPr>
          <p:cNvPr id="12" name="Rectangle: Rounded Corners 11">
            <a:extLst>
              <a:ext uri="{FF2B5EF4-FFF2-40B4-BE49-F238E27FC236}">
                <a16:creationId xmlns:a16="http://schemas.microsoft.com/office/drawing/2014/main" id="{2BE3650B-5E33-94F4-77DE-4421C94B4872}"/>
              </a:ext>
            </a:extLst>
          </p:cNvPr>
          <p:cNvSpPr/>
          <p:nvPr/>
        </p:nvSpPr>
        <p:spPr>
          <a:xfrm>
            <a:off x="9277350" y="2112771"/>
            <a:ext cx="2305050" cy="814003"/>
          </a:xfrm>
          <a:prstGeom prst="round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$4,000,000 DOWN</a:t>
            </a:r>
          </a:p>
        </p:txBody>
      </p:sp>
      <p:sp>
        <p:nvSpPr>
          <p:cNvPr id="13" name="Rectangle: Rounded Corners 12">
            <a:extLst>
              <a:ext uri="{FF2B5EF4-FFF2-40B4-BE49-F238E27FC236}">
                <a16:creationId xmlns:a16="http://schemas.microsoft.com/office/drawing/2014/main" id="{7A1B16AC-4183-D118-617A-91DC308BA8E1}"/>
              </a:ext>
            </a:extLst>
          </p:cNvPr>
          <p:cNvSpPr/>
          <p:nvPr/>
        </p:nvSpPr>
        <p:spPr>
          <a:xfrm>
            <a:off x="9277350" y="5353050"/>
            <a:ext cx="2305050" cy="959166"/>
          </a:xfrm>
          <a:prstGeom prst="roundRect">
            <a:avLst>
              <a:gd name="adj" fmla="val 7706"/>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$4,000,000 LOAN</a:t>
            </a:r>
          </a:p>
          <a:p>
            <a:pPr algn="ctr"/>
            <a:r>
              <a:rPr lang="en-US" sz="1400" i="1" dirty="0"/>
              <a:t>(Interest-Only Mortgage at 6.25% Interest)</a:t>
            </a:r>
          </a:p>
        </p:txBody>
      </p:sp>
      <p:pic>
        <p:nvPicPr>
          <p:cNvPr id="14" name="Graphic 13" descr="Coins with solid fill">
            <a:extLst>
              <a:ext uri="{FF2B5EF4-FFF2-40B4-BE49-F238E27FC236}">
                <a16:creationId xmlns:a16="http://schemas.microsoft.com/office/drawing/2014/main" id="{709DC32E-253B-F29A-D2DA-DBB849F48E0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25975" y="4371799"/>
            <a:ext cx="914400" cy="914400"/>
          </a:xfrm>
          <a:prstGeom prst="rect">
            <a:avLst/>
          </a:prstGeom>
        </p:spPr>
      </p:pic>
      <p:sp>
        <p:nvSpPr>
          <p:cNvPr id="15" name="TextBox 14">
            <a:extLst>
              <a:ext uri="{FF2B5EF4-FFF2-40B4-BE49-F238E27FC236}">
                <a16:creationId xmlns:a16="http://schemas.microsoft.com/office/drawing/2014/main" id="{E8CC8B26-3D61-6C7C-8448-5283F85787F6}"/>
              </a:ext>
            </a:extLst>
          </p:cNvPr>
          <p:cNvSpPr txBox="1"/>
          <p:nvPr/>
        </p:nvSpPr>
        <p:spPr>
          <a:xfrm>
            <a:off x="3549738" y="3162521"/>
            <a:ext cx="1666875" cy="1200329"/>
          </a:xfrm>
          <a:prstGeom prst="rect">
            <a:avLst/>
          </a:prstGeom>
          <a:noFill/>
        </p:spPr>
        <p:txBody>
          <a:bodyPr wrap="square" rtlCol="0">
            <a:spAutoFit/>
          </a:bodyPr>
          <a:lstStyle/>
          <a:p>
            <a:pPr algn="ctr"/>
            <a:r>
              <a:rPr lang="en-US" sz="2400" b="1" dirty="0">
                <a:solidFill>
                  <a:schemeClr val="accent4"/>
                </a:solidFill>
                <a:latin typeface="Overpass" pitchFamily="2" charset="0"/>
              </a:rPr>
              <a:t>$450,000 PER UNIT TO BUILD</a:t>
            </a:r>
          </a:p>
        </p:txBody>
      </p:sp>
      <p:sp>
        <p:nvSpPr>
          <p:cNvPr id="16" name="Left Brace 15">
            <a:extLst>
              <a:ext uri="{FF2B5EF4-FFF2-40B4-BE49-F238E27FC236}">
                <a16:creationId xmlns:a16="http://schemas.microsoft.com/office/drawing/2014/main" id="{48E3FAD2-5378-1508-46E6-61CDB7A27980}"/>
              </a:ext>
            </a:extLst>
          </p:cNvPr>
          <p:cNvSpPr/>
          <p:nvPr/>
        </p:nvSpPr>
        <p:spPr>
          <a:xfrm>
            <a:off x="8498840" y="2446904"/>
            <a:ext cx="702310" cy="3524249"/>
          </a:xfrm>
          <a:prstGeom prst="leftBrace">
            <a:avLst>
              <a:gd name="adj1" fmla="val 48529"/>
              <a:gd name="adj2" fmla="val 59929"/>
            </a:avLst>
          </a:prstGeom>
          <a:ln w="76200">
            <a:solidFill>
              <a:schemeClr val="tx2">
                <a:lumMod val="75000"/>
                <a:lumOff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94487561-552D-0D0A-BB03-1A503159D7DD}"/>
              </a:ext>
            </a:extLst>
          </p:cNvPr>
          <p:cNvSpPr/>
          <p:nvPr/>
        </p:nvSpPr>
        <p:spPr>
          <a:xfrm>
            <a:off x="9277350" y="2997426"/>
            <a:ext cx="2305050" cy="1152299"/>
          </a:xfrm>
          <a:prstGeom prst="roundRect">
            <a:avLst>
              <a:gd name="adj" fmla="val 10881"/>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$7,875,000 LIHTC (4%’s)</a:t>
            </a:r>
          </a:p>
        </p:txBody>
      </p:sp>
      <p:sp>
        <p:nvSpPr>
          <p:cNvPr id="18" name="Rectangle: Rounded Corners 17">
            <a:extLst>
              <a:ext uri="{FF2B5EF4-FFF2-40B4-BE49-F238E27FC236}">
                <a16:creationId xmlns:a16="http://schemas.microsoft.com/office/drawing/2014/main" id="{03C56EDD-8095-710E-318B-71CC3FEEE06F}"/>
              </a:ext>
            </a:extLst>
          </p:cNvPr>
          <p:cNvSpPr/>
          <p:nvPr/>
        </p:nvSpPr>
        <p:spPr>
          <a:xfrm>
            <a:off x="9277350" y="4220377"/>
            <a:ext cx="2145760" cy="1065822"/>
          </a:xfrm>
          <a:prstGeom prst="roundRect">
            <a:avLst>
              <a:gd name="adj" fmla="val 9518"/>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$6,625,000 Leveraged Grants</a:t>
            </a:r>
          </a:p>
        </p:txBody>
      </p:sp>
      <p:sp>
        <p:nvSpPr>
          <p:cNvPr id="19" name="Rectangle 18">
            <a:extLst>
              <a:ext uri="{FF2B5EF4-FFF2-40B4-BE49-F238E27FC236}">
                <a16:creationId xmlns:a16="http://schemas.microsoft.com/office/drawing/2014/main" id="{0A879660-FCE0-A133-82F8-DD52D969B447}"/>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Icon&#10;&#10;AI-generated content may be incorrect.">
            <a:extLst>
              <a:ext uri="{FF2B5EF4-FFF2-40B4-BE49-F238E27FC236}">
                <a16:creationId xmlns:a16="http://schemas.microsoft.com/office/drawing/2014/main" id="{B9440BBA-D0D8-A8E5-9493-B293E9E68B4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
        <p:nvSpPr>
          <p:cNvPr id="21" name="Rectangle: Single Corner Rounded 20">
            <a:extLst>
              <a:ext uri="{FF2B5EF4-FFF2-40B4-BE49-F238E27FC236}">
                <a16:creationId xmlns:a16="http://schemas.microsoft.com/office/drawing/2014/main" id="{DCAA9DC3-1E11-7C8B-0910-25386CCFD2E3}"/>
              </a:ext>
            </a:extLst>
          </p:cNvPr>
          <p:cNvSpPr/>
          <p:nvPr/>
        </p:nvSpPr>
        <p:spPr>
          <a:xfrm>
            <a:off x="11224259" y="4220223"/>
            <a:ext cx="365759" cy="190646"/>
          </a:xfrm>
          <a:prstGeom prst="round1Rect">
            <a:avLst>
              <a:gd name="adj" fmla="val 50000"/>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2" name="Rectangle 21">
            <a:extLst>
              <a:ext uri="{FF2B5EF4-FFF2-40B4-BE49-F238E27FC236}">
                <a16:creationId xmlns:a16="http://schemas.microsoft.com/office/drawing/2014/main" id="{B1E44490-8E71-8384-2688-EF2B2136FE45}"/>
              </a:ext>
            </a:extLst>
          </p:cNvPr>
          <p:cNvSpPr/>
          <p:nvPr/>
        </p:nvSpPr>
        <p:spPr>
          <a:xfrm>
            <a:off x="11216640" y="4442315"/>
            <a:ext cx="365760" cy="19064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3" name="Rectangle 22">
            <a:extLst>
              <a:ext uri="{FF2B5EF4-FFF2-40B4-BE49-F238E27FC236}">
                <a16:creationId xmlns:a16="http://schemas.microsoft.com/office/drawing/2014/main" id="{F8BFF0AD-02FB-2A3C-9A47-EDAA41635371}"/>
              </a:ext>
            </a:extLst>
          </p:cNvPr>
          <p:cNvSpPr/>
          <p:nvPr/>
        </p:nvSpPr>
        <p:spPr>
          <a:xfrm>
            <a:off x="11216640" y="4664407"/>
            <a:ext cx="365760" cy="19064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4" name="Rectangle 23">
            <a:extLst>
              <a:ext uri="{FF2B5EF4-FFF2-40B4-BE49-F238E27FC236}">
                <a16:creationId xmlns:a16="http://schemas.microsoft.com/office/drawing/2014/main" id="{6FD948AB-45C4-6634-C4C8-AEA4CB3E3A59}"/>
              </a:ext>
            </a:extLst>
          </p:cNvPr>
          <p:cNvSpPr/>
          <p:nvPr/>
        </p:nvSpPr>
        <p:spPr>
          <a:xfrm>
            <a:off x="11216640" y="4883343"/>
            <a:ext cx="365760" cy="190646"/>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5" name="Rectangle: Single Corner Rounded 24">
            <a:extLst>
              <a:ext uri="{FF2B5EF4-FFF2-40B4-BE49-F238E27FC236}">
                <a16:creationId xmlns:a16="http://schemas.microsoft.com/office/drawing/2014/main" id="{BC8453D9-259B-FB98-2E95-0203A6F6EC8D}"/>
              </a:ext>
            </a:extLst>
          </p:cNvPr>
          <p:cNvSpPr/>
          <p:nvPr/>
        </p:nvSpPr>
        <p:spPr>
          <a:xfrm flipV="1">
            <a:off x="11228068" y="5095553"/>
            <a:ext cx="358140" cy="190646"/>
          </a:xfrm>
          <a:prstGeom prst="round1Rect">
            <a:avLst>
              <a:gd name="adj" fmla="val 50000"/>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Tree>
    <p:extLst>
      <p:ext uri="{BB962C8B-B14F-4D97-AF65-F5344CB8AC3E}">
        <p14:creationId xmlns:p14="http://schemas.microsoft.com/office/powerpoint/2010/main" val="427447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10" presetClass="entr" presetSubtype="0" fill="hold"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500"/>
                                        <p:tgtEl>
                                          <p:spTgt spid="1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500"/>
                                        <p:tgtEl>
                                          <p:spTgt spid="18"/>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fade">
                                      <p:cBhvr>
                                        <p:cTn id="56" dur="500"/>
                                        <p:tgtEl>
                                          <p:spTgt spid="21"/>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500"/>
                                        <p:tgtEl>
                                          <p:spTgt spid="22"/>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24"/>
                                        </p:tgtEl>
                                        <p:attrNameLst>
                                          <p:attrName>style.visibility</p:attrName>
                                        </p:attrNameLst>
                                      </p:cBhvr>
                                      <p:to>
                                        <p:strVal val="visible"/>
                                      </p:to>
                                    </p:set>
                                    <p:animEffect transition="in" filter="fade">
                                      <p:cBhvr>
                                        <p:cTn id="65" dur="500"/>
                                        <p:tgtEl>
                                          <p:spTgt spid="2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fade">
                                      <p:cBhvr>
                                        <p:cTn id="6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1" grpId="0"/>
      <p:bldP spid="12" grpId="0" animBg="1"/>
      <p:bldP spid="13" grpId="0" animBg="1"/>
      <p:bldP spid="15" grpId="0"/>
      <p:bldP spid="16" grpId="0" animBg="1"/>
      <p:bldP spid="17" grpId="0" animBg="1"/>
      <p:bldP spid="18" grpId="0" animBg="1"/>
      <p:bldP spid="21" grpId="0" animBg="1"/>
      <p:bldP spid="22" grpId="0" animBg="1"/>
      <p:bldP spid="23" grpId="0" animBg="1"/>
      <p:bldP spid="24"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E44315-4C56-B731-52D3-6DCF2F1A3A6B}"/>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con&#10;&#10;AI-generated content may be incorrect.">
            <a:extLst>
              <a:ext uri="{FF2B5EF4-FFF2-40B4-BE49-F238E27FC236}">
                <a16:creationId xmlns:a16="http://schemas.microsoft.com/office/drawing/2014/main" id="{98271DDD-D054-1C3B-1182-0BBDF4F0F8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graphicFrame>
        <p:nvGraphicFramePr>
          <p:cNvPr id="6" name="Table 5">
            <a:extLst>
              <a:ext uri="{FF2B5EF4-FFF2-40B4-BE49-F238E27FC236}">
                <a16:creationId xmlns:a16="http://schemas.microsoft.com/office/drawing/2014/main" id="{C0FB581C-DC2A-35A5-5AB1-BD825EC82ACF}"/>
              </a:ext>
            </a:extLst>
          </p:cNvPr>
          <p:cNvGraphicFramePr>
            <a:graphicFrameLocks noGrp="1"/>
          </p:cNvGraphicFramePr>
          <p:nvPr>
            <p:extLst>
              <p:ext uri="{D42A27DB-BD31-4B8C-83A1-F6EECF244321}">
                <p14:modId xmlns:p14="http://schemas.microsoft.com/office/powerpoint/2010/main" val="4204951418"/>
              </p:ext>
            </p:extLst>
          </p:nvPr>
        </p:nvGraphicFramePr>
        <p:xfrm>
          <a:off x="581024" y="923766"/>
          <a:ext cx="5638803" cy="1647825"/>
        </p:xfrm>
        <a:graphic>
          <a:graphicData uri="http://schemas.openxmlformats.org/drawingml/2006/table">
            <a:tbl>
              <a:tblPr firstRow="1" lastRow="1" lastCol="1">
                <a:tableStyleId>{3B4B98B0-60AC-42C2-AFA5-B58CD77FA1E5}</a:tableStyleId>
              </a:tblPr>
              <a:tblGrid>
                <a:gridCol w="1695451">
                  <a:extLst>
                    <a:ext uri="{9D8B030D-6E8A-4147-A177-3AD203B41FA5}">
                      <a16:colId xmlns:a16="http://schemas.microsoft.com/office/drawing/2014/main" val="2414930725"/>
                    </a:ext>
                  </a:extLst>
                </a:gridCol>
                <a:gridCol w="1060450">
                  <a:extLst>
                    <a:ext uri="{9D8B030D-6E8A-4147-A177-3AD203B41FA5}">
                      <a16:colId xmlns:a16="http://schemas.microsoft.com/office/drawing/2014/main" val="2979784621"/>
                    </a:ext>
                  </a:extLst>
                </a:gridCol>
                <a:gridCol w="1060450">
                  <a:extLst>
                    <a:ext uri="{9D8B030D-6E8A-4147-A177-3AD203B41FA5}">
                      <a16:colId xmlns:a16="http://schemas.microsoft.com/office/drawing/2014/main" val="2719887161"/>
                    </a:ext>
                  </a:extLst>
                </a:gridCol>
                <a:gridCol w="1060450">
                  <a:extLst>
                    <a:ext uri="{9D8B030D-6E8A-4147-A177-3AD203B41FA5}">
                      <a16:colId xmlns:a16="http://schemas.microsoft.com/office/drawing/2014/main" val="1343635457"/>
                    </a:ext>
                  </a:extLst>
                </a:gridCol>
                <a:gridCol w="762002">
                  <a:extLst>
                    <a:ext uri="{9D8B030D-6E8A-4147-A177-3AD203B41FA5}">
                      <a16:colId xmlns:a16="http://schemas.microsoft.com/office/drawing/2014/main" val="675386931"/>
                    </a:ext>
                  </a:extLst>
                </a:gridCol>
              </a:tblGrid>
              <a:tr h="219234">
                <a:tc>
                  <a:txBody>
                    <a:bodyPr/>
                    <a:lstStyle/>
                    <a:p>
                      <a:pPr algn="l" fontAlgn="b">
                        <a:buNone/>
                      </a:pPr>
                      <a:r>
                        <a:rPr lang="en-US" sz="2000" b="1" u="none" strike="noStrike" dirty="0">
                          <a:solidFill>
                            <a:srgbClr val="000000"/>
                          </a:solidFill>
                          <a:effectLst/>
                          <a:latin typeface="Overpass" pitchFamily="2" charset="0"/>
                        </a:rPr>
                        <a:t>INCOME</a:t>
                      </a:r>
                      <a:endParaRPr lang="en-US" sz="2000" b="1" i="0" u="none" strike="noStrike" dirty="0">
                        <a:solidFill>
                          <a:srgbClr val="000000"/>
                        </a:solidFill>
                        <a:effectLst/>
                        <a:latin typeface="Overpass" pitchFamily="2" charset="0"/>
                      </a:endParaRPr>
                    </a:p>
                  </a:txBody>
                  <a:tcPr marL="9525" marR="9525" marT="9525" marB="0" anchor="b">
                    <a:lnT w="12700" cap="flat" cmpd="sng" algn="ctr">
                      <a:noFill/>
                      <a:prstDash val="solid"/>
                      <a:round/>
                      <a:headEnd type="none" w="med" len="med"/>
                      <a:tailEnd type="none" w="med" len="med"/>
                    </a:lnT>
                  </a:tcPr>
                </a:tc>
                <a:tc>
                  <a:txBody>
                    <a:bodyPr/>
                    <a:lstStyle/>
                    <a:p>
                      <a:pPr algn="l" fontAlgn="b">
                        <a:buNone/>
                      </a:pPr>
                      <a:r>
                        <a:rPr lang="en-US" sz="1100" b="1" u="none" strike="noStrike" dirty="0">
                          <a:solidFill>
                            <a:srgbClr val="000000"/>
                          </a:solidFill>
                          <a:effectLst/>
                          <a:latin typeface="Overpass" pitchFamily="2" charset="0"/>
                        </a:rPr>
                        <a:t>60% AMI Rents</a:t>
                      </a:r>
                      <a:endParaRPr lang="en-US" sz="1100" b="1" i="0" u="none" strike="noStrike" dirty="0">
                        <a:solidFill>
                          <a:srgbClr val="000000"/>
                        </a:solidFill>
                        <a:effectLst/>
                        <a:latin typeface="Overpass" pitchFamily="2" charset="0"/>
                      </a:endParaRPr>
                    </a:p>
                  </a:txBody>
                  <a:tcPr marL="9525" marR="9525" marT="9525" marB="0" anchor="b">
                    <a:lnT w="12700" cap="flat" cmpd="sng" algn="ctr">
                      <a:noFill/>
                      <a:prstDash val="solid"/>
                      <a:round/>
                      <a:headEnd type="none" w="med" len="med"/>
                      <a:tailEnd type="none" w="med" len="med"/>
                    </a:lnT>
                  </a:tcPr>
                </a:tc>
                <a:tc>
                  <a:txBody>
                    <a:bodyPr/>
                    <a:lstStyle/>
                    <a:p>
                      <a:pPr algn="l" fontAlgn="b">
                        <a:buNone/>
                      </a:pPr>
                      <a:r>
                        <a:rPr lang="en-US" sz="1100" b="1" u="none" strike="noStrike" dirty="0">
                          <a:solidFill>
                            <a:srgbClr val="000000"/>
                          </a:solidFill>
                          <a:effectLst/>
                          <a:latin typeface="Overpass" pitchFamily="2" charset="0"/>
                        </a:rPr>
                        <a:t>50% AMI Rents</a:t>
                      </a:r>
                      <a:endParaRPr lang="en-US" sz="1100" b="1" i="0" u="none" strike="noStrike" dirty="0">
                        <a:solidFill>
                          <a:srgbClr val="000000"/>
                        </a:solidFill>
                        <a:effectLst/>
                        <a:latin typeface="Overpass" pitchFamily="2" charset="0"/>
                      </a:endParaRPr>
                    </a:p>
                  </a:txBody>
                  <a:tcPr marL="9525" marR="9525" marT="9525" marB="0" anchor="b">
                    <a:lnT w="12700" cap="flat" cmpd="sng" algn="ctr">
                      <a:noFill/>
                      <a:prstDash val="solid"/>
                      <a:round/>
                      <a:headEnd type="none" w="med" len="med"/>
                      <a:tailEnd type="none" w="med" len="med"/>
                    </a:lnT>
                  </a:tcPr>
                </a:tc>
                <a:tc>
                  <a:txBody>
                    <a:bodyPr/>
                    <a:lstStyle/>
                    <a:p>
                      <a:pPr algn="l" fontAlgn="b">
                        <a:buNone/>
                      </a:pPr>
                      <a:r>
                        <a:rPr lang="en-US" sz="1100" b="1" u="none" strike="noStrike" dirty="0">
                          <a:solidFill>
                            <a:srgbClr val="000000"/>
                          </a:solidFill>
                          <a:effectLst/>
                          <a:latin typeface="Overpass" pitchFamily="2" charset="0"/>
                        </a:rPr>
                        <a:t>30% AMI Rents</a:t>
                      </a:r>
                      <a:endParaRPr lang="en-US" sz="1100" b="1" i="0" u="none" strike="noStrike" dirty="0">
                        <a:solidFill>
                          <a:srgbClr val="000000"/>
                        </a:solidFill>
                        <a:effectLst/>
                        <a:latin typeface="Overpass" pitchFamily="2" charset="0"/>
                      </a:endParaRPr>
                    </a:p>
                  </a:txBody>
                  <a:tcPr marL="9525" marR="9525" marT="9525" marB="0" anchor="b">
                    <a:lnT w="12700" cap="flat" cmpd="sng" algn="ctr">
                      <a:noFill/>
                      <a:prstDash val="solid"/>
                      <a:round/>
                      <a:headEnd type="none" w="med" len="med"/>
                      <a:tailEnd type="none" w="med" len="med"/>
                    </a:lnT>
                  </a:tcPr>
                </a:tc>
                <a:tc>
                  <a:txBody>
                    <a:bodyPr/>
                    <a:lstStyle/>
                    <a:p>
                      <a:pPr algn="r" fontAlgn="b">
                        <a:buNone/>
                      </a:pPr>
                      <a:r>
                        <a:rPr lang="en-US" sz="1100" b="1" u="none" strike="noStrike" dirty="0">
                          <a:solidFill>
                            <a:srgbClr val="000000"/>
                          </a:solidFill>
                          <a:effectLst/>
                          <a:latin typeface="Overpass" pitchFamily="2" charset="0"/>
                        </a:rPr>
                        <a:t>TOTAL</a:t>
                      </a:r>
                      <a:endParaRPr lang="en-US" sz="1100" b="1" i="0" u="none" strike="noStrike" dirty="0">
                        <a:solidFill>
                          <a:srgbClr val="000000"/>
                        </a:solidFill>
                        <a:effectLst/>
                        <a:latin typeface="Overpass" pitchFamily="2"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02966568"/>
                  </a:ext>
                </a:extLst>
              </a:tr>
              <a:tr h="190500">
                <a:tc>
                  <a:txBody>
                    <a:bodyPr/>
                    <a:lstStyle/>
                    <a:p>
                      <a:pPr algn="l" fontAlgn="b">
                        <a:buNone/>
                      </a:pPr>
                      <a:r>
                        <a:rPr lang="en-US" sz="1100" b="0" u="none" strike="noStrike" dirty="0">
                          <a:solidFill>
                            <a:srgbClr val="000000"/>
                          </a:solidFill>
                          <a:effectLst/>
                          <a:latin typeface="Overpass" pitchFamily="2" charset="0"/>
                        </a:rPr>
                        <a:t>Tenant Portion</a:t>
                      </a:r>
                      <a:endParaRPr lang="en-US" sz="1100" b="0" i="0" u="none" strike="noStrike" dirty="0">
                        <a:solidFill>
                          <a:srgbClr val="000000"/>
                        </a:solidFill>
                        <a:effectLst/>
                        <a:latin typeface="Overpass" pitchFamily="2" charset="0"/>
                      </a:endParaRP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$1,359</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$1,133</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$679</a:t>
                      </a:r>
                    </a:p>
                  </a:txBody>
                  <a:tcPr marL="9525" marR="9525" marT="9525" marB="0" anchor="b"/>
                </a:tc>
                <a:tc>
                  <a:txBody>
                    <a:bodyPr/>
                    <a:lstStyle/>
                    <a:p>
                      <a:pPr algn="ctr" fontAlgn="b">
                        <a:buNone/>
                      </a:pPr>
                      <a:r>
                        <a:rPr lang="en-US" sz="1100" b="0" i="0" u="none" strike="noStrike">
                          <a:solidFill>
                            <a:srgbClr val="000000"/>
                          </a:solidFill>
                          <a:effectLst/>
                          <a:latin typeface="Overpass" pitchFamily="2" charset="0"/>
                        </a:rPr>
                        <a:t>-</a:t>
                      </a:r>
                    </a:p>
                  </a:txBody>
                  <a:tcPr marL="9525" marR="9525" marT="9525" marB="0" anchor="b">
                    <a:solidFill>
                      <a:schemeClr val="accent2">
                        <a:lumMod val="20000"/>
                        <a:lumOff val="80000"/>
                      </a:schemeClr>
                    </a:solidFill>
                  </a:tcPr>
                </a:tc>
                <a:extLst>
                  <a:ext uri="{0D108BD9-81ED-4DB2-BD59-A6C34878D82A}">
                    <a16:rowId xmlns:a16="http://schemas.microsoft.com/office/drawing/2014/main" val="3354648709"/>
                  </a:ext>
                </a:extLst>
              </a:tr>
              <a:tr h="190500">
                <a:tc>
                  <a:txBody>
                    <a:bodyPr/>
                    <a:lstStyle/>
                    <a:p>
                      <a:pPr algn="l" fontAlgn="b">
                        <a:buNone/>
                      </a:pPr>
                      <a:r>
                        <a:rPr lang="en-US" sz="1100" b="0" u="none" strike="noStrike" dirty="0">
                          <a:solidFill>
                            <a:srgbClr val="000000"/>
                          </a:solidFill>
                          <a:effectLst/>
                          <a:latin typeface="Overpass" pitchFamily="2" charset="0"/>
                        </a:rPr>
                        <a:t>HAP Subsidy</a:t>
                      </a:r>
                      <a:endParaRPr lang="en-US" sz="1100" b="0" i="0" u="none" strike="noStrike" dirty="0">
                        <a:solidFill>
                          <a:srgbClr val="000000"/>
                        </a:solidFill>
                        <a:effectLst/>
                        <a:latin typeface="Overpass" pitchFamily="2" charset="0"/>
                      </a:endParaRPr>
                    </a:p>
                  </a:txBody>
                  <a:tcPr marL="9525" marR="9525" marT="9525" marB="0" anchor="b"/>
                </a:tc>
                <a:tc>
                  <a:txBody>
                    <a:bodyPr/>
                    <a:lstStyle/>
                    <a:p>
                      <a:pPr algn="ctr" fontAlgn="b">
                        <a:buNone/>
                      </a:pPr>
                      <a:r>
                        <a:rPr lang="en-US" sz="1100" b="0" i="0" u="none" strike="noStrike">
                          <a:solidFill>
                            <a:srgbClr val="000000"/>
                          </a:solidFill>
                          <a:effectLst/>
                          <a:latin typeface="Overpass" pitchFamily="2" charset="0"/>
                        </a:rPr>
                        <a:t>-</a:t>
                      </a:r>
                    </a:p>
                  </a:txBody>
                  <a:tcPr marL="9525" marR="9525" marT="9525" marB="0" anchor="b"/>
                </a:tc>
                <a:tc>
                  <a:txBody>
                    <a:bodyPr/>
                    <a:lstStyle/>
                    <a:p>
                      <a:pPr algn="ctr" fontAlgn="b">
                        <a:buNone/>
                      </a:pPr>
                      <a:r>
                        <a:rPr lang="en-US" sz="1100" b="0" i="0" u="none" strike="noStrike">
                          <a:solidFill>
                            <a:srgbClr val="000000"/>
                          </a:solidFill>
                          <a:effectLst/>
                          <a:latin typeface="Overpass" pitchFamily="2" charset="0"/>
                        </a:rPr>
                        <a:t>-</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$921</a:t>
                      </a:r>
                    </a:p>
                  </a:txBody>
                  <a:tcPr marL="9525" marR="9525" marT="9525" marB="0" anchor="b"/>
                </a:tc>
                <a:tc>
                  <a:txBody>
                    <a:bodyPr/>
                    <a:lstStyle/>
                    <a:p>
                      <a:pPr algn="ctr" fontAlgn="b">
                        <a:buNone/>
                      </a:pPr>
                      <a:r>
                        <a:rPr lang="en-US" sz="1100" b="0" i="0" u="none" strike="noStrike">
                          <a:solidFill>
                            <a:srgbClr val="000000"/>
                          </a:solidFill>
                          <a:effectLst/>
                          <a:latin typeface="Overpass" pitchFamily="2" charset="0"/>
                        </a:rPr>
                        <a:t>-</a:t>
                      </a:r>
                    </a:p>
                  </a:txBody>
                  <a:tcPr marL="9525" marR="9525" marT="9525" marB="0" anchor="b">
                    <a:solidFill>
                      <a:schemeClr val="accent2">
                        <a:lumMod val="20000"/>
                        <a:lumOff val="80000"/>
                      </a:schemeClr>
                    </a:solidFill>
                  </a:tcPr>
                </a:tc>
                <a:extLst>
                  <a:ext uri="{0D108BD9-81ED-4DB2-BD59-A6C34878D82A}">
                    <a16:rowId xmlns:a16="http://schemas.microsoft.com/office/drawing/2014/main" val="2168027293"/>
                  </a:ext>
                </a:extLst>
              </a:tr>
              <a:tr h="190500">
                <a:tc>
                  <a:txBody>
                    <a:bodyPr/>
                    <a:lstStyle/>
                    <a:p>
                      <a:pPr algn="l" fontAlgn="b">
                        <a:buNone/>
                      </a:pPr>
                      <a:r>
                        <a:rPr lang="en-US" sz="1100" b="0" u="none" strike="noStrike" dirty="0">
                          <a:solidFill>
                            <a:srgbClr val="000000"/>
                          </a:solidFill>
                          <a:effectLst/>
                          <a:latin typeface="Overpass" pitchFamily="2" charset="0"/>
                        </a:rPr>
                        <a:t>Total Unit Rent</a:t>
                      </a:r>
                      <a:endParaRPr lang="en-US" sz="1100" b="0" i="0" u="none" strike="noStrike" dirty="0">
                        <a:solidFill>
                          <a:srgbClr val="000000"/>
                        </a:solidFill>
                        <a:effectLst/>
                        <a:latin typeface="Overpass" pitchFamily="2" charset="0"/>
                      </a:endParaRP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$1,359</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$1,133</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$1,600</a:t>
                      </a:r>
                    </a:p>
                  </a:txBody>
                  <a:tcPr marL="9525" marR="9525" marT="9525" marB="0" anchor="b"/>
                </a:tc>
                <a:tc>
                  <a:txBody>
                    <a:bodyPr/>
                    <a:lstStyle/>
                    <a:p>
                      <a:pPr algn="ctr" fontAlgn="b">
                        <a:buNone/>
                      </a:pPr>
                      <a:r>
                        <a:rPr lang="en-US" sz="1100" b="0" i="0" u="none" strike="noStrike">
                          <a:solidFill>
                            <a:srgbClr val="000000"/>
                          </a:solidFill>
                          <a:effectLst/>
                          <a:latin typeface="Overpass" pitchFamily="2" charset="0"/>
                        </a:rPr>
                        <a:t>-</a:t>
                      </a:r>
                    </a:p>
                  </a:txBody>
                  <a:tcPr marL="9525" marR="9525" marT="9525" marB="0" anchor="b">
                    <a:solidFill>
                      <a:schemeClr val="accent2">
                        <a:lumMod val="20000"/>
                        <a:lumOff val="80000"/>
                      </a:schemeClr>
                    </a:solidFill>
                  </a:tcPr>
                </a:tc>
                <a:extLst>
                  <a:ext uri="{0D108BD9-81ED-4DB2-BD59-A6C34878D82A}">
                    <a16:rowId xmlns:a16="http://schemas.microsoft.com/office/drawing/2014/main" val="3988403078"/>
                  </a:ext>
                </a:extLst>
              </a:tr>
              <a:tr h="190500">
                <a:tc>
                  <a:txBody>
                    <a:bodyPr/>
                    <a:lstStyle/>
                    <a:p>
                      <a:pPr algn="l" fontAlgn="b">
                        <a:buNone/>
                      </a:pPr>
                      <a:r>
                        <a:rPr lang="en-US" sz="1100" b="1" u="none" strike="noStrike" dirty="0">
                          <a:solidFill>
                            <a:srgbClr val="000000"/>
                          </a:solidFill>
                          <a:effectLst/>
                          <a:latin typeface="Overpass" pitchFamily="2" charset="0"/>
                        </a:rPr>
                        <a:t>Number Units</a:t>
                      </a:r>
                      <a:endParaRPr lang="en-US" sz="1100" b="1" i="0" u="none" strike="noStrike" dirty="0">
                        <a:solidFill>
                          <a:srgbClr val="000000"/>
                        </a:solidFill>
                        <a:effectLst/>
                        <a:latin typeface="Overpass" pitchFamily="2" charset="0"/>
                      </a:endParaRPr>
                    </a:p>
                  </a:txBody>
                  <a:tcPr marL="9525" marR="9525" marT="9525" marB="0" anchor="b"/>
                </a:tc>
                <a:tc>
                  <a:txBody>
                    <a:bodyPr/>
                    <a:lstStyle/>
                    <a:p>
                      <a:pPr algn="r" fontAlgn="b">
                        <a:buNone/>
                      </a:pPr>
                      <a:r>
                        <a:rPr lang="en-US" sz="1100" b="1" i="0" u="none" strike="noStrike" dirty="0">
                          <a:solidFill>
                            <a:srgbClr val="000000"/>
                          </a:solidFill>
                          <a:effectLst/>
                          <a:latin typeface="Overpass" pitchFamily="2" charset="0"/>
                        </a:rPr>
                        <a:t>15</a:t>
                      </a:r>
                    </a:p>
                  </a:txBody>
                  <a:tcPr marL="9525" marR="9525" marT="9525" marB="0" anchor="b"/>
                </a:tc>
                <a:tc>
                  <a:txBody>
                    <a:bodyPr/>
                    <a:lstStyle/>
                    <a:p>
                      <a:pPr algn="r" fontAlgn="b">
                        <a:buNone/>
                      </a:pPr>
                      <a:r>
                        <a:rPr lang="en-US" sz="1100" b="1" i="0" u="none" strike="noStrike" dirty="0">
                          <a:solidFill>
                            <a:srgbClr val="000000"/>
                          </a:solidFill>
                          <a:effectLst/>
                          <a:latin typeface="Overpass" pitchFamily="2" charset="0"/>
                        </a:rPr>
                        <a:t>10</a:t>
                      </a:r>
                    </a:p>
                  </a:txBody>
                  <a:tcPr marL="9525" marR="9525" marT="9525" marB="0" anchor="b"/>
                </a:tc>
                <a:tc>
                  <a:txBody>
                    <a:bodyPr/>
                    <a:lstStyle/>
                    <a:p>
                      <a:pPr algn="r" fontAlgn="b">
                        <a:buNone/>
                      </a:pPr>
                      <a:r>
                        <a:rPr lang="en-US" sz="1100" b="1" i="0" u="none" strike="noStrike" dirty="0">
                          <a:solidFill>
                            <a:srgbClr val="000000"/>
                          </a:solidFill>
                          <a:effectLst/>
                          <a:latin typeface="Overpass" pitchFamily="2" charset="0"/>
                        </a:rPr>
                        <a:t>25</a:t>
                      </a:r>
                    </a:p>
                  </a:txBody>
                  <a:tcPr marL="9525" marR="9525" marT="9525" marB="0" anchor="b"/>
                </a:tc>
                <a:tc>
                  <a:txBody>
                    <a:bodyPr/>
                    <a:lstStyle/>
                    <a:p>
                      <a:pPr algn="r" fontAlgn="b">
                        <a:buNone/>
                      </a:pPr>
                      <a:r>
                        <a:rPr lang="en-US" sz="1100" b="1" i="0" u="none" strike="noStrike" dirty="0">
                          <a:solidFill>
                            <a:srgbClr val="000000"/>
                          </a:solidFill>
                          <a:effectLst/>
                          <a:latin typeface="Overpass" pitchFamily="2" charset="0"/>
                        </a:rPr>
                        <a:t>50</a:t>
                      </a:r>
                    </a:p>
                  </a:txBody>
                  <a:tcPr marL="9525" marR="9525" marT="9525" marB="0" anchor="b">
                    <a:solidFill>
                      <a:schemeClr val="accent2">
                        <a:lumMod val="20000"/>
                        <a:lumOff val="80000"/>
                      </a:schemeClr>
                    </a:solidFill>
                  </a:tcPr>
                </a:tc>
                <a:extLst>
                  <a:ext uri="{0D108BD9-81ED-4DB2-BD59-A6C34878D82A}">
                    <a16:rowId xmlns:a16="http://schemas.microsoft.com/office/drawing/2014/main" val="4221819630"/>
                  </a:ext>
                </a:extLst>
              </a:tr>
              <a:tr h="190500">
                <a:tc>
                  <a:txBody>
                    <a:bodyPr/>
                    <a:lstStyle/>
                    <a:p>
                      <a:pPr algn="l" fontAlgn="b">
                        <a:buNone/>
                      </a:pPr>
                      <a:r>
                        <a:rPr lang="en-US" sz="1100" b="0" u="none" strike="noStrike" dirty="0">
                          <a:solidFill>
                            <a:srgbClr val="000000"/>
                          </a:solidFill>
                          <a:effectLst/>
                          <a:latin typeface="Overpass" pitchFamily="2" charset="0"/>
                        </a:rPr>
                        <a:t>Total Annual</a:t>
                      </a:r>
                      <a:endParaRPr lang="en-US" sz="1100" b="0" i="0" u="none" strike="noStrike" dirty="0">
                        <a:solidFill>
                          <a:srgbClr val="000000"/>
                        </a:solidFill>
                        <a:effectLst/>
                        <a:latin typeface="Overpass" pitchFamily="2" charset="0"/>
                      </a:endParaRP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$244,620</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$135,960</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$480,000</a:t>
                      </a:r>
                    </a:p>
                  </a:txBody>
                  <a:tcPr marL="9525" marR="9525" marT="9525" marB="0" anchor="b"/>
                </a:tc>
                <a:tc>
                  <a:txBody>
                    <a:bodyPr/>
                    <a:lstStyle/>
                    <a:p>
                      <a:pPr algn="r" fontAlgn="b">
                        <a:buNone/>
                      </a:pPr>
                      <a:r>
                        <a:rPr lang="en-US" sz="1100" b="0" i="0" u="none" strike="noStrike">
                          <a:solidFill>
                            <a:srgbClr val="000000"/>
                          </a:solidFill>
                          <a:effectLst/>
                          <a:latin typeface="Overpass" pitchFamily="2" charset="0"/>
                        </a:rPr>
                        <a:t>$860,580</a:t>
                      </a:r>
                    </a:p>
                  </a:txBody>
                  <a:tcPr marL="9525" marR="9525" marT="9525" marB="0" anchor="b">
                    <a:solidFill>
                      <a:schemeClr val="accent2">
                        <a:lumMod val="20000"/>
                        <a:lumOff val="80000"/>
                      </a:schemeClr>
                    </a:solidFill>
                  </a:tcPr>
                </a:tc>
                <a:extLst>
                  <a:ext uri="{0D108BD9-81ED-4DB2-BD59-A6C34878D82A}">
                    <a16:rowId xmlns:a16="http://schemas.microsoft.com/office/drawing/2014/main" val="2604840154"/>
                  </a:ext>
                </a:extLst>
              </a:tr>
              <a:tr h="190500">
                <a:tc>
                  <a:txBody>
                    <a:bodyPr/>
                    <a:lstStyle/>
                    <a:p>
                      <a:pPr algn="l" fontAlgn="b">
                        <a:buNone/>
                      </a:pPr>
                      <a:r>
                        <a:rPr lang="en-US" sz="1100" b="0" u="none" strike="noStrike" dirty="0">
                          <a:solidFill>
                            <a:srgbClr val="000000"/>
                          </a:solidFill>
                          <a:effectLst/>
                          <a:latin typeface="Overpass" pitchFamily="2" charset="0"/>
                        </a:rPr>
                        <a:t>Vacancy Loss (6%)</a:t>
                      </a:r>
                      <a:endParaRPr lang="en-US" sz="1100" b="0" i="0" u="none" strike="noStrike" dirty="0">
                        <a:solidFill>
                          <a:srgbClr val="000000"/>
                        </a:solidFill>
                        <a:effectLst/>
                        <a:latin typeface="Overpass" pitchFamily="2" charset="0"/>
                      </a:endParaRPr>
                    </a:p>
                  </a:txBody>
                  <a:tcPr marL="9525" marR="9525" marT="9525" marB="0" anchor="b"/>
                </a:tc>
                <a:tc>
                  <a:txBody>
                    <a:bodyPr/>
                    <a:lstStyle/>
                    <a:p>
                      <a:pPr algn="r" fontAlgn="b">
                        <a:buNone/>
                      </a:pPr>
                      <a:r>
                        <a:rPr lang="en-US" sz="1100" b="0" i="0" u="none" strike="noStrike" dirty="0">
                          <a:solidFill>
                            <a:schemeClr val="accent5"/>
                          </a:solidFill>
                          <a:effectLst/>
                          <a:latin typeface="Overpass" pitchFamily="2" charset="0"/>
                        </a:rPr>
                        <a:t>($14,677)</a:t>
                      </a:r>
                    </a:p>
                  </a:txBody>
                  <a:tcPr marL="9525" marR="9525" marT="9525" marB="0" anchor="b"/>
                </a:tc>
                <a:tc>
                  <a:txBody>
                    <a:bodyPr/>
                    <a:lstStyle/>
                    <a:p>
                      <a:pPr algn="r" fontAlgn="b">
                        <a:buNone/>
                      </a:pPr>
                      <a:r>
                        <a:rPr lang="en-US" sz="1100" b="0" i="0" u="none" strike="noStrike" dirty="0">
                          <a:solidFill>
                            <a:schemeClr val="accent5"/>
                          </a:solidFill>
                          <a:effectLst/>
                          <a:latin typeface="Overpass" pitchFamily="2" charset="0"/>
                        </a:rPr>
                        <a:t>($8,158)</a:t>
                      </a:r>
                    </a:p>
                  </a:txBody>
                  <a:tcPr marL="9525" marR="9525" marT="9525" marB="0" anchor="b"/>
                </a:tc>
                <a:tc>
                  <a:txBody>
                    <a:bodyPr/>
                    <a:lstStyle/>
                    <a:p>
                      <a:pPr algn="r" fontAlgn="b">
                        <a:buNone/>
                      </a:pPr>
                      <a:r>
                        <a:rPr lang="en-US" sz="1100" b="0" i="0" u="none" strike="noStrike" dirty="0">
                          <a:solidFill>
                            <a:schemeClr val="accent5"/>
                          </a:solidFill>
                          <a:effectLst/>
                          <a:latin typeface="Overpass" pitchFamily="2" charset="0"/>
                        </a:rPr>
                        <a:t>($28,800)</a:t>
                      </a:r>
                    </a:p>
                  </a:txBody>
                  <a:tcPr marL="9525" marR="9525" marT="9525" marB="0" anchor="b"/>
                </a:tc>
                <a:tc>
                  <a:txBody>
                    <a:bodyPr/>
                    <a:lstStyle/>
                    <a:p>
                      <a:pPr algn="r" fontAlgn="b">
                        <a:buNone/>
                      </a:pPr>
                      <a:r>
                        <a:rPr lang="en-US" sz="1100" b="0" i="0" u="none" strike="noStrike" dirty="0">
                          <a:solidFill>
                            <a:schemeClr val="accent5"/>
                          </a:solidFill>
                          <a:effectLst/>
                          <a:latin typeface="Overpass" pitchFamily="2" charset="0"/>
                        </a:rPr>
                        <a:t>-$51,635</a:t>
                      </a:r>
                    </a:p>
                  </a:txBody>
                  <a:tcPr marL="9525" marR="9525" marT="9525" marB="0" anchor="b">
                    <a:solidFill>
                      <a:schemeClr val="accent2">
                        <a:lumMod val="20000"/>
                        <a:lumOff val="80000"/>
                      </a:schemeClr>
                    </a:solidFill>
                  </a:tcPr>
                </a:tc>
                <a:extLst>
                  <a:ext uri="{0D108BD9-81ED-4DB2-BD59-A6C34878D82A}">
                    <a16:rowId xmlns:a16="http://schemas.microsoft.com/office/drawing/2014/main" val="2310702882"/>
                  </a:ext>
                </a:extLst>
              </a:tr>
              <a:tr h="190500">
                <a:tc>
                  <a:txBody>
                    <a:bodyPr/>
                    <a:lstStyle/>
                    <a:p>
                      <a:pPr algn="l" fontAlgn="b">
                        <a:buNone/>
                      </a:pPr>
                      <a:r>
                        <a:rPr lang="en-US" sz="1100" b="1" u="none" strike="noStrike" dirty="0">
                          <a:solidFill>
                            <a:srgbClr val="000000"/>
                          </a:solidFill>
                          <a:effectLst/>
                          <a:latin typeface="Overpass" pitchFamily="2" charset="0"/>
                        </a:rPr>
                        <a:t>Total Actualized Income</a:t>
                      </a:r>
                      <a:endParaRPr lang="en-US" sz="1100" b="1" i="0" u="none" strike="noStrike" dirty="0">
                        <a:solidFill>
                          <a:srgbClr val="000000"/>
                        </a:solidFill>
                        <a:effectLst/>
                        <a:latin typeface="Overpass" pitchFamily="2" charset="0"/>
                      </a:endParaRPr>
                    </a:p>
                  </a:txBody>
                  <a:tcPr marL="9525" marR="9525" marT="9525" marB="0" anchor="b">
                    <a:solidFill>
                      <a:schemeClr val="accent2">
                        <a:lumMod val="20000"/>
                        <a:lumOff val="80000"/>
                      </a:schemeClr>
                    </a:solidFill>
                  </a:tcPr>
                </a:tc>
                <a:tc>
                  <a:txBody>
                    <a:bodyPr/>
                    <a:lstStyle/>
                    <a:p>
                      <a:pPr algn="r" fontAlgn="b">
                        <a:buNone/>
                      </a:pPr>
                      <a:r>
                        <a:rPr lang="en-US" sz="1100" b="1" i="0" u="none" strike="noStrike" dirty="0">
                          <a:solidFill>
                            <a:srgbClr val="000000"/>
                          </a:solidFill>
                          <a:effectLst/>
                          <a:latin typeface="Overpass" pitchFamily="2" charset="0"/>
                        </a:rPr>
                        <a:t>$229,943</a:t>
                      </a:r>
                    </a:p>
                  </a:txBody>
                  <a:tcPr marL="9525" marR="9525" marT="9525" marB="0" anchor="b">
                    <a:solidFill>
                      <a:schemeClr val="accent2">
                        <a:lumMod val="20000"/>
                        <a:lumOff val="80000"/>
                      </a:schemeClr>
                    </a:solidFill>
                  </a:tcPr>
                </a:tc>
                <a:tc>
                  <a:txBody>
                    <a:bodyPr/>
                    <a:lstStyle/>
                    <a:p>
                      <a:pPr algn="r" fontAlgn="b">
                        <a:buNone/>
                      </a:pPr>
                      <a:r>
                        <a:rPr lang="en-US" sz="1100" b="1" i="0" u="none" strike="noStrike" dirty="0">
                          <a:solidFill>
                            <a:srgbClr val="000000"/>
                          </a:solidFill>
                          <a:effectLst/>
                          <a:latin typeface="Overpass" pitchFamily="2" charset="0"/>
                        </a:rPr>
                        <a:t>$127,802</a:t>
                      </a:r>
                    </a:p>
                  </a:txBody>
                  <a:tcPr marL="9525" marR="9525" marT="9525" marB="0" anchor="b">
                    <a:solidFill>
                      <a:schemeClr val="accent2">
                        <a:lumMod val="20000"/>
                        <a:lumOff val="80000"/>
                      </a:schemeClr>
                    </a:solidFill>
                  </a:tcPr>
                </a:tc>
                <a:tc>
                  <a:txBody>
                    <a:bodyPr/>
                    <a:lstStyle/>
                    <a:p>
                      <a:pPr algn="r" fontAlgn="b">
                        <a:buNone/>
                      </a:pPr>
                      <a:r>
                        <a:rPr lang="en-US" sz="1100" b="1" i="0" u="none" strike="noStrike" dirty="0">
                          <a:solidFill>
                            <a:srgbClr val="000000"/>
                          </a:solidFill>
                          <a:effectLst/>
                          <a:latin typeface="Overpass" pitchFamily="2" charset="0"/>
                        </a:rPr>
                        <a:t>$451,200</a:t>
                      </a:r>
                    </a:p>
                  </a:txBody>
                  <a:tcPr marL="9525" marR="9525" marT="9525" marB="0" anchor="b">
                    <a:solidFill>
                      <a:schemeClr val="accent2">
                        <a:lumMod val="20000"/>
                        <a:lumOff val="80000"/>
                      </a:schemeClr>
                    </a:solidFill>
                  </a:tcPr>
                </a:tc>
                <a:tc>
                  <a:txBody>
                    <a:bodyPr/>
                    <a:lstStyle/>
                    <a:p>
                      <a:pPr algn="r" fontAlgn="b">
                        <a:buNone/>
                      </a:pPr>
                      <a:r>
                        <a:rPr lang="en-US" sz="1100" b="1" i="0" u="none" strike="noStrike" dirty="0">
                          <a:solidFill>
                            <a:srgbClr val="000000"/>
                          </a:solidFill>
                          <a:effectLst/>
                          <a:latin typeface="Overpass" pitchFamily="2" charset="0"/>
                        </a:rPr>
                        <a:t>$808,945</a:t>
                      </a:r>
                    </a:p>
                  </a:txBody>
                  <a:tcPr marL="9525" marR="9525" marT="9525" marB="0" anchor="b">
                    <a:solidFill>
                      <a:schemeClr val="accent2"/>
                    </a:solidFill>
                  </a:tcPr>
                </a:tc>
                <a:extLst>
                  <a:ext uri="{0D108BD9-81ED-4DB2-BD59-A6C34878D82A}">
                    <a16:rowId xmlns:a16="http://schemas.microsoft.com/office/drawing/2014/main" val="2731534104"/>
                  </a:ext>
                </a:extLst>
              </a:tr>
            </a:tbl>
          </a:graphicData>
        </a:graphic>
      </p:graphicFrame>
      <p:graphicFrame>
        <p:nvGraphicFramePr>
          <p:cNvPr id="8" name="Table 7">
            <a:extLst>
              <a:ext uri="{FF2B5EF4-FFF2-40B4-BE49-F238E27FC236}">
                <a16:creationId xmlns:a16="http://schemas.microsoft.com/office/drawing/2014/main" id="{1B2AE63B-5104-7ADC-E836-6CD3F20FCA11}"/>
              </a:ext>
            </a:extLst>
          </p:cNvPr>
          <p:cNvGraphicFramePr>
            <a:graphicFrameLocks noGrp="1"/>
          </p:cNvGraphicFramePr>
          <p:nvPr>
            <p:extLst>
              <p:ext uri="{D42A27DB-BD31-4B8C-83A1-F6EECF244321}">
                <p14:modId xmlns:p14="http://schemas.microsoft.com/office/powerpoint/2010/main" val="289439154"/>
              </p:ext>
            </p:extLst>
          </p:nvPr>
        </p:nvGraphicFramePr>
        <p:xfrm>
          <a:off x="581023" y="2800350"/>
          <a:ext cx="10172702" cy="3710050"/>
        </p:xfrm>
        <a:graphic>
          <a:graphicData uri="http://schemas.openxmlformats.org/drawingml/2006/table">
            <a:tbl>
              <a:tblPr firstRow="1" firstCol="1" lastRow="1">
                <a:tableStyleId>{5FD0F851-EC5A-4D38-B0AD-8093EC10F338}</a:tableStyleId>
              </a:tblPr>
              <a:tblGrid>
                <a:gridCol w="2107908">
                  <a:extLst>
                    <a:ext uri="{9D8B030D-6E8A-4147-A177-3AD203B41FA5}">
                      <a16:colId xmlns:a16="http://schemas.microsoft.com/office/drawing/2014/main" val="1945040187"/>
                    </a:ext>
                  </a:extLst>
                </a:gridCol>
                <a:gridCol w="1159169">
                  <a:extLst>
                    <a:ext uri="{9D8B030D-6E8A-4147-A177-3AD203B41FA5}">
                      <a16:colId xmlns:a16="http://schemas.microsoft.com/office/drawing/2014/main" val="1825680079"/>
                    </a:ext>
                  </a:extLst>
                </a:gridCol>
                <a:gridCol w="76200">
                  <a:extLst>
                    <a:ext uri="{9D8B030D-6E8A-4147-A177-3AD203B41FA5}">
                      <a16:colId xmlns:a16="http://schemas.microsoft.com/office/drawing/2014/main" val="212713327"/>
                    </a:ext>
                  </a:extLst>
                </a:gridCol>
                <a:gridCol w="800100">
                  <a:extLst>
                    <a:ext uri="{9D8B030D-6E8A-4147-A177-3AD203B41FA5}">
                      <a16:colId xmlns:a16="http://schemas.microsoft.com/office/drawing/2014/main" val="1357549885"/>
                    </a:ext>
                  </a:extLst>
                </a:gridCol>
                <a:gridCol w="57150">
                  <a:extLst>
                    <a:ext uri="{9D8B030D-6E8A-4147-A177-3AD203B41FA5}">
                      <a16:colId xmlns:a16="http://schemas.microsoft.com/office/drawing/2014/main" val="2226409886"/>
                    </a:ext>
                  </a:extLst>
                </a:gridCol>
                <a:gridCol w="5972175">
                  <a:extLst>
                    <a:ext uri="{9D8B030D-6E8A-4147-A177-3AD203B41FA5}">
                      <a16:colId xmlns:a16="http://schemas.microsoft.com/office/drawing/2014/main" val="4023389650"/>
                    </a:ext>
                  </a:extLst>
                </a:gridCol>
              </a:tblGrid>
              <a:tr h="323850">
                <a:tc>
                  <a:txBody>
                    <a:bodyPr/>
                    <a:lstStyle/>
                    <a:p>
                      <a:pPr algn="l" fontAlgn="b">
                        <a:buNone/>
                      </a:pPr>
                      <a:r>
                        <a:rPr lang="en-US" sz="2000" b="1" u="none" strike="noStrike" dirty="0">
                          <a:solidFill>
                            <a:srgbClr val="000000"/>
                          </a:solidFill>
                          <a:effectLst/>
                          <a:latin typeface="Overpass" pitchFamily="2" charset="0"/>
                        </a:rPr>
                        <a:t>EXPENSES</a:t>
                      </a:r>
                      <a:endParaRPr lang="en-US" sz="20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tcPr>
                </a:tc>
                <a:tc>
                  <a:txBody>
                    <a:bodyPr/>
                    <a:lstStyle/>
                    <a:p>
                      <a:pPr algn="l" fontAlgn="b">
                        <a:buNone/>
                      </a:pPr>
                      <a:r>
                        <a:rPr lang="en-US" sz="1100" b="1" u="none" strike="noStrike" dirty="0">
                          <a:solidFill>
                            <a:srgbClr val="000000"/>
                          </a:solidFill>
                          <a:effectLst/>
                          <a:latin typeface="Overpass" pitchFamily="2" charset="0"/>
                        </a:rPr>
                        <a:t>Per Unit Per Month</a:t>
                      </a:r>
                      <a:endParaRPr lang="en-US" sz="11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tcPr>
                </a:tc>
                <a:tc>
                  <a:txBody>
                    <a:bodyPr/>
                    <a:lstStyle/>
                    <a:p>
                      <a:pPr algn="l" fontAlgn="b">
                        <a:buNone/>
                      </a:pPr>
                      <a:endParaRPr lang="en-US" sz="11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noFill/>
                  </a:tcPr>
                </a:tc>
                <a:tc>
                  <a:txBody>
                    <a:bodyPr/>
                    <a:lstStyle/>
                    <a:p>
                      <a:pPr algn="l" fontAlgn="b">
                        <a:buNone/>
                      </a:pPr>
                      <a:r>
                        <a:rPr lang="en-US" sz="1100" b="1" u="none" strike="noStrike" dirty="0">
                          <a:solidFill>
                            <a:srgbClr val="000000"/>
                          </a:solidFill>
                          <a:effectLst/>
                          <a:latin typeface="Overpass" pitchFamily="2" charset="0"/>
                        </a:rPr>
                        <a:t>Annual</a:t>
                      </a:r>
                      <a:endParaRPr lang="en-US" sz="11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noFill/>
                  </a:tcPr>
                </a:tc>
                <a:tc>
                  <a:txBody>
                    <a:bodyPr/>
                    <a:lstStyle/>
                    <a:p>
                      <a:pPr algn="l" fontAlgn="b">
                        <a:buNone/>
                      </a:pPr>
                      <a:endParaRPr lang="en-US" sz="11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tcPr>
                </a:tc>
                <a:tc>
                  <a:txBody>
                    <a:bodyPr/>
                    <a:lstStyle/>
                    <a:p>
                      <a:pPr algn="l" fontAlgn="b">
                        <a:buNone/>
                      </a:pPr>
                      <a:r>
                        <a:rPr lang="en-US" sz="1100" b="1" u="none" strike="noStrike" dirty="0">
                          <a:solidFill>
                            <a:srgbClr val="000000"/>
                          </a:solidFill>
                          <a:effectLst/>
                          <a:latin typeface="Overpass" pitchFamily="2" charset="0"/>
                        </a:rPr>
                        <a:t>Notes</a:t>
                      </a:r>
                      <a:endParaRPr lang="en-US" sz="1100" b="1" i="0" u="none" strike="noStrike" dirty="0">
                        <a:solidFill>
                          <a:srgbClr val="000000"/>
                        </a:solidFill>
                        <a:effectLst/>
                        <a:latin typeface="Overpass" pitchFamily="2" charset="0"/>
                      </a:endParaRPr>
                    </a:p>
                  </a:txBody>
                  <a:tcPr marL="1540" marR="1540" marT="1540" marB="0" anchor="b">
                    <a:lnT w="12700" cap="flat" cmpd="sng" algn="ctr">
                      <a:noFill/>
                      <a:prstDash val="solid"/>
                      <a:round/>
                      <a:headEnd type="none" w="med" len="med"/>
                      <a:tailEnd type="none" w="med" len="med"/>
                    </a:lnT>
                  </a:tcPr>
                </a:tc>
                <a:extLst>
                  <a:ext uri="{0D108BD9-81ED-4DB2-BD59-A6C34878D82A}">
                    <a16:rowId xmlns:a16="http://schemas.microsoft.com/office/drawing/2014/main" val="472975446"/>
                  </a:ext>
                </a:extLst>
              </a:tr>
              <a:tr h="412151">
                <a:tc>
                  <a:txBody>
                    <a:bodyPr/>
                    <a:lstStyle/>
                    <a:p>
                      <a:pPr algn="l" fontAlgn="b">
                        <a:buNone/>
                      </a:pPr>
                      <a:r>
                        <a:rPr lang="en-US" sz="1100" b="0" u="none" strike="noStrike" dirty="0">
                          <a:solidFill>
                            <a:srgbClr val="000000"/>
                          </a:solidFill>
                          <a:effectLst/>
                          <a:latin typeface="Overpass" pitchFamily="2" charset="0"/>
                        </a:rPr>
                        <a:t>80% FTE Property Manager</a:t>
                      </a: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$82.67</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$49,600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$25/hour with 10k benefits+ employer costs (barely over 60% AMI)</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2333964533"/>
                  </a:ext>
                </a:extLst>
              </a:tr>
              <a:tr h="310201">
                <a:tc>
                  <a:txBody>
                    <a:bodyPr/>
                    <a:lstStyle/>
                    <a:p>
                      <a:pPr algn="l" fontAlgn="b">
                        <a:buNone/>
                      </a:pPr>
                      <a:r>
                        <a:rPr lang="en-US" sz="1100" b="0" u="none" strike="noStrike" dirty="0">
                          <a:solidFill>
                            <a:srgbClr val="000000"/>
                          </a:solidFill>
                          <a:effectLst/>
                          <a:latin typeface="Overpass" pitchFamily="2" charset="0"/>
                        </a:rPr>
                        <a:t>80% FTE Maintenance</a:t>
                      </a: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$82.67</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$49,600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$25/hour with 10k benefits+ employer costs (barely over 60% AMI)</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2332561408"/>
                  </a:ext>
                </a:extLst>
              </a:tr>
              <a:tr h="350022">
                <a:tc>
                  <a:txBody>
                    <a:bodyPr/>
                    <a:lstStyle/>
                    <a:p>
                      <a:pPr algn="l" fontAlgn="b">
                        <a:buNone/>
                      </a:pPr>
                      <a:r>
                        <a:rPr lang="en-US" sz="1100" b="0" u="none" strike="noStrike" dirty="0">
                          <a:solidFill>
                            <a:srgbClr val="000000"/>
                          </a:solidFill>
                          <a:effectLst/>
                          <a:latin typeface="Overpass" pitchFamily="2" charset="0"/>
                        </a:rPr>
                        <a:t>25% FTE Social Services</a:t>
                      </a: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$41.67</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$25,000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Social worker/case management at a cost of $100,000 per year, inclusive of wages, benefits, insurance, licensing/training, and employer costs</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3999254857"/>
                  </a:ext>
                </a:extLst>
              </a:tr>
              <a:tr h="310201">
                <a:tc>
                  <a:txBody>
                    <a:bodyPr/>
                    <a:lstStyle/>
                    <a:p>
                      <a:pPr algn="l" fontAlgn="b">
                        <a:buNone/>
                      </a:pPr>
                      <a:r>
                        <a:rPr lang="en-US" sz="1100" b="0" u="none" strike="noStrike" dirty="0">
                          <a:solidFill>
                            <a:srgbClr val="000000"/>
                          </a:solidFill>
                          <a:effectLst/>
                          <a:latin typeface="Overpass" pitchFamily="2" charset="0"/>
                        </a:rPr>
                        <a:t>Overhead</a:t>
                      </a: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a:solidFill>
                            <a:srgbClr val="000000"/>
                          </a:solidFill>
                          <a:effectLst/>
                          <a:latin typeface="Overpass" pitchFamily="2" charset="0"/>
                        </a:rPr>
                        <a:t>$100.00</a:t>
                      </a: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a:solidFill>
                            <a:srgbClr val="000000"/>
                          </a:solidFill>
                          <a:effectLst/>
                          <a:latin typeface="Overpass" pitchFamily="2" charset="0"/>
                        </a:rPr>
                        <a:t>$60,000</a:t>
                      </a:r>
                      <a:endParaRPr lang="en-US" sz="1100" b="0" i="0" u="none" strike="noStrike">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Software, phones lines, computers, main office, upper management allocations, IT support &amp; admin</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788263861"/>
                  </a:ext>
                </a:extLst>
              </a:tr>
              <a:tr h="310201">
                <a:tc>
                  <a:txBody>
                    <a:bodyPr/>
                    <a:lstStyle/>
                    <a:p>
                      <a:pPr algn="l" fontAlgn="b">
                        <a:buNone/>
                      </a:pPr>
                      <a:r>
                        <a:rPr lang="en-US" sz="1100" b="0" u="none" strike="noStrike">
                          <a:solidFill>
                            <a:srgbClr val="000000"/>
                          </a:solidFill>
                          <a:effectLst/>
                          <a:latin typeface="Overpass" pitchFamily="2" charset="0"/>
                        </a:rPr>
                        <a:t>Maintenance  </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$150.00</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$90,000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Materials for Maintenance concerns - up $25 per unit per month over market</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2260335178"/>
                  </a:ext>
                </a:extLst>
              </a:tr>
              <a:tr h="310201">
                <a:tc>
                  <a:txBody>
                    <a:bodyPr/>
                    <a:lstStyle/>
                    <a:p>
                      <a:pPr algn="l" fontAlgn="b">
                        <a:buNone/>
                      </a:pPr>
                      <a:r>
                        <a:rPr lang="en-US" sz="1100" b="0" u="none" strike="noStrike">
                          <a:solidFill>
                            <a:srgbClr val="000000"/>
                          </a:solidFill>
                          <a:effectLst/>
                          <a:latin typeface="Overpass" pitchFamily="2" charset="0"/>
                        </a:rPr>
                        <a:t>Vendor Contracts</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a:solidFill>
                            <a:srgbClr val="000000"/>
                          </a:solidFill>
                          <a:effectLst/>
                          <a:latin typeface="Overpass" pitchFamily="2" charset="0"/>
                        </a:rPr>
                        <a:t>$70.00</a:t>
                      </a: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$42,000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u="none" strike="noStrike" dirty="0">
                          <a:effectLst/>
                          <a:latin typeface="Overpass" pitchFamily="2" charset="0"/>
                        </a:rPr>
                        <a:t>Junk removal, pest control, landscape/arboreal, gutters, security system,</a:t>
                      </a:r>
                      <a:r>
                        <a:rPr lang="en-US" sz="1100" b="0" u="none" strike="noStrike" dirty="0">
                          <a:solidFill>
                            <a:srgbClr val="000000"/>
                          </a:solidFill>
                          <a:effectLst/>
                          <a:latin typeface="Overpass" pitchFamily="2" charset="0"/>
                        </a:rPr>
                        <a:t> etc. – up $10 per unit per month over market</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2167125939"/>
                  </a:ext>
                </a:extLst>
              </a:tr>
              <a:tr h="310201">
                <a:tc>
                  <a:txBody>
                    <a:bodyPr/>
                    <a:lstStyle/>
                    <a:p>
                      <a:pPr algn="l" fontAlgn="b">
                        <a:buNone/>
                      </a:pPr>
                      <a:r>
                        <a:rPr lang="en-US" sz="1100" b="0" u="none" strike="noStrike" dirty="0">
                          <a:solidFill>
                            <a:srgbClr val="000000"/>
                          </a:solidFill>
                          <a:effectLst/>
                          <a:latin typeface="Overpass" pitchFamily="2" charset="0"/>
                        </a:rPr>
                        <a:t>General Operating</a:t>
                      </a: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a:solidFill>
                            <a:srgbClr val="000000"/>
                          </a:solidFill>
                          <a:effectLst/>
                          <a:latin typeface="Overpass" pitchFamily="2" charset="0"/>
                        </a:rPr>
                        <a:t>$55.00</a:t>
                      </a: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$33,000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Insurance, Legal, Professional Services– up $5 per unit per month over market</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1128426956"/>
                  </a:ext>
                </a:extLst>
              </a:tr>
              <a:tr h="175811">
                <a:tc>
                  <a:txBody>
                    <a:bodyPr/>
                    <a:lstStyle/>
                    <a:p>
                      <a:pPr algn="l" fontAlgn="b">
                        <a:buNone/>
                      </a:pPr>
                      <a:r>
                        <a:rPr lang="en-US" sz="1100" b="0" u="none" strike="noStrike">
                          <a:solidFill>
                            <a:srgbClr val="000000"/>
                          </a:solidFill>
                          <a:effectLst/>
                          <a:latin typeface="Overpass" pitchFamily="2" charset="0"/>
                        </a:rPr>
                        <a:t>Utilities</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a:solidFill>
                            <a:srgbClr val="000000"/>
                          </a:solidFill>
                          <a:effectLst/>
                          <a:latin typeface="Overpass" pitchFamily="2" charset="0"/>
                        </a:rPr>
                        <a:t>$100.00</a:t>
                      </a: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$60,000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i="0" u="none" strike="noStrike" dirty="0">
                          <a:solidFill>
                            <a:srgbClr val="000000"/>
                          </a:solidFill>
                          <a:effectLst/>
                          <a:latin typeface="Overpass" pitchFamily="2" charset="0"/>
                        </a:rPr>
                        <a:t>Water, Sewer, and Garbage payments (tenant is usually responsible for electricity)</a:t>
                      </a:r>
                    </a:p>
                  </a:txBody>
                  <a:tcPr marL="1540" marR="1540" marT="1540" marB="0" anchor="ctr"/>
                </a:tc>
                <a:extLst>
                  <a:ext uri="{0D108BD9-81ED-4DB2-BD59-A6C34878D82A}">
                    <a16:rowId xmlns:a16="http://schemas.microsoft.com/office/drawing/2014/main" val="4016975934"/>
                  </a:ext>
                </a:extLst>
              </a:tr>
              <a:tr h="310201">
                <a:tc>
                  <a:txBody>
                    <a:bodyPr/>
                    <a:lstStyle/>
                    <a:p>
                      <a:pPr algn="l" fontAlgn="b">
                        <a:buNone/>
                      </a:pPr>
                      <a:r>
                        <a:rPr lang="en-US" sz="1100" b="0" u="none" strike="noStrike">
                          <a:solidFill>
                            <a:srgbClr val="000000"/>
                          </a:solidFill>
                          <a:effectLst/>
                          <a:latin typeface="Overpass" pitchFamily="2" charset="0"/>
                        </a:rPr>
                        <a:t>Replacement Reserves</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a:solidFill>
                            <a:srgbClr val="000000"/>
                          </a:solidFill>
                          <a:effectLst/>
                          <a:latin typeface="Overpass" pitchFamily="2" charset="0"/>
                        </a:rPr>
                        <a:t>$100.00</a:t>
                      </a:r>
                      <a:endParaRPr lang="en-US" sz="1100" b="0" i="0" u="none" strike="noStrike">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$60,000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Fund for major capital replacements (roofs, heating, water systems, </a:t>
                      </a:r>
                      <a:r>
                        <a:rPr lang="en-US" sz="1100" b="0" u="none" strike="noStrike" dirty="0" err="1">
                          <a:solidFill>
                            <a:srgbClr val="000000"/>
                          </a:solidFill>
                          <a:effectLst/>
                          <a:latin typeface="Overpass" pitchFamily="2" charset="0"/>
                        </a:rPr>
                        <a:t>etc</a:t>
                      </a:r>
                      <a:r>
                        <a:rPr lang="en-US" sz="1100" b="0" u="none" strike="noStrike" dirty="0">
                          <a:solidFill>
                            <a:srgbClr val="000000"/>
                          </a:solidFill>
                          <a:effectLst/>
                          <a:latin typeface="Overpass" pitchFamily="2" charset="0"/>
                        </a:rPr>
                        <a:t>)</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3313048178"/>
                  </a:ext>
                </a:extLst>
              </a:tr>
              <a:tr h="175811">
                <a:tc>
                  <a:txBody>
                    <a:bodyPr/>
                    <a:lstStyle/>
                    <a:p>
                      <a:pPr algn="l" fontAlgn="b">
                        <a:buNone/>
                      </a:pPr>
                      <a:r>
                        <a:rPr lang="en-US" sz="1100" b="0" u="none" strike="noStrike">
                          <a:solidFill>
                            <a:srgbClr val="000000"/>
                          </a:solidFill>
                          <a:effectLst/>
                          <a:latin typeface="Overpass" pitchFamily="2" charset="0"/>
                        </a:rPr>
                        <a:t>Taxes</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$0.00</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3007745791"/>
                  </a:ext>
                </a:extLst>
              </a:tr>
              <a:tr h="75402">
                <a:tc>
                  <a:txBody>
                    <a:bodyPr/>
                    <a:lstStyle/>
                    <a:p>
                      <a:pPr algn="l" fontAlgn="b">
                        <a:buNone/>
                      </a:pPr>
                      <a:r>
                        <a:rPr lang="en-US" sz="1100" b="0" u="none" strike="noStrike">
                          <a:solidFill>
                            <a:srgbClr val="000000"/>
                          </a:solidFill>
                          <a:effectLst/>
                          <a:latin typeface="Overpass" pitchFamily="2" charset="0"/>
                        </a:rPr>
                        <a:t>Debt Service</a:t>
                      </a:r>
                      <a:endParaRPr lang="en-US" sz="1100" b="0" i="0" u="none" strike="noStrike">
                        <a:solidFill>
                          <a:srgbClr val="000000"/>
                        </a:solidFill>
                        <a:effectLst/>
                        <a:latin typeface="Overpass" pitchFamily="2" charset="0"/>
                      </a:endParaRPr>
                    </a:p>
                  </a:txBody>
                  <a:tcPr marL="1540" marR="1540" marT="1540" marB="0" anchor="ctr"/>
                </a:tc>
                <a:tc>
                  <a:txBody>
                    <a:bodyPr/>
                    <a:lstStyle/>
                    <a:p>
                      <a:pPr algn="r" fontAlgn="b">
                        <a:buNone/>
                      </a:pPr>
                      <a:r>
                        <a:rPr lang="en-US" sz="1100" b="0" u="none" strike="noStrike" dirty="0">
                          <a:solidFill>
                            <a:srgbClr val="000000"/>
                          </a:solidFill>
                          <a:effectLst/>
                          <a:latin typeface="Overpass" pitchFamily="2" charset="0"/>
                        </a:rPr>
                        <a:t>$416.67</a:t>
                      </a: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endParaRPr lang="en-US" sz="1100" b="0" i="0" u="none" strike="noStrike" dirty="0">
                        <a:solidFill>
                          <a:srgbClr val="000000"/>
                        </a:solidFill>
                        <a:effectLst/>
                        <a:latin typeface="Overpass" pitchFamily="2" charset="0"/>
                      </a:endParaRPr>
                    </a:p>
                  </a:txBody>
                  <a:tcPr marL="1540" marR="1540" marT="1540" marB="0" anchor="ctr">
                    <a:noFill/>
                  </a:tcPr>
                </a:tc>
                <a:tc>
                  <a:txBody>
                    <a:bodyPr/>
                    <a:lstStyle/>
                    <a:p>
                      <a:pPr algn="r" fontAlgn="b">
                        <a:buNone/>
                      </a:pPr>
                      <a:r>
                        <a:rPr lang="en-US" sz="1100" b="0" u="none" strike="noStrike" dirty="0">
                          <a:solidFill>
                            <a:srgbClr val="000000"/>
                          </a:solidFill>
                          <a:effectLst/>
                          <a:latin typeface="Overpass" pitchFamily="2" charset="0"/>
                        </a:rPr>
                        <a:t>$250,000</a:t>
                      </a:r>
                      <a:endParaRPr lang="en-US" sz="1100" b="0" i="0" u="none" strike="noStrike" dirty="0">
                        <a:solidFill>
                          <a:srgbClr val="000000"/>
                        </a:solidFill>
                        <a:effectLst/>
                        <a:latin typeface="Overpass" pitchFamily="2" charset="0"/>
                      </a:endParaRPr>
                    </a:p>
                  </a:txBody>
                  <a:tcPr marL="1540" marR="1540" marT="1540" marB="0" anchor="ctr">
                    <a:solidFill>
                      <a:schemeClr val="accent5">
                        <a:lumMod val="20000"/>
                        <a:lumOff val="80000"/>
                      </a:schemeClr>
                    </a:solidFill>
                  </a:tcPr>
                </a:tc>
                <a:tc>
                  <a:txBody>
                    <a:bodyPr/>
                    <a:lstStyle/>
                    <a:p>
                      <a:pPr algn="l" fontAlgn="b">
                        <a:buNone/>
                      </a:pPr>
                      <a:endParaRPr lang="en-US" sz="1100" b="0" i="0" u="none" strike="noStrike" dirty="0">
                        <a:solidFill>
                          <a:srgbClr val="000000"/>
                        </a:solidFill>
                        <a:effectLst/>
                        <a:latin typeface="Overpass" pitchFamily="2" charset="0"/>
                      </a:endParaRPr>
                    </a:p>
                  </a:txBody>
                  <a:tcPr marL="1540" marR="1540" marT="1540" marB="0" anchor="ctr"/>
                </a:tc>
                <a:tc>
                  <a:txBody>
                    <a:bodyPr/>
                    <a:lstStyle/>
                    <a:p>
                      <a:pPr algn="l" fontAlgn="b">
                        <a:buNone/>
                      </a:pPr>
                      <a:r>
                        <a:rPr lang="en-US" sz="1100" b="0" u="none" strike="noStrike" dirty="0">
                          <a:solidFill>
                            <a:srgbClr val="000000"/>
                          </a:solidFill>
                          <a:effectLst/>
                          <a:latin typeface="Overpass" pitchFamily="2" charset="0"/>
                        </a:rPr>
                        <a:t>Loan Payments - $4 million at 6.25% interest-only</a:t>
                      </a:r>
                      <a:endParaRPr lang="en-US" sz="1100" b="0" i="0" u="none" strike="noStrike" dirty="0">
                        <a:solidFill>
                          <a:srgbClr val="000000"/>
                        </a:solidFill>
                        <a:effectLst/>
                        <a:latin typeface="Overpass" pitchFamily="2" charset="0"/>
                      </a:endParaRPr>
                    </a:p>
                  </a:txBody>
                  <a:tcPr marL="1540" marR="1540" marT="1540" marB="0" anchor="ctr"/>
                </a:tc>
                <a:extLst>
                  <a:ext uri="{0D108BD9-81ED-4DB2-BD59-A6C34878D82A}">
                    <a16:rowId xmlns:a16="http://schemas.microsoft.com/office/drawing/2014/main" val="1633058182"/>
                  </a:ext>
                </a:extLst>
              </a:tr>
              <a:tr h="175811">
                <a:tc>
                  <a:txBody>
                    <a:bodyPr/>
                    <a:lstStyle/>
                    <a:p>
                      <a:pPr algn="l" fontAlgn="b">
                        <a:buNone/>
                      </a:pPr>
                      <a:r>
                        <a:rPr lang="en-US" sz="1100" b="1" u="none" strike="noStrike" dirty="0">
                          <a:solidFill>
                            <a:srgbClr val="000000"/>
                          </a:solidFill>
                          <a:effectLst/>
                          <a:latin typeface="Overpass" pitchFamily="2" charset="0"/>
                        </a:rPr>
                        <a:t>Total Expenses</a:t>
                      </a:r>
                      <a:endParaRPr lang="en-US" sz="1100" b="1" i="0" u="none" strike="noStrike" dirty="0">
                        <a:solidFill>
                          <a:srgbClr val="000000"/>
                        </a:solidFill>
                        <a:effectLst/>
                        <a:latin typeface="Overpass" pitchFamily="2" charset="0"/>
                      </a:endParaRPr>
                    </a:p>
                  </a:txBody>
                  <a:tcPr marL="1540" marR="1540" marT="1540" marB="0" anchor="b">
                    <a:solidFill>
                      <a:schemeClr val="accent5">
                        <a:lumMod val="20000"/>
                        <a:lumOff val="80000"/>
                      </a:schemeClr>
                    </a:solidFill>
                  </a:tcPr>
                </a:tc>
                <a:tc>
                  <a:txBody>
                    <a:bodyPr/>
                    <a:lstStyle/>
                    <a:p>
                      <a:pPr algn="r" fontAlgn="b">
                        <a:buNone/>
                      </a:pPr>
                      <a:r>
                        <a:rPr lang="en-US" sz="1100" b="1" u="none" strike="noStrike" dirty="0">
                          <a:solidFill>
                            <a:srgbClr val="000000"/>
                          </a:solidFill>
                          <a:effectLst/>
                          <a:latin typeface="Overpass" pitchFamily="2" charset="0"/>
                        </a:rPr>
                        <a:t>$1,198.67</a:t>
                      </a:r>
                      <a:endParaRPr lang="en-US" sz="1100" b="1" i="0" u="none" strike="noStrike" dirty="0">
                        <a:solidFill>
                          <a:srgbClr val="000000"/>
                        </a:solidFill>
                        <a:effectLst/>
                        <a:latin typeface="Overpass" pitchFamily="2" charset="0"/>
                      </a:endParaRPr>
                    </a:p>
                  </a:txBody>
                  <a:tcPr marL="1540" marR="1540" marT="1540" marB="0" anchor="b">
                    <a:solidFill>
                      <a:schemeClr val="accent5">
                        <a:lumMod val="20000"/>
                        <a:lumOff val="80000"/>
                      </a:schemeClr>
                    </a:solidFill>
                  </a:tcPr>
                </a:tc>
                <a:tc>
                  <a:txBody>
                    <a:bodyPr/>
                    <a:lstStyle/>
                    <a:p>
                      <a:pPr algn="r" fontAlgn="b">
                        <a:buNone/>
                      </a:pPr>
                      <a:endParaRPr lang="en-US" sz="1100" b="1" i="0" u="none" strike="noStrike" dirty="0">
                        <a:solidFill>
                          <a:srgbClr val="000000"/>
                        </a:solidFill>
                        <a:effectLst/>
                        <a:latin typeface="Overpass" pitchFamily="2" charset="0"/>
                      </a:endParaRPr>
                    </a:p>
                  </a:txBody>
                  <a:tcPr marL="1540" marR="1540" marT="1540" marB="0" anchor="b">
                    <a:solidFill>
                      <a:schemeClr val="accent5">
                        <a:lumMod val="20000"/>
                        <a:lumOff val="80000"/>
                      </a:schemeClr>
                    </a:solidFill>
                  </a:tcPr>
                </a:tc>
                <a:tc>
                  <a:txBody>
                    <a:bodyPr/>
                    <a:lstStyle/>
                    <a:p>
                      <a:pPr algn="r" fontAlgn="b">
                        <a:buNone/>
                      </a:pPr>
                      <a:r>
                        <a:rPr lang="en-US" sz="1100" b="1" u="none" strike="noStrike" dirty="0">
                          <a:solidFill>
                            <a:srgbClr val="000000"/>
                          </a:solidFill>
                          <a:effectLst/>
                          <a:latin typeface="Overpass" pitchFamily="2" charset="0"/>
                        </a:rPr>
                        <a:t>$719,200</a:t>
                      </a:r>
                      <a:endParaRPr lang="en-US" sz="1100" b="1" i="0" u="none" strike="noStrike" dirty="0">
                        <a:solidFill>
                          <a:srgbClr val="000000"/>
                        </a:solidFill>
                        <a:effectLst/>
                        <a:latin typeface="Overpass" pitchFamily="2" charset="0"/>
                      </a:endParaRPr>
                    </a:p>
                  </a:txBody>
                  <a:tcPr marL="1540" marR="1540" marT="1540" marB="0" anchor="b">
                    <a:solidFill>
                      <a:schemeClr val="accent5">
                        <a:lumMod val="60000"/>
                        <a:lumOff val="40000"/>
                      </a:schemeClr>
                    </a:solidFill>
                  </a:tcPr>
                </a:tc>
                <a:tc>
                  <a:txBody>
                    <a:bodyPr/>
                    <a:lstStyle/>
                    <a:p>
                      <a:pPr algn="l" fontAlgn="b">
                        <a:buNone/>
                      </a:pPr>
                      <a:endParaRPr lang="en-US" sz="1100" b="1" i="0" u="none" strike="noStrike" dirty="0">
                        <a:solidFill>
                          <a:srgbClr val="000000"/>
                        </a:solidFill>
                        <a:effectLst/>
                        <a:latin typeface="Overpass" pitchFamily="2" charset="0"/>
                      </a:endParaRPr>
                    </a:p>
                  </a:txBody>
                  <a:tcPr marL="1540" marR="1540" marT="1540" marB="0" anchor="b">
                    <a:solidFill>
                      <a:schemeClr val="accent5">
                        <a:lumMod val="20000"/>
                        <a:lumOff val="80000"/>
                      </a:schemeClr>
                    </a:solidFill>
                  </a:tcPr>
                </a:tc>
                <a:tc>
                  <a:txBody>
                    <a:bodyPr/>
                    <a:lstStyle/>
                    <a:p>
                      <a:pPr algn="l" fontAlgn="b">
                        <a:buNone/>
                      </a:pPr>
                      <a:endParaRPr lang="en-US" sz="1100" b="1" i="0" u="none" strike="noStrike" dirty="0">
                        <a:solidFill>
                          <a:srgbClr val="000000"/>
                        </a:solidFill>
                        <a:effectLst/>
                        <a:latin typeface="Overpass" pitchFamily="2" charset="0"/>
                      </a:endParaRPr>
                    </a:p>
                  </a:txBody>
                  <a:tcPr marL="1540" marR="1540" marT="1540" marB="0" anchor="b">
                    <a:solidFill>
                      <a:schemeClr val="accent5">
                        <a:lumMod val="20000"/>
                        <a:lumOff val="80000"/>
                      </a:schemeClr>
                    </a:solidFill>
                  </a:tcPr>
                </a:tc>
                <a:extLst>
                  <a:ext uri="{0D108BD9-81ED-4DB2-BD59-A6C34878D82A}">
                    <a16:rowId xmlns:a16="http://schemas.microsoft.com/office/drawing/2014/main" val="410886693"/>
                  </a:ext>
                </a:extLst>
              </a:tr>
            </a:tbl>
          </a:graphicData>
        </a:graphic>
      </p:graphicFrame>
      <p:pic>
        <p:nvPicPr>
          <p:cNvPr id="9" name="Picture 8" descr="A picture containing text&#10;&#10;AI-generated content may be incorrect.">
            <a:extLst>
              <a:ext uri="{FF2B5EF4-FFF2-40B4-BE49-F238E27FC236}">
                <a16:creationId xmlns:a16="http://schemas.microsoft.com/office/drawing/2014/main" id="{B4FDB69F-8779-81F4-AC92-449CBCAEDC9E}"/>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Tree>
    <p:extLst>
      <p:ext uri="{BB962C8B-B14F-4D97-AF65-F5344CB8AC3E}">
        <p14:creationId xmlns:p14="http://schemas.microsoft.com/office/powerpoint/2010/main" val="3194128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5119-E4E6-D67F-0ED3-C9AD0677F30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512A0FF-6D65-CCEB-81AA-EF50C524E65E}"/>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con&#10;&#10;AI-generated content may be incorrect.">
            <a:extLst>
              <a:ext uri="{FF2B5EF4-FFF2-40B4-BE49-F238E27FC236}">
                <a16:creationId xmlns:a16="http://schemas.microsoft.com/office/drawing/2014/main" id="{CF1EB527-C7C6-C43F-5AB7-358AE10DAC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pic>
        <p:nvPicPr>
          <p:cNvPr id="9" name="Picture 8" descr="A picture containing text&#10;&#10;AI-generated content may be incorrect.">
            <a:extLst>
              <a:ext uri="{FF2B5EF4-FFF2-40B4-BE49-F238E27FC236}">
                <a16:creationId xmlns:a16="http://schemas.microsoft.com/office/drawing/2014/main" id="{4C0AEF38-2D38-1473-1B70-340DCC2F9FB3}"/>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graphicFrame>
        <p:nvGraphicFramePr>
          <p:cNvPr id="11" name="Table 10">
            <a:extLst>
              <a:ext uri="{FF2B5EF4-FFF2-40B4-BE49-F238E27FC236}">
                <a16:creationId xmlns:a16="http://schemas.microsoft.com/office/drawing/2014/main" id="{062C59E6-C77B-EAB5-C8DA-7BC802CC5558}"/>
              </a:ext>
            </a:extLst>
          </p:cNvPr>
          <p:cNvGraphicFramePr>
            <a:graphicFrameLocks noGrp="1"/>
          </p:cNvGraphicFramePr>
          <p:nvPr>
            <p:extLst>
              <p:ext uri="{D42A27DB-BD31-4B8C-83A1-F6EECF244321}">
                <p14:modId xmlns:p14="http://schemas.microsoft.com/office/powerpoint/2010/main" val="339534951"/>
              </p:ext>
            </p:extLst>
          </p:nvPr>
        </p:nvGraphicFramePr>
        <p:xfrm>
          <a:off x="3586737" y="2482071"/>
          <a:ext cx="4690487" cy="2486185"/>
        </p:xfrm>
        <a:graphic>
          <a:graphicData uri="http://schemas.openxmlformats.org/drawingml/2006/table">
            <a:tbl>
              <a:tblPr firstRow="1" firstCol="1" lastRow="1" bandCol="1">
                <a:tableStyleId>{3B4B98B0-60AC-42C2-AFA5-B58CD77FA1E5}</a:tableStyleId>
              </a:tblPr>
              <a:tblGrid>
                <a:gridCol w="2952159">
                  <a:extLst>
                    <a:ext uri="{9D8B030D-6E8A-4147-A177-3AD203B41FA5}">
                      <a16:colId xmlns:a16="http://schemas.microsoft.com/office/drawing/2014/main" val="740068711"/>
                    </a:ext>
                  </a:extLst>
                </a:gridCol>
                <a:gridCol w="1738328">
                  <a:extLst>
                    <a:ext uri="{9D8B030D-6E8A-4147-A177-3AD203B41FA5}">
                      <a16:colId xmlns:a16="http://schemas.microsoft.com/office/drawing/2014/main" val="1443380756"/>
                    </a:ext>
                  </a:extLst>
                </a:gridCol>
              </a:tblGrid>
              <a:tr h="613087">
                <a:tc>
                  <a:txBody>
                    <a:bodyPr/>
                    <a:lstStyle/>
                    <a:p>
                      <a:pPr algn="l" fontAlgn="b">
                        <a:buNone/>
                      </a:pPr>
                      <a:r>
                        <a:rPr lang="en-US" sz="2800" b="1" i="0" u="none" strike="noStrike" dirty="0">
                          <a:solidFill>
                            <a:srgbClr val="000000"/>
                          </a:solidFill>
                          <a:effectLst/>
                          <a:latin typeface="Overpass Medium" pitchFamily="2" charset="0"/>
                        </a:rPr>
                        <a:t>Annual Revenue</a:t>
                      </a: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2000" u="none" strike="noStrike" dirty="0">
                          <a:effectLst/>
                          <a:latin typeface="Overpass Medium" pitchFamily="2" charset="0"/>
                        </a:rPr>
                        <a:t>TOTAL</a:t>
                      </a:r>
                      <a:endParaRPr lang="en-US" sz="20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8552131"/>
                  </a:ext>
                </a:extLst>
              </a:tr>
              <a:tr h="624366">
                <a:tc>
                  <a:txBody>
                    <a:bodyPr/>
                    <a:lstStyle/>
                    <a:p>
                      <a:pPr algn="l" fontAlgn="b">
                        <a:buNone/>
                      </a:pPr>
                      <a:r>
                        <a:rPr lang="en-US" sz="2000" u="none" strike="noStrike" dirty="0">
                          <a:solidFill>
                            <a:schemeClr val="tx1"/>
                          </a:solidFill>
                          <a:effectLst/>
                          <a:latin typeface="Overpass Medium" pitchFamily="2" charset="0"/>
                        </a:rPr>
                        <a:t>Actualized Income</a:t>
                      </a:r>
                      <a:endParaRPr lang="en-US" sz="20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bg1"/>
                    </a:solidFill>
                  </a:tcPr>
                </a:tc>
                <a:tc>
                  <a:txBody>
                    <a:bodyPr/>
                    <a:lstStyle/>
                    <a:p>
                      <a:pPr algn="r" fontAlgn="b">
                        <a:buNone/>
                      </a:pPr>
                      <a:r>
                        <a:rPr lang="en-US" sz="2000" b="1" i="0" u="none" strike="noStrike" dirty="0">
                          <a:solidFill>
                            <a:srgbClr val="000000"/>
                          </a:solidFill>
                          <a:effectLst/>
                          <a:latin typeface="Overpass Medium" pitchFamily="2" charset="0"/>
                        </a:rPr>
                        <a:t>$</a:t>
                      </a:r>
                      <a:r>
                        <a:rPr lang="en-US" sz="2000" b="1" i="0" u="none" strike="noStrike" dirty="0">
                          <a:solidFill>
                            <a:srgbClr val="000000"/>
                          </a:solidFill>
                          <a:effectLst/>
                          <a:latin typeface="Overpass" pitchFamily="2" charset="0"/>
                        </a:rPr>
                        <a:t>808,945</a:t>
                      </a:r>
                      <a:endParaRPr lang="en-US" sz="2000" b="0" i="0" u="none" strike="noStrike" dirty="0">
                        <a:solidFill>
                          <a:srgbClr val="000000"/>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extLst>
                  <a:ext uri="{0D108BD9-81ED-4DB2-BD59-A6C34878D82A}">
                    <a16:rowId xmlns:a16="http://schemas.microsoft.com/office/drawing/2014/main" val="765209971"/>
                  </a:ext>
                </a:extLst>
              </a:tr>
              <a:tr h="62436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1" i="0" u="none" strike="noStrike" dirty="0">
                          <a:solidFill>
                            <a:schemeClr val="tx1"/>
                          </a:solidFill>
                          <a:effectLst/>
                          <a:latin typeface="Overpass Medium" pitchFamily="2" charset="0"/>
                        </a:rPr>
                        <a:t>Operating Expenses</a:t>
                      </a:r>
                      <a:endParaRPr lang="en-US" sz="20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2000" b="1" u="none" strike="noStrike" dirty="0">
                          <a:solidFill>
                            <a:srgbClr val="000000"/>
                          </a:solidFill>
                          <a:effectLst/>
                          <a:latin typeface="Overpass" pitchFamily="2" charset="0"/>
                        </a:rPr>
                        <a:t>($719,200)</a:t>
                      </a:r>
                      <a:endParaRPr lang="en-US" sz="2000" b="1" i="0" u="none" strike="noStrike" dirty="0">
                        <a:solidFill>
                          <a:srgbClr val="000000"/>
                        </a:solidFill>
                        <a:effectLst/>
                        <a:latin typeface="Overpass"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11775644"/>
                  </a:ext>
                </a:extLst>
              </a:tr>
              <a:tr h="624366">
                <a:tc>
                  <a:txBody>
                    <a:bodyPr/>
                    <a:lstStyle/>
                    <a:p>
                      <a:r>
                        <a:rPr lang="en-US" sz="2400" dirty="0">
                          <a:solidFill>
                            <a:schemeClr val="tx1"/>
                          </a:solidFill>
                          <a:latin typeface="Overpass Medium" pitchFamily="2" charset="0"/>
                        </a:rPr>
                        <a:t>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2400" b="1" i="0" u="none" strike="noStrike" dirty="0">
                          <a:solidFill>
                            <a:sysClr val="windowText" lastClr="000000"/>
                          </a:solidFill>
                          <a:effectLst/>
                          <a:latin typeface="Overpass Medium" pitchFamily="2" charset="0"/>
                        </a:rPr>
                        <a:t>$89,745</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976267882"/>
                  </a:ext>
                </a:extLst>
              </a:tr>
            </a:tbl>
          </a:graphicData>
        </a:graphic>
      </p:graphicFrame>
      <p:sp>
        <p:nvSpPr>
          <p:cNvPr id="2" name="Title 1">
            <a:extLst>
              <a:ext uri="{FF2B5EF4-FFF2-40B4-BE49-F238E27FC236}">
                <a16:creationId xmlns:a16="http://schemas.microsoft.com/office/drawing/2014/main" id="{9A118B6A-BD75-B68A-9620-621A75DD5118}"/>
              </a:ext>
            </a:extLst>
          </p:cNvPr>
          <p:cNvSpPr txBox="1">
            <a:spLocks/>
          </p:cNvSpPr>
          <p:nvPr/>
        </p:nvSpPr>
        <p:spPr>
          <a:xfrm>
            <a:off x="344417" y="1264270"/>
            <a:ext cx="9523095" cy="625475"/>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chemeClr val="tx2"/>
                </a:solidFill>
                <a:latin typeface="Overpass Black" pitchFamily="2" charset="0"/>
              </a:rPr>
              <a:t>PROJECT EXAMPLE: </a:t>
            </a:r>
            <a:r>
              <a:rPr lang="en-US" sz="3200" dirty="0">
                <a:solidFill>
                  <a:schemeClr val="accent1"/>
                </a:solidFill>
                <a:latin typeface="Overpass Black" pitchFamily="2" charset="0"/>
              </a:rPr>
              <a:t>Pierce County, USA (2025)</a:t>
            </a:r>
          </a:p>
        </p:txBody>
      </p:sp>
    </p:spTree>
    <p:extLst>
      <p:ext uri="{BB962C8B-B14F-4D97-AF65-F5344CB8AC3E}">
        <p14:creationId xmlns:p14="http://schemas.microsoft.com/office/powerpoint/2010/main" val="625369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998-04E0-2636-6371-3402E24B702D}"/>
              </a:ext>
            </a:extLst>
          </p:cNvPr>
          <p:cNvSpPr>
            <a:spLocks noGrp="1"/>
          </p:cNvSpPr>
          <p:nvPr>
            <p:ph type="title"/>
          </p:nvPr>
        </p:nvSpPr>
        <p:spPr/>
        <p:txBody>
          <a:bodyPr/>
          <a:lstStyle/>
          <a:p>
            <a:endParaRPr lang="en-US"/>
          </a:p>
        </p:txBody>
      </p:sp>
      <p:sp>
        <p:nvSpPr>
          <p:cNvPr id="4" name="Rectangle: Rounded Corners 3">
            <a:extLst>
              <a:ext uri="{FF2B5EF4-FFF2-40B4-BE49-F238E27FC236}">
                <a16:creationId xmlns:a16="http://schemas.microsoft.com/office/drawing/2014/main" id="{6574AFEC-B2E2-FAC1-0395-DAF6D42A98C9}"/>
              </a:ext>
            </a:extLst>
          </p:cNvPr>
          <p:cNvSpPr/>
          <p:nvPr/>
        </p:nvSpPr>
        <p:spPr>
          <a:xfrm>
            <a:off x="2200275" y="2083101"/>
            <a:ext cx="7791450" cy="2144027"/>
          </a:xfrm>
          <a:prstGeom prst="roundRect">
            <a:avLst>
              <a:gd name="adj" fmla="val 43524"/>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ext&#10;&#10;AI-generated content may be incorrect.">
            <a:extLst>
              <a:ext uri="{FF2B5EF4-FFF2-40B4-BE49-F238E27FC236}">
                <a16:creationId xmlns:a16="http://schemas.microsoft.com/office/drawing/2014/main" id="{8BC1204A-5F49-CED9-7547-EB496D223B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6" name="Picture 5" descr="A picture containing text&#10;&#10;AI-generated content may be incorrect.">
            <a:extLst>
              <a:ext uri="{FF2B5EF4-FFF2-40B4-BE49-F238E27FC236}">
                <a16:creationId xmlns:a16="http://schemas.microsoft.com/office/drawing/2014/main" id="{45E68997-A245-7BB7-8873-90E1FAF90C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
        <p:nvSpPr>
          <p:cNvPr id="7" name="TextBox 6">
            <a:extLst>
              <a:ext uri="{FF2B5EF4-FFF2-40B4-BE49-F238E27FC236}">
                <a16:creationId xmlns:a16="http://schemas.microsoft.com/office/drawing/2014/main" id="{64A5C1CA-A07D-0C79-1FA7-B8C639B5EBC0}"/>
              </a:ext>
            </a:extLst>
          </p:cNvPr>
          <p:cNvSpPr txBox="1"/>
          <p:nvPr/>
        </p:nvSpPr>
        <p:spPr>
          <a:xfrm>
            <a:off x="2386012" y="2277951"/>
            <a:ext cx="7419975" cy="1754326"/>
          </a:xfrm>
          <a:prstGeom prst="rect">
            <a:avLst/>
          </a:prstGeom>
          <a:noFill/>
        </p:spPr>
        <p:txBody>
          <a:bodyPr wrap="square" rtlCol="0">
            <a:spAutoFit/>
          </a:bodyPr>
          <a:lstStyle/>
          <a:p>
            <a:pPr algn="ctr"/>
            <a:r>
              <a:rPr lang="en-US" sz="3600" dirty="0">
                <a:solidFill>
                  <a:schemeClr val="accent1"/>
                </a:solidFill>
                <a:latin typeface="Overpass Black" pitchFamily="2" charset="0"/>
              </a:rPr>
              <a:t>HOW CAN WE SOLVE THE AFFORDABLE HOUSING PROBLEM?</a:t>
            </a:r>
          </a:p>
        </p:txBody>
      </p:sp>
    </p:spTree>
    <p:extLst>
      <p:ext uri="{BB962C8B-B14F-4D97-AF65-F5344CB8AC3E}">
        <p14:creationId xmlns:p14="http://schemas.microsoft.com/office/powerpoint/2010/main" val="24188406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FDEB3F66-B4B7-E8DB-DFC1-D47DDC727578}"/>
              </a:ext>
            </a:extLst>
          </p:cNvPr>
          <p:cNvSpPr/>
          <p:nvPr/>
        </p:nvSpPr>
        <p:spPr>
          <a:xfrm>
            <a:off x="2200275" y="2083101"/>
            <a:ext cx="7791450" cy="2144027"/>
          </a:xfrm>
          <a:prstGeom prst="roundRect">
            <a:avLst>
              <a:gd name="adj" fmla="val 43524"/>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64D370C-3494-A088-91AD-7056643F8BC4}"/>
              </a:ext>
            </a:extLst>
          </p:cNvPr>
          <p:cNvSpPr txBox="1"/>
          <p:nvPr/>
        </p:nvSpPr>
        <p:spPr>
          <a:xfrm>
            <a:off x="2386012" y="2277951"/>
            <a:ext cx="7419975" cy="1754326"/>
          </a:xfrm>
          <a:prstGeom prst="rect">
            <a:avLst/>
          </a:prstGeom>
          <a:noFill/>
        </p:spPr>
        <p:txBody>
          <a:bodyPr wrap="square" rtlCol="0">
            <a:spAutoFit/>
          </a:bodyPr>
          <a:lstStyle/>
          <a:p>
            <a:pPr algn="ctr"/>
            <a:r>
              <a:rPr lang="en-US" sz="3600" dirty="0">
                <a:solidFill>
                  <a:schemeClr val="accent1"/>
                </a:solidFill>
                <a:latin typeface="Overpass Black" pitchFamily="2" charset="0"/>
              </a:rPr>
              <a:t>HOW CAN WE SOLVE THE AFFORDABLE HOUSING PROBLEM?</a:t>
            </a:r>
          </a:p>
        </p:txBody>
      </p:sp>
      <p:pic>
        <p:nvPicPr>
          <p:cNvPr id="11" name="Picture 10" descr="A picture containing text&#10;&#10;AI-generated content may be incorrect.">
            <a:extLst>
              <a:ext uri="{FF2B5EF4-FFF2-40B4-BE49-F238E27FC236}">
                <a16:creationId xmlns:a16="http://schemas.microsoft.com/office/drawing/2014/main" id="{0C739A69-B935-0E3D-BE01-D744DE338C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12" name="Picture 11" descr="A picture containing text&#10;&#10;AI-generated content may be incorrect.">
            <a:extLst>
              <a:ext uri="{FF2B5EF4-FFF2-40B4-BE49-F238E27FC236}">
                <a16:creationId xmlns:a16="http://schemas.microsoft.com/office/drawing/2014/main" id="{1917BE6B-F824-EE62-C39A-2BF9B3B567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Tree>
    <p:extLst>
      <p:ext uri="{BB962C8B-B14F-4D97-AF65-F5344CB8AC3E}">
        <p14:creationId xmlns:p14="http://schemas.microsoft.com/office/powerpoint/2010/main" val="1544336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90C51-CB8C-8791-756C-85BB0872EA96}"/>
            </a:ext>
          </a:extLst>
        </p:cNvPr>
        <p:cNvGrpSpPr/>
        <p:nvPr/>
      </p:nvGrpSpPr>
      <p:grpSpPr>
        <a:xfrm>
          <a:off x="0" y="0"/>
          <a:ext cx="0" cy="0"/>
          <a:chOff x="0" y="0"/>
          <a:chExt cx="0" cy="0"/>
        </a:xfrm>
      </p:grpSpPr>
      <p:pic>
        <p:nvPicPr>
          <p:cNvPr id="5" name="Picture 4" descr="A picture containing text&#10;&#10;AI-generated content may be incorrect.">
            <a:extLst>
              <a:ext uri="{FF2B5EF4-FFF2-40B4-BE49-F238E27FC236}">
                <a16:creationId xmlns:a16="http://schemas.microsoft.com/office/drawing/2014/main" id="{EC9450EE-F18F-AA54-033B-56B95E2EC2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6" name="Picture 5" descr="A picture containing text&#10;&#10;AI-generated content may be incorrect.">
            <a:extLst>
              <a:ext uri="{FF2B5EF4-FFF2-40B4-BE49-F238E27FC236}">
                <a16:creationId xmlns:a16="http://schemas.microsoft.com/office/drawing/2014/main" id="{6B986AA0-B935-70C8-C26F-A456E0B82F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
        <p:nvSpPr>
          <p:cNvPr id="3" name="TextBox 2">
            <a:extLst>
              <a:ext uri="{FF2B5EF4-FFF2-40B4-BE49-F238E27FC236}">
                <a16:creationId xmlns:a16="http://schemas.microsoft.com/office/drawing/2014/main" id="{0AC1BF3E-6119-13F3-025E-9882E63DED35}"/>
              </a:ext>
            </a:extLst>
          </p:cNvPr>
          <p:cNvSpPr txBox="1"/>
          <p:nvPr/>
        </p:nvSpPr>
        <p:spPr>
          <a:xfrm>
            <a:off x="1924050" y="2143125"/>
            <a:ext cx="8096250" cy="1277273"/>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dirty="0">
                <a:solidFill>
                  <a:schemeClr val="tx2"/>
                </a:solidFill>
                <a:latin typeface="Overpass" pitchFamily="2" charset="0"/>
              </a:rPr>
              <a:t>ADU’s and MFTE’s (market-oriented solutions) can help increase housing serving </a:t>
            </a:r>
            <a:r>
              <a:rPr lang="en-US" dirty="0">
                <a:solidFill>
                  <a:schemeClr val="accent1"/>
                </a:solidFill>
                <a:latin typeface="Overpass" pitchFamily="2" charset="0"/>
              </a:rPr>
              <a:t>60% AMI-earners </a:t>
            </a:r>
            <a:r>
              <a:rPr lang="en-US" dirty="0">
                <a:solidFill>
                  <a:schemeClr val="tx2"/>
                </a:solidFill>
                <a:latin typeface="Overpass" pitchFamily="2" charset="0"/>
              </a:rPr>
              <a:t>to </a:t>
            </a:r>
            <a:r>
              <a:rPr lang="en-US" dirty="0">
                <a:solidFill>
                  <a:schemeClr val="accent1"/>
                </a:solidFill>
                <a:latin typeface="Overpass" pitchFamily="2" charset="0"/>
              </a:rPr>
              <a:t>100%+ AMI-earners</a:t>
            </a:r>
          </a:p>
          <a:p>
            <a:pPr marL="285750" indent="-285750">
              <a:spcBef>
                <a:spcPts val="600"/>
              </a:spcBef>
              <a:buFont typeface="Arial" panose="020B0604020202020204" pitchFamily="34" charset="0"/>
              <a:buChar char="•"/>
            </a:pPr>
            <a:r>
              <a:rPr lang="en-US" dirty="0">
                <a:solidFill>
                  <a:schemeClr val="tx2"/>
                </a:solidFill>
                <a:latin typeface="Overpass" pitchFamily="2" charset="0"/>
              </a:rPr>
              <a:t>Substantial non-market investiture and specialized organizations are usually required to provide housing for people making </a:t>
            </a:r>
            <a:r>
              <a:rPr lang="en-US" dirty="0">
                <a:solidFill>
                  <a:schemeClr val="accent1"/>
                </a:solidFill>
                <a:latin typeface="Overpass" pitchFamily="2" charset="0"/>
              </a:rPr>
              <a:t>50% AMI and below</a:t>
            </a:r>
          </a:p>
        </p:txBody>
      </p:sp>
    </p:spTree>
    <p:extLst>
      <p:ext uri="{BB962C8B-B14F-4D97-AF65-F5344CB8AC3E}">
        <p14:creationId xmlns:p14="http://schemas.microsoft.com/office/powerpoint/2010/main" val="30534941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10;&#10;AI-generated content may be incorrect.">
            <a:extLst>
              <a:ext uri="{FF2B5EF4-FFF2-40B4-BE49-F238E27FC236}">
                <a16:creationId xmlns:a16="http://schemas.microsoft.com/office/drawing/2014/main" id="{7B0B0CC3-0354-F943-914D-8A0AE4BAFC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5" name="Picture 4" descr="A picture containing text&#10;&#10;AI-generated content may be incorrect.">
            <a:extLst>
              <a:ext uri="{FF2B5EF4-FFF2-40B4-BE49-F238E27FC236}">
                <a16:creationId xmlns:a16="http://schemas.microsoft.com/office/drawing/2014/main" id="{DDE295D1-521A-FCC2-14D4-7A2C01A53A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
        <p:nvSpPr>
          <p:cNvPr id="6" name="TextBox 5">
            <a:extLst>
              <a:ext uri="{FF2B5EF4-FFF2-40B4-BE49-F238E27FC236}">
                <a16:creationId xmlns:a16="http://schemas.microsoft.com/office/drawing/2014/main" id="{621C8407-B25F-025D-9997-68F7E2BD4930}"/>
              </a:ext>
            </a:extLst>
          </p:cNvPr>
          <p:cNvSpPr txBox="1"/>
          <p:nvPr/>
        </p:nvSpPr>
        <p:spPr>
          <a:xfrm>
            <a:off x="1924050" y="2143125"/>
            <a:ext cx="8096250" cy="1831271"/>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dirty="0">
                <a:solidFill>
                  <a:schemeClr val="tx2"/>
                </a:solidFill>
                <a:latin typeface="Overpass" pitchFamily="2" charset="0"/>
              </a:rPr>
              <a:t>Federally subsidized housing is often the only way to house our extremely-low-income neighbors, but carries a reputation and costs that make it difficult to build and difficult for politicians to fund without active community support for the project</a:t>
            </a:r>
          </a:p>
          <a:p>
            <a:pPr marL="285750" indent="-285750">
              <a:spcBef>
                <a:spcPts val="600"/>
              </a:spcBef>
              <a:buFont typeface="Arial" panose="020B0604020202020204" pitchFamily="34" charset="0"/>
              <a:buChar char="•"/>
            </a:pPr>
            <a:r>
              <a:rPr lang="en-US" dirty="0">
                <a:solidFill>
                  <a:schemeClr val="tx2"/>
                </a:solidFill>
                <a:latin typeface="Overpass" pitchFamily="2" charset="0"/>
              </a:rPr>
              <a:t>Every community needs affordable housing, but not every neighborhood needs the </a:t>
            </a:r>
            <a:r>
              <a:rPr lang="en-US" dirty="0">
                <a:solidFill>
                  <a:schemeClr val="accent1"/>
                </a:solidFill>
                <a:latin typeface="Overpass" pitchFamily="2" charset="0"/>
              </a:rPr>
              <a:t>same type</a:t>
            </a:r>
            <a:r>
              <a:rPr lang="en-US" dirty="0">
                <a:solidFill>
                  <a:schemeClr val="tx2"/>
                </a:solidFill>
                <a:latin typeface="Overpass" pitchFamily="2" charset="0"/>
              </a:rPr>
              <a:t> of affordable housing</a:t>
            </a:r>
          </a:p>
        </p:txBody>
      </p:sp>
    </p:spTree>
    <p:extLst>
      <p:ext uri="{BB962C8B-B14F-4D97-AF65-F5344CB8AC3E}">
        <p14:creationId xmlns:p14="http://schemas.microsoft.com/office/powerpoint/2010/main" val="24100061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10;&#10;AI-generated content may be incorrect.">
            <a:extLst>
              <a:ext uri="{FF2B5EF4-FFF2-40B4-BE49-F238E27FC236}">
                <a16:creationId xmlns:a16="http://schemas.microsoft.com/office/drawing/2014/main" id="{508E90EE-7794-9DC4-1A8C-3767B45F3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5" name="Picture 4" descr="A picture containing text&#10;&#10;AI-generated content may be incorrect.">
            <a:extLst>
              <a:ext uri="{FF2B5EF4-FFF2-40B4-BE49-F238E27FC236}">
                <a16:creationId xmlns:a16="http://schemas.microsoft.com/office/drawing/2014/main" id="{33366996-B713-5E08-C723-C31317D8EB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grpSp>
        <p:nvGrpSpPr>
          <p:cNvPr id="25" name="Group 24">
            <a:extLst>
              <a:ext uri="{FF2B5EF4-FFF2-40B4-BE49-F238E27FC236}">
                <a16:creationId xmlns:a16="http://schemas.microsoft.com/office/drawing/2014/main" id="{07425951-5517-FDB1-647D-7D2C765B86AF}"/>
              </a:ext>
            </a:extLst>
          </p:cNvPr>
          <p:cNvGrpSpPr/>
          <p:nvPr/>
        </p:nvGrpSpPr>
        <p:grpSpPr>
          <a:xfrm>
            <a:off x="5004435" y="1836647"/>
            <a:ext cx="2183130" cy="2335302"/>
            <a:chOff x="5004435" y="1836647"/>
            <a:chExt cx="2183130" cy="2335302"/>
          </a:xfrm>
        </p:grpSpPr>
        <p:sp>
          <p:nvSpPr>
            <p:cNvPr id="8" name="Rectangle: Rounded Corners 7">
              <a:extLst>
                <a:ext uri="{FF2B5EF4-FFF2-40B4-BE49-F238E27FC236}">
                  <a16:creationId xmlns:a16="http://schemas.microsoft.com/office/drawing/2014/main" id="{1B0F37F7-E2CC-0CBB-5B50-2471795434F7}"/>
                </a:ext>
              </a:extLst>
            </p:cNvPr>
            <p:cNvSpPr/>
            <p:nvPr/>
          </p:nvSpPr>
          <p:spPr>
            <a:xfrm>
              <a:off x="5004435" y="1836647"/>
              <a:ext cx="2183130" cy="23353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r>
                <a:rPr lang="en-US" sz="2000" dirty="0">
                  <a:latin typeface="Overpass Black" pitchFamily="2" charset="0"/>
                </a:rPr>
                <a:t>Making Connections</a:t>
              </a:r>
            </a:p>
          </p:txBody>
        </p:sp>
        <p:pic>
          <p:nvPicPr>
            <p:cNvPr id="12" name="Graphic 11" descr="Handshake with solid fill">
              <a:extLst>
                <a:ext uri="{FF2B5EF4-FFF2-40B4-BE49-F238E27FC236}">
                  <a16:creationId xmlns:a16="http://schemas.microsoft.com/office/drawing/2014/main" id="{37384531-9BBA-147A-83D2-2DBF605D9B5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632912" y="2240354"/>
              <a:ext cx="926176" cy="999616"/>
            </a:xfrm>
            <a:prstGeom prst="rect">
              <a:avLst/>
            </a:prstGeom>
          </p:spPr>
        </p:pic>
      </p:grpSp>
      <p:sp>
        <p:nvSpPr>
          <p:cNvPr id="14" name="Plus Sign 13">
            <a:extLst>
              <a:ext uri="{FF2B5EF4-FFF2-40B4-BE49-F238E27FC236}">
                <a16:creationId xmlns:a16="http://schemas.microsoft.com/office/drawing/2014/main" id="{1BD5E1A5-0402-888A-4021-8F2C4135E227}"/>
              </a:ext>
            </a:extLst>
          </p:cNvPr>
          <p:cNvSpPr/>
          <p:nvPr/>
        </p:nvSpPr>
        <p:spPr>
          <a:xfrm>
            <a:off x="7369380" y="2682457"/>
            <a:ext cx="640306" cy="714011"/>
          </a:xfrm>
          <a:prstGeom prst="mathPlus">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2">
                  <a:lumMod val="20000"/>
                  <a:lumOff val="80000"/>
                </a:schemeClr>
              </a:solidFill>
            </a:endParaRPr>
          </a:p>
        </p:txBody>
      </p:sp>
      <p:grpSp>
        <p:nvGrpSpPr>
          <p:cNvPr id="24" name="Group 23">
            <a:extLst>
              <a:ext uri="{FF2B5EF4-FFF2-40B4-BE49-F238E27FC236}">
                <a16:creationId xmlns:a16="http://schemas.microsoft.com/office/drawing/2014/main" id="{0F7797D8-7829-F2DD-5092-C4532072A6E1}"/>
              </a:ext>
            </a:extLst>
          </p:cNvPr>
          <p:cNvGrpSpPr/>
          <p:nvPr/>
        </p:nvGrpSpPr>
        <p:grpSpPr>
          <a:xfrm>
            <a:off x="1817370" y="1836646"/>
            <a:ext cx="2183130" cy="2335302"/>
            <a:chOff x="1817370" y="1836646"/>
            <a:chExt cx="2183130" cy="2335302"/>
          </a:xfrm>
        </p:grpSpPr>
        <p:sp>
          <p:nvSpPr>
            <p:cNvPr id="11" name="Rectangle: Rounded Corners 10">
              <a:extLst>
                <a:ext uri="{FF2B5EF4-FFF2-40B4-BE49-F238E27FC236}">
                  <a16:creationId xmlns:a16="http://schemas.microsoft.com/office/drawing/2014/main" id="{C0062BC3-C8B1-04A6-B170-0D81053C3D73}"/>
                </a:ext>
              </a:extLst>
            </p:cNvPr>
            <p:cNvSpPr/>
            <p:nvPr/>
          </p:nvSpPr>
          <p:spPr>
            <a:xfrm>
              <a:off x="1817370" y="1836646"/>
              <a:ext cx="2183130" cy="2335302"/>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r>
                <a:rPr lang="en-US" sz="2000" dirty="0">
                  <a:latin typeface="Overpass Black" pitchFamily="2" charset="0"/>
                </a:rPr>
                <a:t>Identifying Opportunities</a:t>
              </a:r>
              <a:endParaRPr lang="en-US" dirty="0"/>
            </a:p>
          </p:txBody>
        </p:sp>
        <p:pic>
          <p:nvPicPr>
            <p:cNvPr id="18" name="Graphic 17" descr="Lightbulb and pencil with solid fill">
              <a:extLst>
                <a:ext uri="{FF2B5EF4-FFF2-40B4-BE49-F238E27FC236}">
                  <a16:creationId xmlns:a16="http://schemas.microsoft.com/office/drawing/2014/main" id="{C2CC99CA-2257-CDD6-A965-34D41DD156B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6476" y="2282962"/>
              <a:ext cx="914400" cy="914400"/>
            </a:xfrm>
            <a:prstGeom prst="rect">
              <a:avLst/>
            </a:prstGeom>
          </p:spPr>
        </p:pic>
      </p:grpSp>
      <p:grpSp>
        <p:nvGrpSpPr>
          <p:cNvPr id="26" name="Group 25">
            <a:extLst>
              <a:ext uri="{FF2B5EF4-FFF2-40B4-BE49-F238E27FC236}">
                <a16:creationId xmlns:a16="http://schemas.microsoft.com/office/drawing/2014/main" id="{171D84D1-5A19-45AE-4590-B9518895A221}"/>
              </a:ext>
            </a:extLst>
          </p:cNvPr>
          <p:cNvGrpSpPr/>
          <p:nvPr/>
        </p:nvGrpSpPr>
        <p:grpSpPr>
          <a:xfrm>
            <a:off x="8191500" y="1836646"/>
            <a:ext cx="2183130" cy="2335302"/>
            <a:chOff x="8191500" y="1836646"/>
            <a:chExt cx="2183130" cy="2335302"/>
          </a:xfrm>
        </p:grpSpPr>
        <p:sp>
          <p:nvSpPr>
            <p:cNvPr id="15" name="Rectangle: Rounded Corners 14">
              <a:extLst>
                <a:ext uri="{FF2B5EF4-FFF2-40B4-BE49-F238E27FC236}">
                  <a16:creationId xmlns:a16="http://schemas.microsoft.com/office/drawing/2014/main" id="{76C3509C-E4AB-A0A6-D104-AD89614F60D3}"/>
                </a:ext>
              </a:extLst>
            </p:cNvPr>
            <p:cNvSpPr/>
            <p:nvPr/>
          </p:nvSpPr>
          <p:spPr>
            <a:xfrm>
              <a:off x="8191500" y="1836646"/>
              <a:ext cx="2183130" cy="233530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a:p>
              <a:pPr algn="ctr"/>
              <a:endParaRPr lang="en-US" dirty="0"/>
            </a:p>
            <a:p>
              <a:pPr algn="ctr"/>
              <a:r>
                <a:rPr lang="en-US" sz="2000" dirty="0">
                  <a:latin typeface="Overpass Black" pitchFamily="2" charset="0"/>
                </a:rPr>
                <a:t>Showing Support</a:t>
              </a:r>
            </a:p>
          </p:txBody>
        </p:sp>
        <p:pic>
          <p:nvPicPr>
            <p:cNvPr id="22" name="Graphic 21" descr="Checkmark with solid fill">
              <a:extLst>
                <a:ext uri="{FF2B5EF4-FFF2-40B4-BE49-F238E27FC236}">
                  <a16:creationId xmlns:a16="http://schemas.microsoft.com/office/drawing/2014/main" id="{3655231B-4792-1542-087F-91B1C534341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825865" y="2282962"/>
              <a:ext cx="914400" cy="914400"/>
            </a:xfrm>
            <a:prstGeom prst="rect">
              <a:avLst/>
            </a:prstGeom>
          </p:spPr>
        </p:pic>
      </p:grpSp>
      <p:sp>
        <p:nvSpPr>
          <p:cNvPr id="23" name="Plus Sign 22">
            <a:extLst>
              <a:ext uri="{FF2B5EF4-FFF2-40B4-BE49-F238E27FC236}">
                <a16:creationId xmlns:a16="http://schemas.microsoft.com/office/drawing/2014/main" id="{591D35BF-CE1E-F6A8-A186-BA20052615E4}"/>
              </a:ext>
            </a:extLst>
          </p:cNvPr>
          <p:cNvSpPr/>
          <p:nvPr/>
        </p:nvSpPr>
        <p:spPr>
          <a:xfrm>
            <a:off x="4182314" y="2647291"/>
            <a:ext cx="640306" cy="714011"/>
          </a:xfrm>
          <a:prstGeom prst="mathPlus">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2">
                  <a:lumMod val="20000"/>
                  <a:lumOff val="80000"/>
                </a:schemeClr>
              </a:solidFill>
            </a:endParaRPr>
          </a:p>
        </p:txBody>
      </p:sp>
    </p:spTree>
    <p:extLst>
      <p:ext uri="{BB962C8B-B14F-4D97-AF65-F5344CB8AC3E}">
        <p14:creationId xmlns:p14="http://schemas.microsoft.com/office/powerpoint/2010/main" val="36009109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FE8B5-4ECD-CC83-6EC1-45E5F7E37695}"/>
              </a:ext>
            </a:extLst>
          </p:cNvPr>
          <p:cNvSpPr>
            <a:spLocks noGrp="1"/>
          </p:cNvSpPr>
          <p:nvPr>
            <p:ph type="title"/>
          </p:nvPr>
        </p:nvSpPr>
        <p:spPr/>
        <p:txBody>
          <a:bodyPr/>
          <a:lstStyle/>
          <a:p>
            <a:endParaRPr lang="en-US"/>
          </a:p>
        </p:txBody>
      </p:sp>
      <p:pic>
        <p:nvPicPr>
          <p:cNvPr id="4" name="Picture 3" descr="A picture containing text&#10;&#10;AI-generated content may be incorrect.">
            <a:extLst>
              <a:ext uri="{FF2B5EF4-FFF2-40B4-BE49-F238E27FC236}">
                <a16:creationId xmlns:a16="http://schemas.microsoft.com/office/drawing/2014/main" id="{5D20AE82-69F4-D44B-7417-026DC8805D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5" name="Picture 4" descr="A picture containing text&#10;&#10;AI-generated content may be incorrect.">
            <a:extLst>
              <a:ext uri="{FF2B5EF4-FFF2-40B4-BE49-F238E27FC236}">
                <a16:creationId xmlns:a16="http://schemas.microsoft.com/office/drawing/2014/main" id="{32FDC96C-CE52-930B-6531-ACEA2A8DD5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pic>
        <p:nvPicPr>
          <p:cNvPr id="6" name="Picture 5" descr="A black and white sign&#10;&#10;AI-generated content may be incorrect.">
            <a:extLst>
              <a:ext uri="{FF2B5EF4-FFF2-40B4-BE49-F238E27FC236}">
                <a16:creationId xmlns:a16="http://schemas.microsoft.com/office/drawing/2014/main" id="{AF1172B4-006A-D658-F2B5-8C2C782B0B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186888"/>
            <a:ext cx="5037762" cy="1843821"/>
          </a:xfrm>
          <a:prstGeom prst="rect">
            <a:avLst/>
          </a:prstGeom>
        </p:spPr>
      </p:pic>
      <p:sp>
        <p:nvSpPr>
          <p:cNvPr id="7" name="TextBox 6">
            <a:extLst>
              <a:ext uri="{FF2B5EF4-FFF2-40B4-BE49-F238E27FC236}">
                <a16:creationId xmlns:a16="http://schemas.microsoft.com/office/drawing/2014/main" id="{4C2B4D64-0D55-E6B7-6777-5E987980E9E8}"/>
              </a:ext>
            </a:extLst>
          </p:cNvPr>
          <p:cNvSpPr txBox="1"/>
          <p:nvPr/>
        </p:nvSpPr>
        <p:spPr>
          <a:xfrm>
            <a:off x="246040" y="3889976"/>
            <a:ext cx="4475186" cy="369332"/>
          </a:xfrm>
          <a:prstGeom prst="rect">
            <a:avLst/>
          </a:prstGeom>
          <a:noFill/>
        </p:spPr>
        <p:txBody>
          <a:bodyPr wrap="square" rtlCol="0">
            <a:spAutoFit/>
          </a:bodyPr>
          <a:lstStyle/>
          <a:p>
            <a:pPr algn="ctr"/>
            <a:r>
              <a:rPr lang="en-US" sz="1790" dirty="0">
                <a:solidFill>
                  <a:schemeClr val="accent2"/>
                </a:solidFill>
                <a:latin typeface="Overpass Black" pitchFamily="2" charset="0"/>
              </a:rPr>
              <a:t>PIERCE COUNTY HOUSING AUTHORITY</a:t>
            </a:r>
          </a:p>
        </p:txBody>
      </p:sp>
      <p:sp>
        <p:nvSpPr>
          <p:cNvPr id="8" name="TextBox 7">
            <a:extLst>
              <a:ext uri="{FF2B5EF4-FFF2-40B4-BE49-F238E27FC236}">
                <a16:creationId xmlns:a16="http://schemas.microsoft.com/office/drawing/2014/main" id="{5B0DB656-A4E7-8D4C-CC5C-EE947FF8A1ED}"/>
              </a:ext>
            </a:extLst>
          </p:cNvPr>
          <p:cNvSpPr txBox="1"/>
          <p:nvPr/>
        </p:nvSpPr>
        <p:spPr>
          <a:xfrm>
            <a:off x="7154240" y="2511552"/>
            <a:ext cx="4572590" cy="1661993"/>
          </a:xfrm>
          <a:prstGeom prst="rect">
            <a:avLst/>
          </a:prstGeom>
          <a:noFill/>
        </p:spPr>
        <p:txBody>
          <a:bodyPr wrap="square" rtlCol="0">
            <a:spAutoFit/>
          </a:bodyPr>
          <a:lstStyle/>
          <a:p>
            <a:r>
              <a:rPr lang="en-US" sz="2800" b="1" dirty="0">
                <a:solidFill>
                  <a:schemeClr val="tx2"/>
                </a:solidFill>
                <a:latin typeface="Overpass Medium" pitchFamily="2" charset="0"/>
              </a:rPr>
              <a:t>QUESTIONS?</a:t>
            </a:r>
          </a:p>
          <a:p>
            <a:r>
              <a:rPr lang="en-US" dirty="0">
                <a:solidFill>
                  <a:schemeClr val="accent1"/>
                </a:solidFill>
                <a:latin typeface="Overpass" pitchFamily="2" charset="0"/>
              </a:rPr>
              <a:t>Riley Guerrero </a:t>
            </a:r>
            <a:r>
              <a:rPr lang="en-US" dirty="0">
                <a:solidFill>
                  <a:schemeClr val="accent2"/>
                </a:solidFill>
                <a:latin typeface="Overpass" pitchFamily="2" charset="0"/>
              </a:rPr>
              <a:t>| </a:t>
            </a:r>
            <a:r>
              <a:rPr lang="en-US" i="1" dirty="0">
                <a:solidFill>
                  <a:schemeClr val="accent2"/>
                </a:solidFill>
                <a:latin typeface="Overpass Light" pitchFamily="2" charset="0"/>
              </a:rPr>
              <a:t>Policy &amp; Strategy Manager</a:t>
            </a:r>
          </a:p>
          <a:p>
            <a:r>
              <a:rPr lang="en-US" sz="1400" dirty="0">
                <a:solidFill>
                  <a:schemeClr val="accent1"/>
                </a:solidFill>
                <a:latin typeface="Overpass Light" pitchFamily="2" charset="0"/>
                <a:hlinkClick r:id="rId5">
                  <a:extLst>
                    <a:ext uri="{A12FA001-AC4F-418D-AE19-62706E023703}">
                      <ahyp:hlinkClr xmlns:ahyp="http://schemas.microsoft.com/office/drawing/2018/hyperlinkcolor" val="tx"/>
                    </a:ext>
                  </a:extLst>
                </a:hlinkClick>
              </a:rPr>
              <a:t>Rguerrero@pchawa.org</a:t>
            </a:r>
            <a:endParaRPr lang="en-US" sz="1400" dirty="0">
              <a:solidFill>
                <a:schemeClr val="accent1"/>
              </a:solidFill>
              <a:latin typeface="Overpass Light" pitchFamily="2" charset="0"/>
            </a:endParaRPr>
          </a:p>
          <a:p>
            <a:r>
              <a:rPr lang="en-US" sz="1400" dirty="0">
                <a:solidFill>
                  <a:schemeClr val="accent1"/>
                </a:solidFill>
                <a:latin typeface="Overpass Light" pitchFamily="2" charset="0"/>
              </a:rPr>
              <a:t>253-620-5478</a:t>
            </a:r>
          </a:p>
          <a:p>
            <a:r>
              <a:rPr lang="en-US" sz="1400" dirty="0">
                <a:solidFill>
                  <a:schemeClr val="accent1"/>
                </a:solidFill>
                <a:latin typeface="Overpass Light" pitchFamily="2" charset="0"/>
              </a:rPr>
              <a:t>11515 Canyon Road E,</a:t>
            </a:r>
          </a:p>
          <a:p>
            <a:r>
              <a:rPr lang="en-US" sz="1400" dirty="0">
                <a:solidFill>
                  <a:schemeClr val="accent1"/>
                </a:solidFill>
                <a:latin typeface="Overpass Light" pitchFamily="2" charset="0"/>
              </a:rPr>
              <a:t>Puyallup, WA, 98373</a:t>
            </a:r>
          </a:p>
        </p:txBody>
      </p:sp>
    </p:spTree>
    <p:extLst>
      <p:ext uri="{BB962C8B-B14F-4D97-AF65-F5344CB8AC3E}">
        <p14:creationId xmlns:p14="http://schemas.microsoft.com/office/powerpoint/2010/main" val="9899321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150C8-7CEA-B05C-65CE-A33FF3F4B09C}"/>
            </a:ext>
          </a:extLst>
        </p:cNvPr>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4EDA1BC9-DD6C-8980-2C6E-CFD44FF8E136}"/>
              </a:ext>
            </a:extLst>
          </p:cNvPr>
          <p:cNvSpPr/>
          <p:nvPr/>
        </p:nvSpPr>
        <p:spPr>
          <a:xfrm>
            <a:off x="2200275" y="2083101"/>
            <a:ext cx="7791450" cy="2144027"/>
          </a:xfrm>
          <a:prstGeom prst="roundRect">
            <a:avLst>
              <a:gd name="adj" fmla="val 43524"/>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1ED26695-A9A4-52CB-0422-5736BC3203E0}"/>
              </a:ext>
            </a:extLst>
          </p:cNvPr>
          <p:cNvSpPr txBox="1"/>
          <p:nvPr/>
        </p:nvSpPr>
        <p:spPr>
          <a:xfrm>
            <a:off x="2386012" y="2554950"/>
            <a:ext cx="7419975" cy="1200329"/>
          </a:xfrm>
          <a:prstGeom prst="rect">
            <a:avLst/>
          </a:prstGeom>
          <a:noFill/>
        </p:spPr>
        <p:txBody>
          <a:bodyPr wrap="square" rtlCol="0">
            <a:spAutoFit/>
          </a:bodyPr>
          <a:lstStyle/>
          <a:p>
            <a:pPr algn="ctr"/>
            <a:r>
              <a:rPr lang="en-US" sz="3600" dirty="0">
                <a:solidFill>
                  <a:schemeClr val="accent1"/>
                </a:solidFill>
                <a:latin typeface="Overpass Black" pitchFamily="2" charset="0"/>
              </a:rPr>
              <a:t>WHAT </a:t>
            </a:r>
            <a:r>
              <a:rPr lang="en-US" sz="3600" u="sng" dirty="0">
                <a:solidFill>
                  <a:schemeClr val="accent3">
                    <a:lumMod val="75000"/>
                  </a:schemeClr>
                </a:solidFill>
                <a:latin typeface="Overpass Black" pitchFamily="2" charset="0"/>
              </a:rPr>
              <a:t>IS</a:t>
            </a:r>
            <a:r>
              <a:rPr lang="en-US" sz="3600" dirty="0">
                <a:solidFill>
                  <a:schemeClr val="accent1"/>
                </a:solidFill>
                <a:latin typeface="Overpass Black" pitchFamily="2" charset="0"/>
              </a:rPr>
              <a:t> THE AFFORDABLE HOUSING PROBLEM?</a:t>
            </a:r>
          </a:p>
        </p:txBody>
      </p:sp>
      <p:pic>
        <p:nvPicPr>
          <p:cNvPr id="11" name="Picture 10" descr="A picture containing text&#10;&#10;AI-generated content may be incorrect.">
            <a:extLst>
              <a:ext uri="{FF2B5EF4-FFF2-40B4-BE49-F238E27FC236}">
                <a16:creationId xmlns:a16="http://schemas.microsoft.com/office/drawing/2014/main" id="{9D8287E8-6A7F-18DD-E4FA-0BC5B23C63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12" name="Picture 11" descr="A picture containing text&#10;&#10;AI-generated content may be incorrect.">
            <a:extLst>
              <a:ext uri="{FF2B5EF4-FFF2-40B4-BE49-F238E27FC236}">
                <a16:creationId xmlns:a16="http://schemas.microsoft.com/office/drawing/2014/main" id="{409611C1-A55B-024F-F150-7F91A9923B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Tree>
    <p:extLst>
      <p:ext uri="{BB962C8B-B14F-4D97-AF65-F5344CB8AC3E}">
        <p14:creationId xmlns:p14="http://schemas.microsoft.com/office/powerpoint/2010/main" val="39201912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A5883-45A2-FB87-5E8A-172EB2155648}"/>
            </a:ext>
          </a:extLst>
        </p:cNvPr>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CB1D5D15-5D22-8458-72A1-F6E0E14C8267}"/>
              </a:ext>
            </a:extLst>
          </p:cNvPr>
          <p:cNvSpPr/>
          <p:nvPr/>
        </p:nvSpPr>
        <p:spPr>
          <a:xfrm>
            <a:off x="2200275" y="2083101"/>
            <a:ext cx="7791450" cy="2144027"/>
          </a:xfrm>
          <a:prstGeom prst="roundRect">
            <a:avLst>
              <a:gd name="adj" fmla="val 43524"/>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B452641-BA6D-37D3-9C06-EC9CF3DB4B87}"/>
              </a:ext>
            </a:extLst>
          </p:cNvPr>
          <p:cNvSpPr txBox="1"/>
          <p:nvPr/>
        </p:nvSpPr>
        <p:spPr>
          <a:xfrm>
            <a:off x="2386011" y="2277951"/>
            <a:ext cx="7419975" cy="1754326"/>
          </a:xfrm>
          <a:prstGeom prst="rect">
            <a:avLst/>
          </a:prstGeom>
          <a:noFill/>
        </p:spPr>
        <p:txBody>
          <a:bodyPr wrap="square" rtlCol="0">
            <a:spAutoFit/>
          </a:bodyPr>
          <a:lstStyle/>
          <a:p>
            <a:pPr algn="ctr"/>
            <a:r>
              <a:rPr lang="en-US" sz="3600" dirty="0">
                <a:solidFill>
                  <a:schemeClr val="accent1"/>
                </a:solidFill>
                <a:latin typeface="Overpass Black" pitchFamily="2" charset="0"/>
              </a:rPr>
              <a:t>WHY </a:t>
            </a:r>
            <a:r>
              <a:rPr lang="en-US" sz="3600" u="sng" dirty="0">
                <a:solidFill>
                  <a:schemeClr val="accent3">
                    <a:lumMod val="75000"/>
                  </a:schemeClr>
                </a:solidFill>
                <a:latin typeface="Overpass Black" pitchFamily="2" charset="0"/>
              </a:rPr>
              <a:t>DOESN’T</a:t>
            </a:r>
            <a:r>
              <a:rPr lang="en-US" sz="3600" dirty="0">
                <a:solidFill>
                  <a:schemeClr val="accent1"/>
                </a:solidFill>
                <a:latin typeface="Overpass Black" pitchFamily="2" charset="0"/>
              </a:rPr>
              <a:t> THE MARKET PRODUCE THE AFFORDABLE HOUSING WE NEED?</a:t>
            </a:r>
          </a:p>
        </p:txBody>
      </p:sp>
      <p:pic>
        <p:nvPicPr>
          <p:cNvPr id="11" name="Picture 10" descr="A picture containing text&#10;&#10;AI-generated content may be incorrect.">
            <a:extLst>
              <a:ext uri="{FF2B5EF4-FFF2-40B4-BE49-F238E27FC236}">
                <a16:creationId xmlns:a16="http://schemas.microsoft.com/office/drawing/2014/main" id="{1D40370F-E475-4E27-A9C6-FAAB65F102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958289"/>
          </a:xfrm>
          <a:prstGeom prst="rect">
            <a:avLst/>
          </a:prstGeom>
        </p:spPr>
      </p:pic>
      <p:pic>
        <p:nvPicPr>
          <p:cNvPr id="12" name="Picture 11" descr="A picture containing text&#10;&#10;AI-generated content may be incorrect.">
            <a:extLst>
              <a:ext uri="{FF2B5EF4-FFF2-40B4-BE49-F238E27FC236}">
                <a16:creationId xmlns:a16="http://schemas.microsoft.com/office/drawing/2014/main" id="{814260A9-7CAA-A885-3C72-6F8714CF55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46448"/>
            <a:ext cx="12192000" cy="2511552"/>
          </a:xfrm>
          <a:prstGeom prst="rect">
            <a:avLst/>
          </a:prstGeom>
        </p:spPr>
      </p:pic>
    </p:spTree>
    <p:extLst>
      <p:ext uri="{BB962C8B-B14F-4D97-AF65-F5344CB8AC3E}">
        <p14:creationId xmlns:p14="http://schemas.microsoft.com/office/powerpoint/2010/main" val="15585931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descr="A picture containing text&#10;&#10;AI-generated content may be incorrect.">
            <a:extLst>
              <a:ext uri="{FF2B5EF4-FFF2-40B4-BE49-F238E27FC236}">
                <a16:creationId xmlns:a16="http://schemas.microsoft.com/office/drawing/2014/main" id="{7DB36936-8F28-0E20-825E-ECC132732F3D}"/>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2" name="Title 1">
            <a:extLst>
              <a:ext uri="{FF2B5EF4-FFF2-40B4-BE49-F238E27FC236}">
                <a16:creationId xmlns:a16="http://schemas.microsoft.com/office/drawing/2014/main" id="{0FBED500-5493-EA09-AD1C-A807BCFCDC59}"/>
              </a:ext>
            </a:extLst>
          </p:cNvPr>
          <p:cNvSpPr>
            <a:spLocks noGrp="1"/>
          </p:cNvSpPr>
          <p:nvPr>
            <p:ph type="title"/>
          </p:nvPr>
        </p:nvSpPr>
        <p:spPr>
          <a:xfrm>
            <a:off x="344417" y="1264270"/>
            <a:ext cx="9523095" cy="625475"/>
          </a:xfrm>
        </p:spPr>
        <p:txBody>
          <a:bodyPr>
            <a:normAutofit/>
          </a:bodyPr>
          <a:lstStyle/>
          <a:p>
            <a:r>
              <a:rPr lang="en-US" sz="3200" dirty="0">
                <a:solidFill>
                  <a:schemeClr val="tx2"/>
                </a:solidFill>
                <a:latin typeface="Overpass Black" pitchFamily="2" charset="0"/>
              </a:rPr>
              <a:t>PROJECT EXAMPLE:</a:t>
            </a:r>
            <a:r>
              <a:rPr lang="en-US" sz="3200" dirty="0">
                <a:latin typeface="Overpass Black" pitchFamily="2" charset="0"/>
              </a:rPr>
              <a:t> </a:t>
            </a:r>
            <a:r>
              <a:rPr lang="en-US" sz="3200" dirty="0" err="1">
                <a:solidFill>
                  <a:schemeClr val="accent1"/>
                </a:solidFill>
                <a:latin typeface="Overpass Black" pitchFamily="2" charset="0"/>
              </a:rPr>
              <a:t>Perfectown</a:t>
            </a:r>
            <a:r>
              <a:rPr lang="en-US" sz="3200" dirty="0">
                <a:solidFill>
                  <a:schemeClr val="accent1"/>
                </a:solidFill>
                <a:latin typeface="Overpass Black" pitchFamily="2" charset="0"/>
              </a:rPr>
              <a:t>, USA (2019)</a:t>
            </a:r>
          </a:p>
        </p:txBody>
      </p:sp>
      <p:pic>
        <p:nvPicPr>
          <p:cNvPr id="5" name="Content Placeholder 4" descr="Building with solid fill">
            <a:extLst>
              <a:ext uri="{FF2B5EF4-FFF2-40B4-BE49-F238E27FC236}">
                <a16:creationId xmlns:a16="http://schemas.microsoft.com/office/drawing/2014/main" id="{98826597-8177-3486-D829-72833D5DC4E9}"/>
              </a:ext>
            </a:extLst>
          </p:cNvPr>
          <p:cNvPicPr>
            <a:picLocks noGrp="1" noChangeAspect="1"/>
          </p:cNvPicPr>
          <p:nvPr>
            <p:ph idx="1"/>
          </p:nvPr>
        </p:nvPicPr>
        <p:blipFill>
          <a:blip r:embed="rId4">
            <a:extLst>
              <a:ext uri="{96DAC541-7B7A-43D3-8B79-37D633B846F1}">
                <asvg:svgBlip xmlns:asvg="http://schemas.microsoft.com/office/drawing/2016/SVG/main" r:embed="rId5"/>
              </a:ext>
            </a:extLst>
          </a:blip>
          <a:stretch>
            <a:fillRect/>
          </a:stretch>
        </p:blipFill>
        <p:spPr>
          <a:xfrm>
            <a:off x="344417" y="3410170"/>
            <a:ext cx="2465893" cy="2465893"/>
          </a:xfrm>
        </p:spPr>
      </p:pic>
      <p:sp>
        <p:nvSpPr>
          <p:cNvPr id="7" name="TextBox 6">
            <a:extLst>
              <a:ext uri="{FF2B5EF4-FFF2-40B4-BE49-F238E27FC236}">
                <a16:creationId xmlns:a16="http://schemas.microsoft.com/office/drawing/2014/main" id="{2B70EDE6-ADB3-1314-731D-B74C3B469AF0}"/>
              </a:ext>
            </a:extLst>
          </p:cNvPr>
          <p:cNvSpPr txBox="1"/>
          <p:nvPr/>
        </p:nvSpPr>
        <p:spPr>
          <a:xfrm>
            <a:off x="743925" y="3049682"/>
            <a:ext cx="1666875" cy="461665"/>
          </a:xfrm>
          <a:prstGeom prst="rect">
            <a:avLst/>
          </a:prstGeom>
          <a:noFill/>
        </p:spPr>
        <p:txBody>
          <a:bodyPr wrap="square" rtlCol="0">
            <a:spAutoFit/>
          </a:bodyPr>
          <a:lstStyle/>
          <a:p>
            <a:pPr algn="ctr"/>
            <a:r>
              <a:rPr lang="en-US" sz="2400" b="1" dirty="0">
                <a:solidFill>
                  <a:schemeClr val="accent6"/>
                </a:solidFill>
                <a:latin typeface="Overpass" pitchFamily="2" charset="0"/>
              </a:rPr>
              <a:t>50 UNITS</a:t>
            </a:r>
          </a:p>
        </p:txBody>
      </p:sp>
      <p:sp>
        <p:nvSpPr>
          <p:cNvPr id="12" name="Plus Sign 11">
            <a:extLst>
              <a:ext uri="{FF2B5EF4-FFF2-40B4-BE49-F238E27FC236}">
                <a16:creationId xmlns:a16="http://schemas.microsoft.com/office/drawing/2014/main" id="{D616457B-3BCC-E65B-8A8C-2943DDF3EF6F}"/>
              </a:ext>
            </a:extLst>
          </p:cNvPr>
          <p:cNvSpPr/>
          <p:nvPr/>
        </p:nvSpPr>
        <p:spPr>
          <a:xfrm rot="18875552">
            <a:off x="2484130" y="3965369"/>
            <a:ext cx="885030" cy="914400"/>
          </a:xfrm>
          <a:prstGeom prst="mathPlus">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2">
                  <a:lumMod val="20000"/>
                  <a:lumOff val="80000"/>
                </a:schemeClr>
              </a:solidFill>
            </a:endParaRPr>
          </a:p>
        </p:txBody>
      </p:sp>
      <p:sp>
        <p:nvSpPr>
          <p:cNvPr id="13" name="Equals 12">
            <a:extLst>
              <a:ext uri="{FF2B5EF4-FFF2-40B4-BE49-F238E27FC236}">
                <a16:creationId xmlns:a16="http://schemas.microsoft.com/office/drawing/2014/main" id="{4FEFE0EA-2911-7B4F-202A-17972E1CE873}"/>
              </a:ext>
            </a:extLst>
          </p:cNvPr>
          <p:cNvSpPr/>
          <p:nvPr/>
        </p:nvSpPr>
        <p:spPr>
          <a:xfrm>
            <a:off x="5347461" y="3940679"/>
            <a:ext cx="1038225" cy="962115"/>
          </a:xfrm>
          <a:prstGeom prst="mathEqual">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5" name="Graphic 14" descr="Money with solid fill">
            <a:extLst>
              <a:ext uri="{FF2B5EF4-FFF2-40B4-BE49-F238E27FC236}">
                <a16:creationId xmlns:a16="http://schemas.microsoft.com/office/drawing/2014/main" id="{564A5B90-26B3-96A1-902D-A50888B1F97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940722" y="4199269"/>
            <a:ext cx="1155051" cy="1155051"/>
          </a:xfrm>
          <a:prstGeom prst="rect">
            <a:avLst/>
          </a:prstGeom>
        </p:spPr>
      </p:pic>
      <p:sp>
        <p:nvSpPr>
          <p:cNvPr id="16" name="TextBox 15">
            <a:extLst>
              <a:ext uri="{FF2B5EF4-FFF2-40B4-BE49-F238E27FC236}">
                <a16:creationId xmlns:a16="http://schemas.microsoft.com/office/drawing/2014/main" id="{A5B75348-6069-ADB6-2C0F-86ABF74D6671}"/>
              </a:ext>
            </a:extLst>
          </p:cNvPr>
          <p:cNvSpPr txBox="1"/>
          <p:nvPr/>
        </p:nvSpPr>
        <p:spPr>
          <a:xfrm>
            <a:off x="6276880" y="3393445"/>
            <a:ext cx="2521203" cy="954107"/>
          </a:xfrm>
          <a:prstGeom prst="rect">
            <a:avLst/>
          </a:prstGeom>
          <a:noFill/>
        </p:spPr>
        <p:txBody>
          <a:bodyPr wrap="square" rtlCol="0">
            <a:spAutoFit/>
          </a:bodyPr>
          <a:lstStyle/>
          <a:p>
            <a:pPr algn="ctr"/>
            <a:r>
              <a:rPr lang="en-US" sz="2800" b="1" dirty="0">
                <a:solidFill>
                  <a:schemeClr val="tx2">
                    <a:lumMod val="75000"/>
                    <a:lumOff val="25000"/>
                  </a:schemeClr>
                </a:solidFill>
                <a:latin typeface="Overpass Black" pitchFamily="2" charset="0"/>
              </a:rPr>
              <a:t>$10,000,000 TOTAL COST</a:t>
            </a:r>
          </a:p>
        </p:txBody>
      </p:sp>
      <p:sp>
        <p:nvSpPr>
          <p:cNvPr id="17" name="Rectangle: Rounded Corners 16">
            <a:extLst>
              <a:ext uri="{FF2B5EF4-FFF2-40B4-BE49-F238E27FC236}">
                <a16:creationId xmlns:a16="http://schemas.microsoft.com/office/drawing/2014/main" id="{8B00AE51-EBB9-B88D-CCEF-A79BBB6DFBC9}"/>
              </a:ext>
            </a:extLst>
          </p:cNvPr>
          <p:cNvSpPr/>
          <p:nvPr/>
        </p:nvSpPr>
        <p:spPr>
          <a:xfrm>
            <a:off x="9277350" y="3037085"/>
            <a:ext cx="2305050" cy="1200329"/>
          </a:xfrm>
          <a:prstGeom prst="round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$4,000,000 DOWN</a:t>
            </a:r>
          </a:p>
        </p:txBody>
      </p:sp>
      <p:sp>
        <p:nvSpPr>
          <p:cNvPr id="18" name="Rectangle: Rounded Corners 17">
            <a:extLst>
              <a:ext uri="{FF2B5EF4-FFF2-40B4-BE49-F238E27FC236}">
                <a16:creationId xmlns:a16="http://schemas.microsoft.com/office/drawing/2014/main" id="{21098827-6736-13DC-5DEC-CE4086F3BDC2}"/>
              </a:ext>
            </a:extLst>
          </p:cNvPr>
          <p:cNvSpPr/>
          <p:nvPr/>
        </p:nvSpPr>
        <p:spPr>
          <a:xfrm>
            <a:off x="9277350" y="4318000"/>
            <a:ext cx="2305050" cy="1554480"/>
          </a:xfrm>
          <a:prstGeom prst="roundRect">
            <a:avLst>
              <a:gd name="adj" fmla="val 7706"/>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$6,000,000 LOAN</a:t>
            </a:r>
          </a:p>
          <a:p>
            <a:pPr algn="ctr"/>
            <a:r>
              <a:rPr lang="en-US" sz="1400" i="1" dirty="0"/>
              <a:t>(Interest-Only Mortgage at 5% Interest)</a:t>
            </a:r>
          </a:p>
        </p:txBody>
      </p:sp>
      <p:pic>
        <p:nvPicPr>
          <p:cNvPr id="10" name="Graphic 9" descr="Coins with solid fill">
            <a:extLst>
              <a:ext uri="{FF2B5EF4-FFF2-40B4-BE49-F238E27FC236}">
                <a16:creationId xmlns:a16="http://schemas.microsoft.com/office/drawing/2014/main" id="{EAE9831B-559E-544F-267E-9772E8B5C1A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925975" y="4619449"/>
            <a:ext cx="914400" cy="914400"/>
          </a:xfrm>
          <a:prstGeom prst="rect">
            <a:avLst/>
          </a:prstGeom>
        </p:spPr>
      </p:pic>
      <p:sp>
        <p:nvSpPr>
          <p:cNvPr id="11" name="TextBox 10">
            <a:extLst>
              <a:ext uri="{FF2B5EF4-FFF2-40B4-BE49-F238E27FC236}">
                <a16:creationId xmlns:a16="http://schemas.microsoft.com/office/drawing/2014/main" id="{1FE55C08-ED96-395A-1C13-7295D59C3EA7}"/>
              </a:ext>
            </a:extLst>
          </p:cNvPr>
          <p:cNvSpPr txBox="1"/>
          <p:nvPr/>
        </p:nvSpPr>
        <p:spPr>
          <a:xfrm>
            <a:off x="3549738" y="3410171"/>
            <a:ext cx="1666875" cy="1200329"/>
          </a:xfrm>
          <a:prstGeom prst="rect">
            <a:avLst/>
          </a:prstGeom>
          <a:noFill/>
        </p:spPr>
        <p:txBody>
          <a:bodyPr wrap="square" rtlCol="0">
            <a:spAutoFit/>
          </a:bodyPr>
          <a:lstStyle/>
          <a:p>
            <a:pPr algn="ctr"/>
            <a:r>
              <a:rPr lang="en-US" sz="2400" b="1" dirty="0">
                <a:solidFill>
                  <a:schemeClr val="accent4"/>
                </a:solidFill>
                <a:latin typeface="Overpass" pitchFamily="2" charset="0"/>
              </a:rPr>
              <a:t>$200,000 PER UNIT TO BUILD</a:t>
            </a:r>
          </a:p>
        </p:txBody>
      </p:sp>
      <p:sp>
        <p:nvSpPr>
          <p:cNvPr id="20" name="Left Brace 19">
            <a:extLst>
              <a:ext uri="{FF2B5EF4-FFF2-40B4-BE49-F238E27FC236}">
                <a16:creationId xmlns:a16="http://schemas.microsoft.com/office/drawing/2014/main" id="{43C68333-8EA6-0156-ABA6-A63AB10A67FA}"/>
              </a:ext>
            </a:extLst>
          </p:cNvPr>
          <p:cNvSpPr/>
          <p:nvPr/>
        </p:nvSpPr>
        <p:spPr>
          <a:xfrm>
            <a:off x="8503920" y="3462705"/>
            <a:ext cx="702310" cy="2013535"/>
          </a:xfrm>
          <a:prstGeom prst="leftBrace">
            <a:avLst>
              <a:gd name="adj1" fmla="val 37679"/>
              <a:gd name="adj2" fmla="val 58578"/>
            </a:avLst>
          </a:prstGeom>
          <a:ln w="76200">
            <a:solidFill>
              <a:schemeClr val="tx2">
                <a:lumMod val="75000"/>
                <a:lumOff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938B6A9-8658-6F48-C152-275557A431AF}"/>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Icon&#10;&#10;AI-generated content may be incorrect.">
            <a:extLst>
              <a:ext uri="{FF2B5EF4-FFF2-40B4-BE49-F238E27FC236}">
                <a16:creationId xmlns:a16="http://schemas.microsoft.com/office/drawing/2014/main" id="{93F015EA-00B3-ED02-AB6D-581E32F66FE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2970666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500"/>
                                        <p:tgtEl>
                                          <p:spTgt spid="16"/>
                                        </p:tgtEl>
                                      </p:cBhvr>
                                    </p:animEffect>
                                  </p:childTnLst>
                                </p:cTn>
                              </p:par>
                              <p:par>
                                <p:cTn id="39" presetID="10" presetClass="entr" presetSubtype="0" fill="hold"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500"/>
                                        <p:tgtEl>
                                          <p:spTgt spid="18"/>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12" grpId="0" animBg="1"/>
      <p:bldP spid="13" grpId="0" animBg="1"/>
      <p:bldP spid="16" grpId="0"/>
      <p:bldP spid="17" grpId="0" animBg="1"/>
      <p:bldP spid="18" grpId="0" animBg="1"/>
      <p:bldP spid="11"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F50272-E68E-CC30-CB15-F9E97614198F}"/>
              </a:ext>
            </a:extLst>
          </p:cNvPr>
          <p:cNvGraphicFramePr>
            <a:graphicFrameLocks noGrp="1"/>
          </p:cNvGraphicFramePr>
          <p:nvPr>
            <p:extLst>
              <p:ext uri="{D42A27DB-BD31-4B8C-83A1-F6EECF244321}">
                <p14:modId xmlns:p14="http://schemas.microsoft.com/office/powerpoint/2010/main" val="457270288"/>
              </p:ext>
            </p:extLst>
          </p:nvPr>
        </p:nvGraphicFramePr>
        <p:xfrm>
          <a:off x="447039" y="1889745"/>
          <a:ext cx="11155680" cy="2822448"/>
        </p:xfrm>
        <a:graphic>
          <a:graphicData uri="http://schemas.openxmlformats.org/drawingml/2006/table">
            <a:tbl>
              <a:tblPr firstRow="1" firstCol="1" lastRow="1" bandCol="1">
                <a:tableStyleId>{3B4B98B0-60AC-42C2-AFA5-B58CD77FA1E5}</a:tableStyleId>
              </a:tblPr>
              <a:tblGrid>
                <a:gridCol w="3013533">
                  <a:extLst>
                    <a:ext uri="{9D8B030D-6E8A-4147-A177-3AD203B41FA5}">
                      <a16:colId xmlns:a16="http://schemas.microsoft.com/office/drawing/2014/main" val="2513978238"/>
                    </a:ext>
                  </a:extLst>
                </a:gridCol>
                <a:gridCol w="2249989">
                  <a:extLst>
                    <a:ext uri="{9D8B030D-6E8A-4147-A177-3AD203B41FA5}">
                      <a16:colId xmlns:a16="http://schemas.microsoft.com/office/drawing/2014/main" val="3465913302"/>
                    </a:ext>
                  </a:extLst>
                </a:gridCol>
                <a:gridCol w="2165614">
                  <a:extLst>
                    <a:ext uri="{9D8B030D-6E8A-4147-A177-3AD203B41FA5}">
                      <a16:colId xmlns:a16="http://schemas.microsoft.com/office/drawing/2014/main" val="1922215679"/>
                    </a:ext>
                  </a:extLst>
                </a:gridCol>
                <a:gridCol w="1931014">
                  <a:extLst>
                    <a:ext uri="{9D8B030D-6E8A-4147-A177-3AD203B41FA5}">
                      <a16:colId xmlns:a16="http://schemas.microsoft.com/office/drawing/2014/main" val="746102136"/>
                    </a:ext>
                  </a:extLst>
                </a:gridCol>
                <a:gridCol w="1795530">
                  <a:extLst>
                    <a:ext uri="{9D8B030D-6E8A-4147-A177-3AD203B41FA5}">
                      <a16:colId xmlns:a16="http://schemas.microsoft.com/office/drawing/2014/main" val="3662258226"/>
                    </a:ext>
                  </a:extLst>
                </a:gridCol>
              </a:tblGrid>
              <a:tr h="457200">
                <a:tc>
                  <a:txBody>
                    <a:bodyPr/>
                    <a:lstStyle/>
                    <a:p>
                      <a:pPr algn="l" fontAlgn="b">
                        <a:buNone/>
                      </a:pPr>
                      <a:r>
                        <a:rPr lang="en-US" sz="2800" b="1" u="none" strike="noStrike" dirty="0">
                          <a:solidFill>
                            <a:srgbClr val="000000"/>
                          </a:solidFill>
                          <a:effectLst/>
                          <a:latin typeface="Overpass Medium" pitchFamily="2" charset="0"/>
                        </a:rPr>
                        <a:t>Income</a:t>
                      </a:r>
                      <a:endParaRPr lang="en-US" sz="28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800" u="none" strike="noStrike" dirty="0">
                          <a:effectLst/>
                          <a:latin typeface="Overpass Medium" pitchFamily="2" charset="0"/>
                        </a:rPr>
                        <a:t>New Market Rent</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800" u="none" strike="noStrike" dirty="0">
                          <a:effectLst/>
                          <a:latin typeface="Overpass Medium" pitchFamily="2" charset="0"/>
                        </a:rPr>
                        <a:t>80%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800" u="none" strike="noStrike" dirty="0">
                          <a:effectLst/>
                          <a:latin typeface="Overpass Medium" pitchFamily="2" charset="0"/>
                        </a:rPr>
                        <a:t>50%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800" u="none" strike="noStrike" dirty="0">
                          <a:effectLst/>
                          <a:latin typeface="Overpass Medium" pitchFamily="2" charset="0"/>
                        </a:rPr>
                        <a:t>30%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471277703"/>
                  </a:ext>
                </a:extLst>
              </a:tr>
              <a:tr h="591312">
                <a:tc>
                  <a:txBody>
                    <a:bodyPr/>
                    <a:lstStyle/>
                    <a:p>
                      <a:pPr algn="l" fontAlgn="b">
                        <a:buNone/>
                      </a:pPr>
                      <a:r>
                        <a:rPr lang="en-US" sz="1800" u="none" strike="noStrike" dirty="0">
                          <a:effectLst/>
                          <a:latin typeface="Overpass Medium" pitchFamily="2" charset="0"/>
                        </a:rPr>
                        <a:t>Monthly Rent Per Unit</a:t>
                      </a:r>
                      <a:endParaRPr lang="en-US" sz="18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800" b="0" i="0" u="none" strike="noStrike" dirty="0">
                          <a:solidFill>
                            <a:srgbClr val="000000"/>
                          </a:solidFill>
                          <a:effectLst/>
                          <a:latin typeface="Overpass Medium" pitchFamily="2" charset="0"/>
                        </a:rPr>
                        <a:t>$2,000</a:t>
                      </a:r>
                    </a:p>
                  </a:txBody>
                  <a:tcPr marL="9525" marR="9525" marT="9525" marB="0" anchor="b">
                    <a:solidFill>
                      <a:schemeClr val="accent2">
                        <a:lumMod val="20000"/>
                        <a:lumOff val="80000"/>
                      </a:schemeClr>
                    </a:solidFill>
                  </a:tcPr>
                </a:tc>
                <a:tc>
                  <a:txBody>
                    <a:bodyPr/>
                    <a:lstStyle/>
                    <a:p>
                      <a:pPr algn="r" fontAlgn="b">
                        <a:buNone/>
                      </a:pPr>
                      <a:r>
                        <a:rPr lang="en-US" sz="1800" b="0" i="0" u="none" strike="noStrike" dirty="0">
                          <a:solidFill>
                            <a:srgbClr val="000000"/>
                          </a:solidFill>
                          <a:effectLst/>
                          <a:latin typeface="Overpass Medium" pitchFamily="2" charset="0"/>
                        </a:rPr>
                        <a:t>$1,800</a:t>
                      </a:r>
                    </a:p>
                  </a:txBody>
                  <a:tcPr marL="9525" marR="9525" marT="9525" marB="0" anchor="b">
                    <a:solidFill>
                      <a:schemeClr val="accent2">
                        <a:lumMod val="40000"/>
                        <a:lumOff val="60000"/>
                      </a:schemeClr>
                    </a:solidFill>
                  </a:tcPr>
                </a:tc>
                <a:tc>
                  <a:txBody>
                    <a:bodyPr/>
                    <a:lstStyle/>
                    <a:p>
                      <a:pPr algn="r" fontAlgn="b">
                        <a:buNone/>
                      </a:pPr>
                      <a:r>
                        <a:rPr lang="en-US" sz="1800" b="0" i="0" u="none" strike="noStrike" dirty="0">
                          <a:solidFill>
                            <a:srgbClr val="000000"/>
                          </a:solidFill>
                          <a:effectLst/>
                          <a:latin typeface="Overpass Medium" pitchFamily="2" charset="0"/>
                        </a:rPr>
                        <a:t>$1,133</a:t>
                      </a:r>
                    </a:p>
                  </a:txBody>
                  <a:tcPr marL="9525" marR="9525" marT="9525" marB="0" anchor="b">
                    <a:solidFill>
                      <a:schemeClr val="accent2">
                        <a:lumMod val="60000"/>
                        <a:lumOff val="40000"/>
                      </a:schemeClr>
                    </a:solidFill>
                  </a:tcPr>
                </a:tc>
                <a:tc>
                  <a:txBody>
                    <a:bodyPr/>
                    <a:lstStyle/>
                    <a:p>
                      <a:pPr algn="r" fontAlgn="b">
                        <a:buNone/>
                      </a:pPr>
                      <a:r>
                        <a:rPr lang="en-US" sz="1800" b="0" i="0" u="none" strike="noStrike" dirty="0">
                          <a:solidFill>
                            <a:srgbClr val="000000"/>
                          </a:solidFill>
                          <a:effectLst/>
                          <a:latin typeface="Overpass Medium" pitchFamily="2" charset="0"/>
                        </a:rPr>
                        <a:t>$679</a:t>
                      </a:r>
                    </a:p>
                  </a:txBody>
                  <a:tcPr marL="9525" marR="9525" marT="9525" marB="0" anchor="b">
                    <a:solidFill>
                      <a:schemeClr val="accent2"/>
                    </a:solidFill>
                  </a:tcPr>
                </a:tc>
                <a:extLst>
                  <a:ext uri="{0D108BD9-81ED-4DB2-BD59-A6C34878D82A}">
                    <a16:rowId xmlns:a16="http://schemas.microsoft.com/office/drawing/2014/main" val="2300092084"/>
                  </a:ext>
                </a:extLst>
              </a:tr>
              <a:tr h="591312">
                <a:tc>
                  <a:txBody>
                    <a:bodyPr/>
                    <a:lstStyle/>
                    <a:p>
                      <a:pPr algn="l" fontAlgn="b">
                        <a:buNone/>
                      </a:pPr>
                      <a:r>
                        <a:rPr lang="en-US" sz="1800" u="none" strike="noStrike" dirty="0">
                          <a:effectLst/>
                          <a:latin typeface="Overpass Medium" pitchFamily="2" charset="0"/>
                        </a:rPr>
                        <a:t>Annual Total Income</a:t>
                      </a:r>
                    </a:p>
                    <a:p>
                      <a:pPr algn="l" fontAlgn="b">
                        <a:buNone/>
                      </a:pPr>
                      <a:r>
                        <a:rPr lang="en-US" sz="1800" b="0" i="1" u="none" strike="noStrike" dirty="0">
                          <a:solidFill>
                            <a:srgbClr val="000000"/>
                          </a:solidFill>
                          <a:effectLst/>
                          <a:latin typeface="Overpass Medium" pitchFamily="2" charset="0"/>
                        </a:rPr>
                        <a:t>(12 months * 50 units)</a:t>
                      </a:r>
                    </a:p>
                  </a:txBody>
                  <a:tcPr marL="9525" marR="9525" marT="9525" marB="0" anchor="b">
                    <a:solidFill>
                      <a:schemeClr val="bg1"/>
                    </a:solidFill>
                  </a:tcPr>
                </a:tc>
                <a:tc>
                  <a:txBody>
                    <a:bodyPr/>
                    <a:lstStyle/>
                    <a:p>
                      <a:pPr algn="r" fontAlgn="b">
                        <a:buNone/>
                      </a:pPr>
                      <a:r>
                        <a:rPr lang="en-US" sz="1800" b="0" i="0" u="none" strike="noStrike" dirty="0">
                          <a:solidFill>
                            <a:srgbClr val="000000"/>
                          </a:solidFill>
                          <a:effectLst/>
                          <a:latin typeface="Overpass Medium" pitchFamily="2" charset="0"/>
                        </a:rPr>
                        <a:t>$1,200,000</a:t>
                      </a:r>
                    </a:p>
                  </a:txBody>
                  <a:tcPr marL="9525" marR="9525" marT="9525" marB="0" anchor="b">
                    <a:solidFill>
                      <a:schemeClr val="accent2">
                        <a:lumMod val="20000"/>
                        <a:lumOff val="80000"/>
                      </a:schemeClr>
                    </a:solidFill>
                  </a:tcPr>
                </a:tc>
                <a:tc>
                  <a:txBody>
                    <a:bodyPr/>
                    <a:lstStyle/>
                    <a:p>
                      <a:pPr algn="r" fontAlgn="b">
                        <a:buNone/>
                      </a:pPr>
                      <a:r>
                        <a:rPr lang="en-US" sz="1800" b="0" i="0" u="none" strike="noStrike" dirty="0">
                          <a:solidFill>
                            <a:srgbClr val="000000"/>
                          </a:solidFill>
                          <a:effectLst/>
                          <a:latin typeface="Overpass Medium" pitchFamily="2" charset="0"/>
                        </a:rPr>
                        <a:t>$1,080,000</a:t>
                      </a:r>
                    </a:p>
                  </a:txBody>
                  <a:tcPr marL="9525" marR="9525" marT="9525" marB="0" anchor="b">
                    <a:solidFill>
                      <a:schemeClr val="accent2">
                        <a:lumMod val="40000"/>
                        <a:lumOff val="60000"/>
                      </a:schemeClr>
                    </a:solidFill>
                  </a:tcPr>
                </a:tc>
                <a:tc>
                  <a:txBody>
                    <a:bodyPr/>
                    <a:lstStyle/>
                    <a:p>
                      <a:pPr algn="r" fontAlgn="b">
                        <a:buNone/>
                      </a:pPr>
                      <a:r>
                        <a:rPr lang="en-US" sz="1800" b="0" i="0" u="none" strike="noStrike" dirty="0">
                          <a:solidFill>
                            <a:srgbClr val="000000"/>
                          </a:solidFill>
                          <a:effectLst/>
                          <a:latin typeface="Overpass Medium" pitchFamily="2" charset="0"/>
                        </a:rPr>
                        <a:t>$679,800</a:t>
                      </a:r>
                    </a:p>
                  </a:txBody>
                  <a:tcPr marL="9525" marR="9525" marT="9525" marB="0" anchor="b">
                    <a:solidFill>
                      <a:schemeClr val="accent2">
                        <a:lumMod val="60000"/>
                        <a:lumOff val="40000"/>
                      </a:schemeClr>
                    </a:solidFill>
                  </a:tcPr>
                </a:tc>
                <a:tc>
                  <a:txBody>
                    <a:bodyPr/>
                    <a:lstStyle/>
                    <a:p>
                      <a:pPr algn="r" fontAlgn="b">
                        <a:buNone/>
                      </a:pPr>
                      <a:r>
                        <a:rPr lang="en-US" sz="1800" b="0" i="0" u="none" strike="noStrike" dirty="0">
                          <a:solidFill>
                            <a:srgbClr val="000000"/>
                          </a:solidFill>
                          <a:effectLst/>
                          <a:latin typeface="Overpass Medium" pitchFamily="2" charset="0"/>
                        </a:rPr>
                        <a:t>$407,400</a:t>
                      </a:r>
                    </a:p>
                  </a:txBody>
                  <a:tcPr marL="9525" marR="9525" marT="9525" marB="0" anchor="b">
                    <a:solidFill>
                      <a:schemeClr val="accent2"/>
                    </a:solidFill>
                  </a:tcPr>
                </a:tc>
                <a:extLst>
                  <a:ext uri="{0D108BD9-81ED-4DB2-BD59-A6C34878D82A}">
                    <a16:rowId xmlns:a16="http://schemas.microsoft.com/office/drawing/2014/main" val="3978490431"/>
                  </a:ext>
                </a:extLst>
              </a:tr>
              <a:tr h="591312">
                <a:tc>
                  <a:txBody>
                    <a:bodyPr/>
                    <a:lstStyle/>
                    <a:p>
                      <a:pPr algn="l" fontAlgn="b">
                        <a:buNone/>
                      </a:pPr>
                      <a:r>
                        <a:rPr lang="en-US" sz="1800" u="none" strike="noStrike" dirty="0">
                          <a:effectLst/>
                          <a:latin typeface="Overpass Medium" pitchFamily="2" charset="0"/>
                        </a:rPr>
                        <a:t>Vacancy Loss </a:t>
                      </a:r>
                    </a:p>
                    <a:p>
                      <a:pPr algn="l" fontAlgn="b">
                        <a:buNone/>
                      </a:pPr>
                      <a:r>
                        <a:rPr lang="en-US" sz="1800" b="0" i="1" u="none" strike="noStrike" dirty="0">
                          <a:effectLst/>
                          <a:latin typeface="Overpass Medium" pitchFamily="2" charset="0"/>
                        </a:rPr>
                        <a:t>(5% of income)</a:t>
                      </a:r>
                      <a:endParaRPr lang="en-US" sz="1800" b="0" i="1"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800" b="0" i="0" u="none" strike="noStrike" dirty="0">
                          <a:solidFill>
                            <a:schemeClr val="accent5"/>
                          </a:solidFill>
                          <a:effectLst/>
                          <a:latin typeface="Overpass Medium" pitchFamily="2" charset="0"/>
                        </a:rPr>
                        <a:t>-$60,000</a:t>
                      </a:r>
                    </a:p>
                  </a:txBody>
                  <a:tcPr marL="9525" marR="9525" marT="9525" marB="0" anchor="b">
                    <a:solidFill>
                      <a:schemeClr val="accent2">
                        <a:lumMod val="20000"/>
                        <a:lumOff val="80000"/>
                      </a:schemeClr>
                    </a:solidFill>
                  </a:tcPr>
                </a:tc>
                <a:tc>
                  <a:txBody>
                    <a:bodyPr/>
                    <a:lstStyle/>
                    <a:p>
                      <a:pPr algn="r" fontAlgn="b">
                        <a:buNone/>
                      </a:pPr>
                      <a:r>
                        <a:rPr lang="en-US" sz="1800" b="0" i="0" u="none" strike="noStrike" dirty="0">
                          <a:solidFill>
                            <a:schemeClr val="accent5"/>
                          </a:solidFill>
                          <a:effectLst/>
                          <a:latin typeface="Overpass Medium" pitchFamily="2" charset="0"/>
                        </a:rPr>
                        <a:t>-$54,000</a:t>
                      </a:r>
                    </a:p>
                  </a:txBody>
                  <a:tcPr marL="9525" marR="9525" marT="9525" marB="0" anchor="b">
                    <a:solidFill>
                      <a:schemeClr val="accent2">
                        <a:lumMod val="40000"/>
                        <a:lumOff val="60000"/>
                      </a:schemeClr>
                    </a:solidFill>
                  </a:tcPr>
                </a:tc>
                <a:tc>
                  <a:txBody>
                    <a:bodyPr/>
                    <a:lstStyle/>
                    <a:p>
                      <a:pPr algn="r" fontAlgn="b">
                        <a:buNone/>
                      </a:pPr>
                      <a:r>
                        <a:rPr lang="en-US" sz="1800" b="0" i="0" u="none" strike="noStrike" dirty="0">
                          <a:solidFill>
                            <a:schemeClr val="accent5"/>
                          </a:solidFill>
                          <a:effectLst/>
                          <a:latin typeface="Overpass Medium" pitchFamily="2" charset="0"/>
                        </a:rPr>
                        <a:t>-$33,990</a:t>
                      </a:r>
                    </a:p>
                  </a:txBody>
                  <a:tcPr marL="9525" marR="9525" marT="9525" marB="0" anchor="b">
                    <a:solidFill>
                      <a:schemeClr val="accent2">
                        <a:lumMod val="60000"/>
                        <a:lumOff val="40000"/>
                      </a:schemeClr>
                    </a:solidFill>
                  </a:tcPr>
                </a:tc>
                <a:tc>
                  <a:txBody>
                    <a:bodyPr/>
                    <a:lstStyle/>
                    <a:p>
                      <a:pPr algn="r" fontAlgn="b">
                        <a:buNone/>
                      </a:pPr>
                      <a:r>
                        <a:rPr lang="en-US" sz="1800" b="0" i="0" u="none" strike="noStrike" dirty="0">
                          <a:solidFill>
                            <a:schemeClr val="accent5"/>
                          </a:solidFill>
                          <a:effectLst/>
                          <a:latin typeface="Overpass Medium" pitchFamily="2" charset="0"/>
                        </a:rPr>
                        <a:t>-$20,370</a:t>
                      </a:r>
                    </a:p>
                  </a:txBody>
                  <a:tcPr marL="9525" marR="9525" marT="9525" marB="0" anchor="b">
                    <a:solidFill>
                      <a:schemeClr val="accent2"/>
                    </a:solidFill>
                  </a:tcPr>
                </a:tc>
                <a:extLst>
                  <a:ext uri="{0D108BD9-81ED-4DB2-BD59-A6C34878D82A}">
                    <a16:rowId xmlns:a16="http://schemas.microsoft.com/office/drawing/2014/main" val="966935653"/>
                  </a:ext>
                </a:extLst>
              </a:tr>
              <a:tr h="591312">
                <a:tc>
                  <a:txBody>
                    <a:bodyPr/>
                    <a:lstStyle/>
                    <a:p>
                      <a:pPr algn="l" fontAlgn="b">
                        <a:buNone/>
                      </a:pPr>
                      <a:r>
                        <a:rPr lang="en-US" sz="1800" u="none" strike="noStrike" dirty="0">
                          <a:effectLst/>
                          <a:latin typeface="Overpass Medium" pitchFamily="2" charset="0"/>
                        </a:rPr>
                        <a:t>Actualized Income</a:t>
                      </a:r>
                      <a:endParaRPr lang="en-US" sz="18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800" b="0" i="0" u="none" strike="noStrike" dirty="0">
                          <a:solidFill>
                            <a:srgbClr val="000000"/>
                          </a:solidFill>
                          <a:effectLst/>
                          <a:latin typeface="Overpass Medium" pitchFamily="2" charset="0"/>
                        </a:rPr>
                        <a:t>$1,140,000</a:t>
                      </a:r>
                    </a:p>
                  </a:txBody>
                  <a:tcPr marL="9525" marR="9525" marT="9525" marB="0" anchor="b">
                    <a:solidFill>
                      <a:schemeClr val="accent2">
                        <a:lumMod val="20000"/>
                        <a:lumOff val="80000"/>
                      </a:schemeClr>
                    </a:solidFill>
                  </a:tcPr>
                </a:tc>
                <a:tc>
                  <a:txBody>
                    <a:bodyPr/>
                    <a:lstStyle/>
                    <a:p>
                      <a:pPr algn="r" fontAlgn="b">
                        <a:buNone/>
                      </a:pPr>
                      <a:r>
                        <a:rPr lang="en-US" sz="1800" b="0" i="0" u="none" strike="noStrike" dirty="0">
                          <a:solidFill>
                            <a:srgbClr val="000000"/>
                          </a:solidFill>
                          <a:effectLst/>
                          <a:latin typeface="Overpass Medium" pitchFamily="2" charset="0"/>
                        </a:rPr>
                        <a:t>$1,026,000</a:t>
                      </a:r>
                    </a:p>
                  </a:txBody>
                  <a:tcPr marL="9525" marR="9525" marT="9525" marB="0" anchor="b">
                    <a:solidFill>
                      <a:schemeClr val="accent2">
                        <a:lumMod val="40000"/>
                        <a:lumOff val="60000"/>
                      </a:schemeClr>
                    </a:solidFill>
                  </a:tcPr>
                </a:tc>
                <a:tc>
                  <a:txBody>
                    <a:bodyPr/>
                    <a:lstStyle/>
                    <a:p>
                      <a:pPr algn="r" fontAlgn="b">
                        <a:buNone/>
                      </a:pPr>
                      <a:r>
                        <a:rPr lang="en-US" sz="1800" b="0" i="0" u="none" strike="noStrike" dirty="0">
                          <a:solidFill>
                            <a:srgbClr val="000000"/>
                          </a:solidFill>
                          <a:effectLst/>
                          <a:latin typeface="Overpass Medium" pitchFamily="2" charset="0"/>
                        </a:rPr>
                        <a:t>$645,810</a:t>
                      </a:r>
                    </a:p>
                  </a:txBody>
                  <a:tcPr marL="9525" marR="9525" marT="9525" marB="0" anchor="b">
                    <a:solidFill>
                      <a:schemeClr val="accent2">
                        <a:lumMod val="60000"/>
                        <a:lumOff val="40000"/>
                      </a:schemeClr>
                    </a:solidFill>
                  </a:tcPr>
                </a:tc>
                <a:tc>
                  <a:txBody>
                    <a:bodyPr/>
                    <a:lstStyle/>
                    <a:p>
                      <a:pPr algn="r" fontAlgn="b">
                        <a:buNone/>
                      </a:pPr>
                      <a:r>
                        <a:rPr lang="en-US" sz="1800" b="0" i="0" u="none" strike="noStrike" dirty="0">
                          <a:solidFill>
                            <a:srgbClr val="000000"/>
                          </a:solidFill>
                          <a:effectLst/>
                          <a:latin typeface="Overpass Medium" pitchFamily="2" charset="0"/>
                        </a:rPr>
                        <a:t>$387,030</a:t>
                      </a:r>
                    </a:p>
                  </a:txBody>
                  <a:tcPr marL="9525" marR="9525" marT="9525" marB="0" anchor="b">
                    <a:solidFill>
                      <a:schemeClr val="accent2"/>
                    </a:solidFill>
                  </a:tcPr>
                </a:tc>
                <a:extLst>
                  <a:ext uri="{0D108BD9-81ED-4DB2-BD59-A6C34878D82A}">
                    <a16:rowId xmlns:a16="http://schemas.microsoft.com/office/drawing/2014/main" val="2493501333"/>
                  </a:ext>
                </a:extLst>
              </a:tr>
            </a:tbl>
          </a:graphicData>
        </a:graphic>
      </p:graphicFrame>
      <p:sp>
        <p:nvSpPr>
          <p:cNvPr id="12" name="Rectangle 11">
            <a:extLst>
              <a:ext uri="{FF2B5EF4-FFF2-40B4-BE49-F238E27FC236}">
                <a16:creationId xmlns:a16="http://schemas.microsoft.com/office/drawing/2014/main" id="{D38E8E34-FD6C-7E9D-F313-0CF58EF1C2EA}"/>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picture containing text&#10;&#10;AI-generated content may be incorrect.">
            <a:extLst>
              <a:ext uri="{FF2B5EF4-FFF2-40B4-BE49-F238E27FC236}">
                <a16:creationId xmlns:a16="http://schemas.microsoft.com/office/drawing/2014/main" id="{EDC7DCA5-F6E6-E148-34C2-8182B75FDD8B}"/>
              </a:ext>
            </a:extLst>
          </p:cNvPr>
          <p:cNvPicPr>
            <a:picLocks noChangeAspect="1"/>
          </p:cNvPicPr>
          <p:nvPr/>
        </p:nvPicPr>
        <p:blipFill>
          <a:blip r:embed="rId2">
            <a:extLst>
              <a:ext uri="{28A0092B-C50C-407E-A947-70E740481C1C}">
                <a14:useLocalDpi xmlns:a14="http://schemas.microsoft.com/office/drawing/2010/main" val="0"/>
              </a:ext>
            </a:extLst>
          </a:blip>
          <a:srcRect l="18785"/>
          <a:stretch>
            <a:fillRect/>
          </a:stretch>
        </p:blipFill>
        <p:spPr>
          <a:xfrm>
            <a:off x="2290392" y="-16536"/>
            <a:ext cx="9901608" cy="1958289"/>
          </a:xfrm>
          <a:prstGeom prst="rect">
            <a:avLst/>
          </a:prstGeom>
        </p:spPr>
      </p:pic>
      <p:sp>
        <p:nvSpPr>
          <p:cNvPr id="19" name="Title 1">
            <a:extLst>
              <a:ext uri="{FF2B5EF4-FFF2-40B4-BE49-F238E27FC236}">
                <a16:creationId xmlns:a16="http://schemas.microsoft.com/office/drawing/2014/main" id="{F0032A2C-F1C6-DAAC-D6B9-2BA8644F7A6B}"/>
              </a:ext>
            </a:extLst>
          </p:cNvPr>
          <p:cNvSpPr txBox="1">
            <a:spLocks/>
          </p:cNvSpPr>
          <p:nvPr/>
        </p:nvSpPr>
        <p:spPr>
          <a:xfrm>
            <a:off x="344417" y="1264270"/>
            <a:ext cx="9523095" cy="625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solidFill>
                  <a:schemeClr val="tx2"/>
                </a:solidFill>
                <a:latin typeface="Overpass Black" pitchFamily="2" charset="0"/>
              </a:rPr>
              <a:t>PROJECT EXAMPLE:</a:t>
            </a:r>
            <a:r>
              <a:rPr lang="en-US" sz="3200">
                <a:latin typeface="Overpass Black" pitchFamily="2" charset="0"/>
              </a:rPr>
              <a:t> </a:t>
            </a:r>
            <a:r>
              <a:rPr lang="en-US" sz="3200">
                <a:solidFill>
                  <a:schemeClr val="accent1"/>
                </a:solidFill>
                <a:latin typeface="Overpass Black" pitchFamily="2" charset="0"/>
              </a:rPr>
              <a:t>Perfectown, USA (2019)</a:t>
            </a:r>
            <a:endParaRPr lang="en-US" sz="3200" dirty="0">
              <a:solidFill>
                <a:schemeClr val="accent1"/>
              </a:solidFill>
              <a:latin typeface="Overpass Black" pitchFamily="2" charset="0"/>
            </a:endParaRPr>
          </a:p>
        </p:txBody>
      </p:sp>
      <p:pic>
        <p:nvPicPr>
          <p:cNvPr id="2" name="Picture 1" descr="Icon&#10;&#10;AI-generated content may be incorrect.">
            <a:extLst>
              <a:ext uri="{FF2B5EF4-FFF2-40B4-BE49-F238E27FC236}">
                <a16:creationId xmlns:a16="http://schemas.microsoft.com/office/drawing/2014/main" id="{13BFFA8D-E648-A95D-B826-98535BF490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28661532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551FC8C-B167-D28C-BC24-22EC8D1CCDD2}"/>
              </a:ext>
            </a:extLst>
          </p:cNvPr>
          <p:cNvGraphicFramePr>
            <a:graphicFrameLocks noGrp="1"/>
          </p:cNvGraphicFramePr>
          <p:nvPr>
            <p:extLst>
              <p:ext uri="{D42A27DB-BD31-4B8C-83A1-F6EECF244321}">
                <p14:modId xmlns:p14="http://schemas.microsoft.com/office/powerpoint/2010/main" val="1475458671"/>
              </p:ext>
            </p:extLst>
          </p:nvPr>
        </p:nvGraphicFramePr>
        <p:xfrm>
          <a:off x="447039" y="1889745"/>
          <a:ext cx="11155680" cy="4537158"/>
        </p:xfrm>
        <a:graphic>
          <a:graphicData uri="http://schemas.openxmlformats.org/drawingml/2006/table">
            <a:tbl>
              <a:tblPr firstRow="1" lastRow="1">
                <a:tableStyleId>{5FD0F851-EC5A-4D38-B0AD-8093EC10F338}</a:tableStyleId>
              </a:tblPr>
              <a:tblGrid>
                <a:gridCol w="3393210">
                  <a:extLst>
                    <a:ext uri="{9D8B030D-6E8A-4147-A177-3AD203B41FA5}">
                      <a16:colId xmlns:a16="http://schemas.microsoft.com/office/drawing/2014/main" val="1578350229"/>
                    </a:ext>
                  </a:extLst>
                </a:gridCol>
                <a:gridCol w="1902437">
                  <a:extLst>
                    <a:ext uri="{9D8B030D-6E8A-4147-A177-3AD203B41FA5}">
                      <a16:colId xmlns:a16="http://schemas.microsoft.com/office/drawing/2014/main" val="4132472010"/>
                    </a:ext>
                  </a:extLst>
                </a:gridCol>
                <a:gridCol w="1616145">
                  <a:extLst>
                    <a:ext uri="{9D8B030D-6E8A-4147-A177-3AD203B41FA5}">
                      <a16:colId xmlns:a16="http://schemas.microsoft.com/office/drawing/2014/main" val="1150055837"/>
                    </a:ext>
                  </a:extLst>
                </a:gridCol>
                <a:gridCol w="141922">
                  <a:extLst>
                    <a:ext uri="{9D8B030D-6E8A-4147-A177-3AD203B41FA5}">
                      <a16:colId xmlns:a16="http://schemas.microsoft.com/office/drawing/2014/main" val="3378656095"/>
                    </a:ext>
                  </a:extLst>
                </a:gridCol>
                <a:gridCol w="4101966">
                  <a:extLst>
                    <a:ext uri="{9D8B030D-6E8A-4147-A177-3AD203B41FA5}">
                      <a16:colId xmlns:a16="http://schemas.microsoft.com/office/drawing/2014/main" val="3645923479"/>
                    </a:ext>
                  </a:extLst>
                </a:gridCol>
              </a:tblGrid>
              <a:tr h="457200">
                <a:tc>
                  <a:txBody>
                    <a:bodyPr/>
                    <a:lstStyle/>
                    <a:p>
                      <a:pPr algn="l" fontAlgn="b">
                        <a:buNone/>
                      </a:pPr>
                      <a:r>
                        <a:rPr lang="en-US" sz="2800" u="none" strike="noStrike" dirty="0">
                          <a:effectLst/>
                          <a:latin typeface="Overpass Medium" pitchFamily="2" charset="0"/>
                        </a:rPr>
                        <a:t>Expenses</a:t>
                      </a:r>
                      <a:endParaRPr lang="en-US" sz="28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tc>
                  <a:txBody>
                    <a:bodyPr/>
                    <a:lstStyle/>
                    <a:p>
                      <a:pPr algn="r" fontAlgn="b">
                        <a:buNone/>
                      </a:pPr>
                      <a:r>
                        <a:rPr lang="en-US" sz="1600" u="none" strike="noStrike" dirty="0">
                          <a:effectLst/>
                          <a:latin typeface="Overpass Medium" pitchFamily="2" charset="0"/>
                        </a:rPr>
                        <a:t>Per Unit Per Month</a:t>
                      </a:r>
                      <a:endParaRPr lang="en-US" sz="16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tc>
                  <a:txBody>
                    <a:bodyPr/>
                    <a:lstStyle/>
                    <a:p>
                      <a:pPr algn="r" fontAlgn="b">
                        <a:buNone/>
                      </a:pPr>
                      <a:r>
                        <a:rPr lang="en-US" sz="1600" u="none" strike="noStrike" dirty="0">
                          <a:effectLst/>
                          <a:latin typeface="Overpass Medium" pitchFamily="2" charset="0"/>
                        </a:rPr>
                        <a:t>Annual Cost</a:t>
                      </a:r>
                      <a:endParaRPr lang="en-US" sz="16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tc>
                  <a:txBody>
                    <a:bodyPr/>
                    <a:lstStyle/>
                    <a:p>
                      <a:pPr algn="r" fontAlgn="b">
                        <a:buNone/>
                      </a:pPr>
                      <a:endParaRPr lang="en-US" sz="16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tc>
                  <a:txBody>
                    <a:bodyPr/>
                    <a:lstStyle/>
                    <a:p>
                      <a:pPr algn="l" fontAlgn="b">
                        <a:buNone/>
                      </a:pPr>
                      <a:r>
                        <a:rPr lang="en-US" sz="1600" u="none" strike="noStrike" dirty="0">
                          <a:effectLst/>
                          <a:latin typeface="Overpass Medium" pitchFamily="2" charset="0"/>
                        </a:rPr>
                        <a:t>Notes</a:t>
                      </a:r>
                      <a:endParaRPr lang="en-US" sz="16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2350891563"/>
                  </a:ext>
                </a:extLst>
              </a:tr>
              <a:tr h="381114">
                <a:tc>
                  <a:txBody>
                    <a:bodyPr/>
                    <a:lstStyle/>
                    <a:p>
                      <a:pPr algn="l" fontAlgn="b">
                        <a:buNone/>
                      </a:pPr>
                      <a:r>
                        <a:rPr lang="en-US" sz="1600" u="none" strike="noStrike" dirty="0">
                          <a:effectLst/>
                          <a:latin typeface="Overpass Medium" pitchFamily="2" charset="0"/>
                        </a:rPr>
                        <a:t>80% FTE Property Manager</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b="0" i="0" u="none" strike="noStrike" dirty="0">
                          <a:solidFill>
                            <a:srgbClr val="000000"/>
                          </a:solidFill>
                          <a:effectLst/>
                          <a:latin typeface="Overpass Medium" pitchFamily="2" charset="0"/>
                        </a:rPr>
                        <a:t> $82.67 </a:t>
                      </a:r>
                    </a:p>
                  </a:txBody>
                  <a:tcPr marL="9525" marR="9525" marT="9525" marB="0" anchor="ctr">
                    <a:solidFill>
                      <a:schemeClr val="accent5">
                        <a:lumMod val="20000"/>
                        <a:lumOff val="80000"/>
                      </a:schemeClr>
                    </a:solidFill>
                  </a:tcPr>
                </a:tc>
                <a:tc>
                  <a:txBody>
                    <a:bodyPr/>
                    <a:lstStyle/>
                    <a:p>
                      <a:pPr algn="r" fontAlgn="b">
                        <a:buNone/>
                      </a:pPr>
                      <a:r>
                        <a:rPr lang="en-US" sz="1600" b="0" i="0" u="none" strike="noStrike" dirty="0">
                          <a:solidFill>
                            <a:srgbClr val="000000"/>
                          </a:solidFill>
                          <a:effectLst/>
                          <a:latin typeface="Overpass Medium" pitchFamily="2" charset="0"/>
                        </a:rPr>
                        <a:t> $49,600 </a:t>
                      </a:r>
                    </a:p>
                  </a:txBody>
                  <a:tcPr marL="9525" marR="9525" marT="9525"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$25/hour with 10k benefits+ employer costs </a:t>
                      </a:r>
                      <a:r>
                        <a:rPr lang="en-US" sz="1200" i="1" u="none" strike="noStrike" dirty="0">
                          <a:effectLst/>
                          <a:latin typeface="Overpass Medium" pitchFamily="2" charset="0"/>
                        </a:rPr>
                        <a:t>(barely over 60% AMI)</a:t>
                      </a:r>
                      <a:endParaRPr lang="en-US" sz="1200" b="0" i="1"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2359427804"/>
                  </a:ext>
                </a:extLst>
              </a:tr>
              <a:tr h="381114">
                <a:tc>
                  <a:txBody>
                    <a:bodyPr/>
                    <a:lstStyle/>
                    <a:p>
                      <a:pPr algn="l" fontAlgn="b">
                        <a:buNone/>
                      </a:pPr>
                      <a:r>
                        <a:rPr lang="en-US" sz="1600" u="none" strike="noStrike" dirty="0">
                          <a:effectLst/>
                          <a:latin typeface="Overpass Medium" pitchFamily="2" charset="0"/>
                        </a:rPr>
                        <a:t>80% FTE Maintenance Labor</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b="0" i="0" u="none" strike="noStrike" dirty="0">
                          <a:solidFill>
                            <a:srgbClr val="000000"/>
                          </a:solidFill>
                          <a:effectLst/>
                          <a:latin typeface="Overpass Medium" pitchFamily="2" charset="0"/>
                        </a:rPr>
                        <a:t> $82.67 </a:t>
                      </a:r>
                    </a:p>
                  </a:txBody>
                  <a:tcPr marL="9525" marR="9525" marT="9525" marB="0" anchor="ctr">
                    <a:solidFill>
                      <a:schemeClr val="accent5">
                        <a:lumMod val="20000"/>
                        <a:lumOff val="80000"/>
                      </a:schemeClr>
                    </a:solidFill>
                  </a:tcPr>
                </a:tc>
                <a:tc>
                  <a:txBody>
                    <a:bodyPr/>
                    <a:lstStyle/>
                    <a:p>
                      <a:pPr algn="r" fontAlgn="b">
                        <a:buNone/>
                      </a:pPr>
                      <a:r>
                        <a:rPr lang="en-US" sz="1600" b="0" i="0" u="none" strike="noStrike" dirty="0">
                          <a:solidFill>
                            <a:srgbClr val="000000"/>
                          </a:solidFill>
                          <a:effectLst/>
                          <a:latin typeface="Overpass Medium" pitchFamily="2" charset="0"/>
                        </a:rPr>
                        <a:t> $49,600 </a:t>
                      </a:r>
                    </a:p>
                  </a:txBody>
                  <a:tcPr marL="9525" marR="9525" marT="9525"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$25/hour with 10k benefits+ employer costs </a:t>
                      </a:r>
                      <a:r>
                        <a:rPr lang="en-US" sz="1200" i="1" u="none" strike="noStrike" dirty="0">
                          <a:effectLst/>
                          <a:latin typeface="Overpass Medium" pitchFamily="2" charset="0"/>
                        </a:rPr>
                        <a:t>(barely over 60% AMI)</a:t>
                      </a:r>
                      <a:endParaRPr lang="en-US" sz="1200" b="0" i="1"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60283488"/>
                  </a:ext>
                </a:extLst>
              </a:tr>
              <a:tr h="381114">
                <a:tc>
                  <a:txBody>
                    <a:bodyPr/>
                    <a:lstStyle/>
                    <a:p>
                      <a:pPr algn="l" fontAlgn="b">
                        <a:buNone/>
                      </a:pPr>
                      <a:r>
                        <a:rPr lang="en-US" sz="1600" u="none" strike="noStrike" dirty="0">
                          <a:effectLst/>
                          <a:latin typeface="Overpass Medium" pitchFamily="2" charset="0"/>
                        </a:rPr>
                        <a:t>Overhead</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$100.00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 $60,000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Software, phones lines, computers, main office, upper management allocations, IT &amp; Admin</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861911986"/>
                  </a:ext>
                </a:extLst>
              </a:tr>
              <a:tr h="381114">
                <a:tc>
                  <a:txBody>
                    <a:bodyPr/>
                    <a:lstStyle/>
                    <a:p>
                      <a:pPr algn="l" fontAlgn="b">
                        <a:buNone/>
                      </a:pPr>
                      <a:r>
                        <a:rPr lang="en-US" sz="1600" u="none" strike="noStrike" dirty="0">
                          <a:effectLst/>
                          <a:latin typeface="Overpass Medium" pitchFamily="2" charset="0"/>
                        </a:rPr>
                        <a:t>Maintenance Materials</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$125.00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$75,000</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Materials for Maintenance work, unit turns, appliance replacements, locksmithing</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2070659492"/>
                  </a:ext>
                </a:extLst>
              </a:tr>
              <a:tr h="381114">
                <a:tc>
                  <a:txBody>
                    <a:bodyPr/>
                    <a:lstStyle/>
                    <a:p>
                      <a:pPr algn="l" fontAlgn="b">
                        <a:buNone/>
                      </a:pPr>
                      <a:r>
                        <a:rPr lang="en-US" sz="1600" u="none" strike="noStrike" dirty="0">
                          <a:effectLst/>
                          <a:latin typeface="Overpass Medium" pitchFamily="2" charset="0"/>
                        </a:rPr>
                        <a:t>Vendor Contracts</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$60.00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 $36,000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Junk removal, pest control, landscape/arboreal, gutters, security system, etc.</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1212193702"/>
                  </a:ext>
                </a:extLst>
              </a:tr>
              <a:tr h="353040">
                <a:tc>
                  <a:txBody>
                    <a:bodyPr/>
                    <a:lstStyle/>
                    <a:p>
                      <a:pPr algn="l" fontAlgn="b">
                        <a:buNone/>
                      </a:pPr>
                      <a:r>
                        <a:rPr lang="en-US" sz="1600" u="none" strike="noStrike" dirty="0">
                          <a:effectLst/>
                          <a:latin typeface="Overpass Medium" pitchFamily="2" charset="0"/>
                        </a:rPr>
                        <a:t>General Operating</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$50.00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 $30,000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Insurance, Legal, Professional Services, Etc.</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108098851"/>
                  </a:ext>
                </a:extLst>
              </a:tr>
              <a:tr h="381114">
                <a:tc>
                  <a:txBody>
                    <a:bodyPr/>
                    <a:lstStyle/>
                    <a:p>
                      <a:pPr algn="l" fontAlgn="b">
                        <a:buNone/>
                      </a:pPr>
                      <a:r>
                        <a:rPr lang="en-US" sz="1600" u="none" strike="noStrike" dirty="0">
                          <a:effectLst/>
                          <a:latin typeface="Overpass Medium" pitchFamily="2" charset="0"/>
                        </a:rPr>
                        <a:t>Utilities</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$100.00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 $60,000</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Water, Sewer, and Garbage payments (tenant is usually responsible for electricity)</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1441935110"/>
                  </a:ext>
                </a:extLst>
              </a:tr>
              <a:tr h="381114">
                <a:tc>
                  <a:txBody>
                    <a:bodyPr/>
                    <a:lstStyle/>
                    <a:p>
                      <a:pPr algn="l" fontAlgn="b">
                        <a:buNone/>
                      </a:pPr>
                      <a:r>
                        <a:rPr lang="en-US" sz="1600" u="none" strike="noStrike" dirty="0">
                          <a:effectLst/>
                          <a:latin typeface="Overpass Medium" pitchFamily="2" charset="0"/>
                        </a:rPr>
                        <a:t>Replacement Reserves</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$100.00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$60,000</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Fund for major capital replacements (roofs, heating, exterior painting, water systems, </a:t>
                      </a:r>
                      <a:r>
                        <a:rPr lang="en-US" sz="1200" u="none" strike="noStrike" dirty="0" err="1">
                          <a:effectLst/>
                          <a:latin typeface="Overpass Medium" pitchFamily="2" charset="0"/>
                        </a:rPr>
                        <a:t>etc</a:t>
                      </a:r>
                      <a:r>
                        <a:rPr lang="en-US" sz="1200" u="none" strike="noStrike" dirty="0">
                          <a:effectLst/>
                          <a:latin typeface="Overpass Medium" pitchFamily="2" charset="0"/>
                        </a:rPr>
                        <a:t>)</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1747360117"/>
                  </a:ext>
                </a:extLst>
              </a:tr>
              <a:tr h="353040">
                <a:tc>
                  <a:txBody>
                    <a:bodyPr/>
                    <a:lstStyle/>
                    <a:p>
                      <a:pPr algn="l" fontAlgn="b">
                        <a:buNone/>
                      </a:pPr>
                      <a:r>
                        <a:rPr lang="en-US" sz="1600" u="none" strike="noStrike" dirty="0">
                          <a:effectLst/>
                          <a:latin typeface="Overpass Medium" pitchFamily="2" charset="0"/>
                        </a:rPr>
                        <a:t>Taxes</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b="0" i="0" u="none" strike="noStrike" dirty="0">
                          <a:solidFill>
                            <a:srgbClr val="000000"/>
                          </a:solidFill>
                          <a:effectLst/>
                          <a:latin typeface="Overpass Medium" pitchFamily="2" charset="0"/>
                        </a:rPr>
                        <a:t>$136.25</a:t>
                      </a:r>
                    </a:p>
                  </a:txBody>
                  <a:tcPr marL="9525" marR="9525" marT="9525" marB="0" anchor="ctr">
                    <a:solidFill>
                      <a:schemeClr val="accent5">
                        <a:lumMod val="20000"/>
                        <a:lumOff val="80000"/>
                      </a:schemeClr>
                    </a:solidFill>
                  </a:tcPr>
                </a:tc>
                <a:tc>
                  <a:txBody>
                    <a:bodyPr/>
                    <a:lstStyle/>
                    <a:p>
                      <a:pPr algn="r" fontAlgn="b">
                        <a:buNone/>
                      </a:pPr>
                      <a:r>
                        <a:rPr lang="en-US" sz="1600" b="0" i="0" u="none" strike="noStrike" dirty="0">
                          <a:solidFill>
                            <a:srgbClr val="000000"/>
                          </a:solidFill>
                          <a:effectLst/>
                          <a:latin typeface="Overpass Medium" pitchFamily="2" charset="0"/>
                        </a:rPr>
                        <a:t>$98,100</a:t>
                      </a:r>
                    </a:p>
                  </a:txBody>
                  <a:tcPr marL="9525" marR="9525" marT="9525"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b="0" i="0" u="none" strike="noStrike" dirty="0">
                          <a:solidFill>
                            <a:srgbClr val="000000"/>
                          </a:solidFill>
                          <a:effectLst/>
                          <a:latin typeface="Overpass Medium" pitchFamily="2" charset="0"/>
                        </a:rPr>
                        <a:t>Based on assessed property value of $10,000,000</a:t>
                      </a:r>
                    </a:p>
                  </a:txBody>
                  <a:tcPr marL="6853" marR="6853" marT="6853" marB="0" anchor="ctr"/>
                </a:tc>
                <a:extLst>
                  <a:ext uri="{0D108BD9-81ED-4DB2-BD59-A6C34878D82A}">
                    <a16:rowId xmlns:a16="http://schemas.microsoft.com/office/drawing/2014/main" val="963463836"/>
                  </a:ext>
                </a:extLst>
              </a:tr>
              <a:tr h="353040">
                <a:tc>
                  <a:txBody>
                    <a:bodyPr/>
                    <a:lstStyle/>
                    <a:p>
                      <a:pPr algn="l" fontAlgn="b">
                        <a:buNone/>
                      </a:pPr>
                      <a:r>
                        <a:rPr lang="en-US" sz="1600" u="none" strike="noStrike" dirty="0">
                          <a:effectLst/>
                          <a:latin typeface="Overpass Medium" pitchFamily="2" charset="0"/>
                        </a:rPr>
                        <a:t>Debt Service</a:t>
                      </a:r>
                      <a:endParaRPr lang="en-US" sz="1600" b="0" i="0" u="none" strike="noStrike" dirty="0">
                        <a:solidFill>
                          <a:srgbClr val="000000"/>
                        </a:solidFill>
                        <a:effectLst/>
                        <a:latin typeface="Overpass Medium" pitchFamily="2" charset="0"/>
                      </a:endParaRPr>
                    </a:p>
                  </a:txBody>
                  <a:tcPr marL="6853" marR="6853" marT="6853" marB="0" anchor="ctr">
                    <a:noFill/>
                  </a:tcPr>
                </a:tc>
                <a:tc>
                  <a:txBody>
                    <a:bodyPr/>
                    <a:lstStyle/>
                    <a:p>
                      <a:pPr algn="r" fontAlgn="b">
                        <a:buNone/>
                      </a:pPr>
                      <a:r>
                        <a:rPr lang="en-US" sz="1600" u="none" strike="noStrike" dirty="0">
                          <a:effectLst/>
                          <a:latin typeface="Overpass Medium" pitchFamily="2" charset="0"/>
                        </a:rPr>
                        <a:t> $500.00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20000"/>
                        <a:lumOff val="80000"/>
                      </a:schemeClr>
                    </a:solidFill>
                  </a:tcPr>
                </a:tc>
                <a:tc>
                  <a:txBody>
                    <a:bodyPr/>
                    <a:lstStyle/>
                    <a:p>
                      <a:pPr algn="r" fontAlgn="b">
                        <a:buNone/>
                      </a:pPr>
                      <a:r>
                        <a:rPr lang="en-US" sz="1600" u="none" strike="noStrike" dirty="0">
                          <a:effectLst/>
                          <a:latin typeface="Overpass Medium" pitchFamily="2" charset="0"/>
                        </a:rPr>
                        <a:t>$300,000 </a:t>
                      </a:r>
                      <a:endParaRPr lang="en-US" sz="1600" b="0" i="0" u="none" strike="noStrike" dirty="0">
                        <a:solidFill>
                          <a:srgbClr val="000000"/>
                        </a:solidFill>
                        <a:effectLst/>
                        <a:latin typeface="Overpass Medium" pitchFamily="2" charset="0"/>
                      </a:endParaRPr>
                    </a:p>
                  </a:txBody>
                  <a:tcPr marL="6853" marR="6853" marT="6853" marB="0" anchor="ctr">
                    <a:solidFill>
                      <a:schemeClr val="accent5">
                        <a:lumMod val="40000"/>
                        <a:lumOff val="60000"/>
                      </a:schemeClr>
                    </a:solidFill>
                  </a:tcPr>
                </a:tc>
                <a:tc>
                  <a:txBody>
                    <a:bodyPr/>
                    <a:lstStyle/>
                    <a:p>
                      <a:pPr algn="l" fontAlgn="b">
                        <a:buNone/>
                      </a:pPr>
                      <a:endParaRPr lang="en-US" sz="1200" b="0" i="0" u="none" strike="noStrike" dirty="0">
                        <a:solidFill>
                          <a:srgbClr val="000000"/>
                        </a:solidFill>
                        <a:effectLst/>
                        <a:latin typeface="Overpass Medium" pitchFamily="2" charset="0"/>
                      </a:endParaRPr>
                    </a:p>
                  </a:txBody>
                  <a:tcPr marL="6853" marR="6853" marT="6853" marB="0" anchor="ctr"/>
                </a:tc>
                <a:tc>
                  <a:txBody>
                    <a:bodyPr/>
                    <a:lstStyle/>
                    <a:p>
                      <a:pPr algn="l" fontAlgn="b">
                        <a:buNone/>
                      </a:pPr>
                      <a:r>
                        <a:rPr lang="en-US" sz="1200" u="none" strike="noStrike" dirty="0">
                          <a:effectLst/>
                          <a:latin typeface="Overpass Medium" pitchFamily="2" charset="0"/>
                        </a:rPr>
                        <a:t>Loan Payments for an interest-only loan at 5% interest</a:t>
                      </a:r>
                      <a:endParaRPr lang="en-US" sz="1200" b="0" i="0" u="none" strike="noStrike" dirty="0">
                        <a:solidFill>
                          <a:srgbClr val="000000"/>
                        </a:solidFill>
                        <a:effectLst/>
                        <a:latin typeface="Overpass Medium" pitchFamily="2" charset="0"/>
                      </a:endParaRPr>
                    </a:p>
                  </a:txBody>
                  <a:tcPr marL="6853" marR="6853" marT="6853" marB="0" anchor="ctr"/>
                </a:tc>
                <a:extLst>
                  <a:ext uri="{0D108BD9-81ED-4DB2-BD59-A6C34878D82A}">
                    <a16:rowId xmlns:a16="http://schemas.microsoft.com/office/drawing/2014/main" val="2245145738"/>
                  </a:ext>
                </a:extLst>
              </a:tr>
              <a:tr h="353040">
                <a:tc>
                  <a:txBody>
                    <a:bodyPr/>
                    <a:lstStyle/>
                    <a:p>
                      <a:pPr algn="l" fontAlgn="b">
                        <a:buNone/>
                      </a:pPr>
                      <a:r>
                        <a:rPr lang="en-US" sz="1600" b="1" u="none" strike="noStrike" dirty="0">
                          <a:effectLst/>
                          <a:latin typeface="Overpass Medium" pitchFamily="2" charset="0"/>
                        </a:rPr>
                        <a:t>TOTAL EXPENSES</a:t>
                      </a:r>
                      <a:endParaRPr lang="en-US" sz="1600" b="1"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600" b="0" i="0" u="none" strike="noStrike" dirty="0">
                          <a:solidFill>
                            <a:srgbClr val="000000"/>
                          </a:solidFill>
                          <a:effectLst/>
                          <a:latin typeface="Overpass Medium" pitchFamily="2" charset="0"/>
                        </a:rPr>
                        <a:t>$1,336.58</a:t>
                      </a:r>
                    </a:p>
                  </a:txBody>
                  <a:tcPr marL="9525" marR="9525" marT="9525" marB="0" anchor="b">
                    <a:solidFill>
                      <a:schemeClr val="accent5">
                        <a:lumMod val="20000"/>
                        <a:lumOff val="80000"/>
                      </a:schemeClr>
                    </a:solidFill>
                  </a:tcPr>
                </a:tc>
                <a:tc>
                  <a:txBody>
                    <a:bodyPr/>
                    <a:lstStyle/>
                    <a:p>
                      <a:pPr algn="r" fontAlgn="b">
                        <a:buNone/>
                      </a:pPr>
                      <a:r>
                        <a:rPr lang="en-US" sz="1600" b="0" i="0" u="none" strike="noStrike" dirty="0">
                          <a:solidFill>
                            <a:srgbClr val="000000"/>
                          </a:solidFill>
                          <a:effectLst/>
                          <a:latin typeface="Overpass Medium" pitchFamily="2" charset="0"/>
                        </a:rPr>
                        <a:t>$818,300</a:t>
                      </a:r>
                    </a:p>
                  </a:txBody>
                  <a:tcPr marL="9525" marR="9525" marT="9525" marB="0" anchor="b">
                    <a:solidFill>
                      <a:schemeClr val="accent5">
                        <a:lumMod val="40000"/>
                        <a:lumOff val="60000"/>
                      </a:schemeClr>
                    </a:solidFill>
                  </a:tcPr>
                </a:tc>
                <a:tc>
                  <a:txBody>
                    <a:bodyPr/>
                    <a:lstStyle/>
                    <a:p>
                      <a:pPr algn="l" fontAlgn="b">
                        <a:buNone/>
                      </a:pPr>
                      <a:endParaRPr lang="en-US" sz="1200" b="1" i="0" u="none" strike="noStrike" dirty="0">
                        <a:solidFill>
                          <a:srgbClr val="000000"/>
                        </a:solidFill>
                        <a:effectLst/>
                        <a:latin typeface="Overpass Medium" pitchFamily="2" charset="0"/>
                      </a:endParaRPr>
                    </a:p>
                  </a:txBody>
                  <a:tcPr marL="6853" marR="6853" marT="6853" marB="0" anchor="b">
                    <a:solidFill>
                      <a:schemeClr val="accent5">
                        <a:lumMod val="20000"/>
                        <a:lumOff val="80000"/>
                      </a:schemeClr>
                    </a:solidFill>
                  </a:tcPr>
                </a:tc>
                <a:tc>
                  <a:txBody>
                    <a:bodyPr/>
                    <a:lstStyle/>
                    <a:p>
                      <a:pPr algn="l" fontAlgn="b">
                        <a:buNone/>
                      </a:pPr>
                      <a:endParaRPr lang="en-US" sz="1200" b="1" i="0" u="none" strike="noStrike" dirty="0">
                        <a:solidFill>
                          <a:srgbClr val="000000"/>
                        </a:solidFill>
                        <a:effectLst/>
                        <a:latin typeface="Overpass Medium" pitchFamily="2" charset="0"/>
                      </a:endParaRPr>
                    </a:p>
                  </a:txBody>
                  <a:tcPr marL="6853" marR="6853" marT="6853" marB="0" anchor="b">
                    <a:solidFill>
                      <a:schemeClr val="accent5">
                        <a:lumMod val="20000"/>
                        <a:lumOff val="80000"/>
                      </a:schemeClr>
                    </a:solidFill>
                  </a:tcPr>
                </a:tc>
                <a:extLst>
                  <a:ext uri="{0D108BD9-81ED-4DB2-BD59-A6C34878D82A}">
                    <a16:rowId xmlns:a16="http://schemas.microsoft.com/office/drawing/2014/main" val="3816518934"/>
                  </a:ext>
                </a:extLst>
              </a:tr>
            </a:tbl>
          </a:graphicData>
        </a:graphic>
      </p:graphicFrame>
      <p:sp>
        <p:nvSpPr>
          <p:cNvPr id="11" name="Rectangle 10">
            <a:extLst>
              <a:ext uri="{FF2B5EF4-FFF2-40B4-BE49-F238E27FC236}">
                <a16:creationId xmlns:a16="http://schemas.microsoft.com/office/drawing/2014/main" id="{B4403E83-C767-F9CD-93B1-C22F0880C22B}"/>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A picture containing text&#10;&#10;AI-generated content may be incorrect.">
            <a:extLst>
              <a:ext uri="{FF2B5EF4-FFF2-40B4-BE49-F238E27FC236}">
                <a16:creationId xmlns:a16="http://schemas.microsoft.com/office/drawing/2014/main" id="{B66DD30E-7D07-F6B1-B107-701C937609B4}"/>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21" name="Title 1">
            <a:extLst>
              <a:ext uri="{FF2B5EF4-FFF2-40B4-BE49-F238E27FC236}">
                <a16:creationId xmlns:a16="http://schemas.microsoft.com/office/drawing/2014/main" id="{79E8AF3D-A7FA-C5EA-B72B-EEB17E9B9A5F}"/>
              </a:ext>
            </a:extLst>
          </p:cNvPr>
          <p:cNvSpPr txBox="1">
            <a:spLocks/>
          </p:cNvSpPr>
          <p:nvPr/>
        </p:nvSpPr>
        <p:spPr>
          <a:xfrm>
            <a:off x="344417" y="1264270"/>
            <a:ext cx="9523095" cy="625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solidFill>
                  <a:schemeClr val="tx2"/>
                </a:solidFill>
                <a:latin typeface="Overpass Black" pitchFamily="2" charset="0"/>
              </a:rPr>
              <a:t>PROJECT EXAMPLE:</a:t>
            </a:r>
            <a:r>
              <a:rPr lang="en-US" sz="3200">
                <a:latin typeface="Overpass Black" pitchFamily="2" charset="0"/>
              </a:rPr>
              <a:t> </a:t>
            </a:r>
            <a:r>
              <a:rPr lang="en-US" sz="3200">
                <a:solidFill>
                  <a:schemeClr val="accent1"/>
                </a:solidFill>
                <a:latin typeface="Overpass Black" pitchFamily="2" charset="0"/>
              </a:rPr>
              <a:t>Perfectown, USA (2019)</a:t>
            </a:r>
            <a:endParaRPr lang="en-US" sz="3200" dirty="0">
              <a:solidFill>
                <a:schemeClr val="accent1"/>
              </a:solidFill>
              <a:latin typeface="Overpass Black" pitchFamily="2" charset="0"/>
            </a:endParaRPr>
          </a:p>
        </p:txBody>
      </p:sp>
      <p:pic>
        <p:nvPicPr>
          <p:cNvPr id="3" name="Picture 2" descr="Icon&#10;&#10;AI-generated content may be incorrect.">
            <a:extLst>
              <a:ext uri="{FF2B5EF4-FFF2-40B4-BE49-F238E27FC236}">
                <a16:creationId xmlns:a16="http://schemas.microsoft.com/office/drawing/2014/main" id="{51FFDF77-6E6A-7D5C-6AAD-5C650DFD3C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18238226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0BFD4D01-F33D-D5ED-0863-60A39E99CD05}"/>
              </a:ext>
            </a:extLst>
          </p:cNvPr>
          <p:cNvGraphicFramePr>
            <a:graphicFrameLocks noGrp="1"/>
          </p:cNvGraphicFramePr>
          <p:nvPr>
            <p:extLst>
              <p:ext uri="{D42A27DB-BD31-4B8C-83A1-F6EECF244321}">
                <p14:modId xmlns:p14="http://schemas.microsoft.com/office/powerpoint/2010/main" val="3539531647"/>
              </p:ext>
            </p:extLst>
          </p:nvPr>
        </p:nvGraphicFramePr>
        <p:xfrm>
          <a:off x="447040" y="1889745"/>
          <a:ext cx="11155679" cy="2391582"/>
        </p:xfrm>
        <a:graphic>
          <a:graphicData uri="http://schemas.openxmlformats.org/drawingml/2006/table">
            <a:tbl>
              <a:tblPr firstRow="1" firstCol="1" lastRow="1" bandCol="1">
                <a:tableStyleId>{3B4B98B0-60AC-42C2-AFA5-B58CD77FA1E5}</a:tableStyleId>
              </a:tblPr>
              <a:tblGrid>
                <a:gridCol w="3370859">
                  <a:extLst>
                    <a:ext uri="{9D8B030D-6E8A-4147-A177-3AD203B41FA5}">
                      <a16:colId xmlns:a16="http://schemas.microsoft.com/office/drawing/2014/main" val="2513978238"/>
                    </a:ext>
                  </a:extLst>
                </a:gridCol>
                <a:gridCol w="1946205">
                  <a:extLst>
                    <a:ext uri="{9D8B030D-6E8A-4147-A177-3AD203B41FA5}">
                      <a16:colId xmlns:a16="http://schemas.microsoft.com/office/drawing/2014/main" val="3465913302"/>
                    </a:ext>
                  </a:extLst>
                </a:gridCol>
                <a:gridCol w="1946205">
                  <a:extLst>
                    <a:ext uri="{9D8B030D-6E8A-4147-A177-3AD203B41FA5}">
                      <a16:colId xmlns:a16="http://schemas.microsoft.com/office/drawing/2014/main" val="1922215679"/>
                    </a:ext>
                  </a:extLst>
                </a:gridCol>
                <a:gridCol w="1946205">
                  <a:extLst>
                    <a:ext uri="{9D8B030D-6E8A-4147-A177-3AD203B41FA5}">
                      <a16:colId xmlns:a16="http://schemas.microsoft.com/office/drawing/2014/main" val="746102136"/>
                    </a:ext>
                  </a:extLst>
                </a:gridCol>
                <a:gridCol w="1946205">
                  <a:extLst>
                    <a:ext uri="{9D8B030D-6E8A-4147-A177-3AD203B41FA5}">
                      <a16:colId xmlns:a16="http://schemas.microsoft.com/office/drawing/2014/main" val="3662258226"/>
                    </a:ext>
                  </a:extLst>
                </a:gridCol>
              </a:tblGrid>
              <a:tr h="457200">
                <a:tc>
                  <a:txBody>
                    <a:bodyPr/>
                    <a:lstStyle/>
                    <a:p>
                      <a:pPr algn="l" fontAlgn="b">
                        <a:buNone/>
                      </a:pPr>
                      <a:r>
                        <a:rPr lang="en-US" sz="2800" b="1" i="0" u="none" strike="noStrike" dirty="0">
                          <a:solidFill>
                            <a:srgbClr val="000000"/>
                          </a:solidFill>
                          <a:effectLst/>
                          <a:latin typeface="Overpass Medium" pitchFamily="2" charset="0"/>
                        </a:rPr>
                        <a:t>Revenue</a:t>
                      </a: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u="none" strike="noStrike" dirty="0">
                          <a:effectLst/>
                          <a:latin typeface="Overpass Medium" pitchFamily="2" charset="0"/>
                        </a:rPr>
                        <a:t>New Market Rent</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u="none" strike="noStrike" dirty="0">
                          <a:effectLst/>
                          <a:latin typeface="Overpass Medium" pitchFamily="2" charset="0"/>
                        </a:rPr>
                        <a:t>80%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u="none" strike="noStrike" dirty="0">
                          <a:effectLst/>
                          <a:latin typeface="Overpass Medium" pitchFamily="2" charset="0"/>
                        </a:rPr>
                        <a:t>50%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u="none" strike="noStrike" dirty="0">
                          <a:effectLst/>
                          <a:latin typeface="Overpass Medium" pitchFamily="2" charset="0"/>
                        </a:rPr>
                        <a:t>30% AMI Rents</a:t>
                      </a:r>
                      <a:endParaRPr lang="en-US" sz="18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1277703"/>
                  </a:ext>
                </a:extLst>
              </a:tr>
              <a:tr h="644794">
                <a:tc>
                  <a:txBody>
                    <a:bodyPr/>
                    <a:lstStyle/>
                    <a:p>
                      <a:pPr algn="l" fontAlgn="b">
                        <a:buNone/>
                      </a:pPr>
                      <a:r>
                        <a:rPr lang="en-US" sz="1800" u="none" strike="noStrike" dirty="0">
                          <a:solidFill>
                            <a:schemeClr val="tx1"/>
                          </a:solidFill>
                          <a:effectLst/>
                          <a:latin typeface="Overpass Medium" pitchFamily="2" charset="0"/>
                        </a:rPr>
                        <a:t>Annual Actualized Income</a:t>
                      </a:r>
                      <a:endParaRPr lang="en-US" sz="18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solidFill>
                      <a:schemeClr val="bg1"/>
                    </a:solidFill>
                  </a:tcPr>
                </a:tc>
                <a:tc>
                  <a:txBody>
                    <a:bodyPr/>
                    <a:lstStyle/>
                    <a:p>
                      <a:pPr algn="r" fontAlgn="b">
                        <a:buNone/>
                      </a:pPr>
                      <a:r>
                        <a:rPr lang="en-US" sz="1800" b="0" i="0" u="none" strike="noStrike" dirty="0">
                          <a:solidFill>
                            <a:srgbClr val="000000"/>
                          </a:solidFill>
                          <a:effectLst/>
                          <a:latin typeface="Overpass Medium" pitchFamily="2" charset="0"/>
                        </a:rPr>
                        <a:t>$1,140,000</a:t>
                      </a:r>
                    </a:p>
                  </a:txBody>
                  <a:tcPr marL="9525" marR="9525" marT="9525" marB="0"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gn="r" fontAlgn="b">
                        <a:buNone/>
                      </a:pPr>
                      <a:r>
                        <a:rPr lang="en-US" sz="1800" b="0" i="0" u="none" strike="noStrike" dirty="0">
                          <a:solidFill>
                            <a:srgbClr val="000000"/>
                          </a:solidFill>
                          <a:effectLst/>
                          <a:latin typeface="Overpass Medium" pitchFamily="2" charset="0"/>
                        </a:rPr>
                        <a:t>$1,026,000</a:t>
                      </a:r>
                    </a:p>
                  </a:txBody>
                  <a:tcPr marL="9525" marR="9525" marT="9525" marB="0" anchor="b">
                    <a:lnT w="12700" cap="flat" cmpd="sng" algn="ctr">
                      <a:solidFill>
                        <a:schemeClr val="tx1"/>
                      </a:solidFill>
                      <a:prstDash val="solid"/>
                      <a:round/>
                      <a:headEnd type="none" w="med" len="med"/>
                      <a:tailEnd type="none" w="med" len="med"/>
                    </a:lnT>
                    <a:solidFill>
                      <a:schemeClr val="accent2">
                        <a:lumMod val="40000"/>
                        <a:lumOff val="60000"/>
                      </a:schemeClr>
                    </a:solidFill>
                  </a:tcPr>
                </a:tc>
                <a:tc>
                  <a:txBody>
                    <a:bodyPr/>
                    <a:lstStyle/>
                    <a:p>
                      <a:pPr algn="r" fontAlgn="b">
                        <a:buNone/>
                      </a:pPr>
                      <a:r>
                        <a:rPr lang="en-US" sz="1800" b="0" i="0" u="none" strike="noStrike" dirty="0">
                          <a:solidFill>
                            <a:srgbClr val="000000"/>
                          </a:solidFill>
                          <a:effectLst/>
                          <a:latin typeface="Overpass Medium" pitchFamily="2" charset="0"/>
                        </a:rPr>
                        <a:t>$645,810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r" fontAlgn="b">
                        <a:buNone/>
                      </a:pPr>
                      <a:r>
                        <a:rPr lang="en-US" sz="1800" b="0" i="0" u="none" strike="noStrike" dirty="0">
                          <a:solidFill>
                            <a:srgbClr val="000000"/>
                          </a:solidFill>
                          <a:effectLst/>
                          <a:latin typeface="Overpass Medium" pitchFamily="2" charset="0"/>
                        </a:rPr>
                        <a:t>$387,030</a:t>
                      </a:r>
                    </a:p>
                  </a:txBody>
                  <a:tcPr marL="9525" marR="9525" marT="9525" marB="0" anchor="b">
                    <a:lnT w="12700" cap="flat" cmpd="sng" algn="ctr">
                      <a:solidFill>
                        <a:schemeClr val="tx1"/>
                      </a:solidFill>
                      <a:prstDash val="solid"/>
                      <a:round/>
                      <a:headEnd type="none" w="med" len="med"/>
                      <a:tailEnd type="none" w="med" len="med"/>
                    </a:lnT>
                    <a:solidFill>
                      <a:schemeClr val="accent2"/>
                    </a:solidFill>
                  </a:tcPr>
                </a:tc>
                <a:extLst>
                  <a:ext uri="{0D108BD9-81ED-4DB2-BD59-A6C34878D82A}">
                    <a16:rowId xmlns:a16="http://schemas.microsoft.com/office/drawing/2014/main" val="2300092084"/>
                  </a:ext>
                </a:extLst>
              </a:tr>
              <a:tr h="64479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800" b="1" i="0" u="none" strike="noStrike" dirty="0">
                          <a:solidFill>
                            <a:schemeClr val="tx1"/>
                          </a:solidFill>
                          <a:effectLst/>
                          <a:latin typeface="Overpass Medium" pitchFamily="2" charset="0"/>
                        </a:rPr>
                        <a:t>Annual Operating Expenses</a:t>
                      </a:r>
                      <a:endParaRPr lang="en-US" sz="18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1800" b="0" i="0" u="none" strike="noStrike" dirty="0">
                          <a:solidFill>
                            <a:srgbClr val="000000"/>
                          </a:solidFill>
                          <a:effectLst/>
                          <a:latin typeface="Overpass Medium" pitchFamily="2" charset="0"/>
                        </a:rPr>
                        <a:t>($818,300)</a:t>
                      </a:r>
                    </a:p>
                  </a:txBody>
                  <a:tcPr marL="9525" marR="9525" marT="9525" marB="0" anchor="b">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Overpass Medium" pitchFamily="2" charset="0"/>
                          <a:ea typeface="+mn-ea"/>
                          <a:cs typeface="+mn-cs"/>
                        </a:rPr>
                        <a:t>($818,300)</a:t>
                      </a:r>
                    </a:p>
                  </a:txBody>
                  <a:tcPr marL="9525" marR="9525" marT="9525" marB="0" anchor="b">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Overpass Medium" pitchFamily="2" charset="0"/>
                          <a:ea typeface="+mn-ea"/>
                          <a:cs typeface="+mn-cs"/>
                        </a:rPr>
                        <a:t>($818,300)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b">
                        <a:buNone/>
                      </a:pPr>
                      <a:r>
                        <a:rPr lang="en-US" sz="1800" b="0" i="0" u="none" strike="noStrike" dirty="0">
                          <a:solidFill>
                            <a:srgbClr val="000000"/>
                          </a:solidFill>
                          <a:effectLst/>
                          <a:latin typeface="Overpass Medium" pitchFamily="2" charset="0"/>
                        </a:rPr>
                        <a:t>($818,300)</a:t>
                      </a:r>
                    </a:p>
                  </a:txBody>
                  <a:tcPr marL="9525" marR="9525" marT="9525" marB="0" anchor="b">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3978490431"/>
                  </a:ext>
                </a:extLst>
              </a:tr>
              <a:tr h="644794">
                <a:tc>
                  <a:txBody>
                    <a:bodyPr/>
                    <a:lstStyle/>
                    <a:p>
                      <a:r>
                        <a:rPr lang="en-US" sz="20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buNone/>
                      </a:pPr>
                      <a:r>
                        <a:rPr lang="en-US" sz="2000" b="1" i="0" u="none" strike="noStrike" dirty="0">
                          <a:solidFill>
                            <a:srgbClr val="000000"/>
                          </a:solidFill>
                          <a:effectLst/>
                          <a:latin typeface="Overpass Medium" pitchFamily="2" charset="0"/>
                        </a:rPr>
                        <a:t>$321,700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buNone/>
                      </a:pPr>
                      <a:r>
                        <a:rPr lang="en-US" sz="2000" b="1" i="0" u="none" strike="noStrike" dirty="0">
                          <a:solidFill>
                            <a:srgbClr val="000000"/>
                          </a:solidFill>
                          <a:effectLst/>
                          <a:latin typeface="Overpass Medium" pitchFamily="2" charset="0"/>
                        </a:rPr>
                        <a:t>$207,700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r" fontAlgn="b">
                        <a:buNone/>
                      </a:pPr>
                      <a:r>
                        <a:rPr lang="en-US" sz="2000" b="1" i="0" u="none" strike="noStrike" dirty="0">
                          <a:solidFill>
                            <a:schemeClr val="accent5"/>
                          </a:solidFill>
                          <a:effectLst/>
                          <a:latin typeface="Overpass Medium" pitchFamily="2" charset="0"/>
                        </a:rPr>
                        <a:t>($172,490)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r" fontAlgn="b">
                        <a:buNone/>
                      </a:pPr>
                      <a:r>
                        <a:rPr lang="en-US" sz="2000" b="1" i="0" u="none" strike="noStrike" dirty="0">
                          <a:solidFill>
                            <a:schemeClr val="accent5"/>
                          </a:solidFill>
                          <a:effectLst/>
                          <a:latin typeface="Overpass Medium" pitchFamily="2" charset="0"/>
                        </a:rPr>
                        <a:t>($431,270)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2493501333"/>
                  </a:ext>
                </a:extLst>
              </a:tr>
            </a:tbl>
          </a:graphicData>
        </a:graphic>
      </p:graphicFrame>
      <p:sp>
        <p:nvSpPr>
          <p:cNvPr id="15" name="Rectangle 14">
            <a:extLst>
              <a:ext uri="{FF2B5EF4-FFF2-40B4-BE49-F238E27FC236}">
                <a16:creationId xmlns:a16="http://schemas.microsoft.com/office/drawing/2014/main" id="{D07B956A-8B3D-47AA-E0B9-E0689DEA1357}"/>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picture containing text&#10;&#10;AI-generated content may be incorrect.">
            <a:extLst>
              <a:ext uri="{FF2B5EF4-FFF2-40B4-BE49-F238E27FC236}">
                <a16:creationId xmlns:a16="http://schemas.microsoft.com/office/drawing/2014/main" id="{AB3089F7-8C58-5141-3DD9-4531BDE848B0}"/>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20" name="Title 19">
            <a:extLst>
              <a:ext uri="{FF2B5EF4-FFF2-40B4-BE49-F238E27FC236}">
                <a16:creationId xmlns:a16="http://schemas.microsoft.com/office/drawing/2014/main" id="{0A9926D2-E4CB-8A79-635E-355B34F4F6E6}"/>
              </a:ext>
            </a:extLst>
          </p:cNvPr>
          <p:cNvSpPr>
            <a:spLocks noGrp="1"/>
          </p:cNvSpPr>
          <p:nvPr>
            <p:ph type="title"/>
          </p:nvPr>
        </p:nvSpPr>
        <p:spPr/>
        <p:txBody>
          <a:bodyPr/>
          <a:lstStyle/>
          <a:p>
            <a:endParaRPr lang="en-US"/>
          </a:p>
        </p:txBody>
      </p:sp>
      <p:sp>
        <p:nvSpPr>
          <p:cNvPr id="21" name="Title 1">
            <a:extLst>
              <a:ext uri="{FF2B5EF4-FFF2-40B4-BE49-F238E27FC236}">
                <a16:creationId xmlns:a16="http://schemas.microsoft.com/office/drawing/2014/main" id="{035B44F5-1AF7-450D-1D47-E8F1FE11131B}"/>
              </a:ext>
            </a:extLst>
          </p:cNvPr>
          <p:cNvSpPr txBox="1">
            <a:spLocks/>
          </p:cNvSpPr>
          <p:nvPr/>
        </p:nvSpPr>
        <p:spPr>
          <a:xfrm>
            <a:off x="344417" y="1264270"/>
            <a:ext cx="9523095" cy="625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solidFill>
                  <a:schemeClr val="tx2"/>
                </a:solidFill>
                <a:latin typeface="Overpass Black" pitchFamily="2" charset="0"/>
              </a:rPr>
              <a:t>PROJECT EXAMPLE:</a:t>
            </a:r>
            <a:r>
              <a:rPr lang="en-US" sz="3200">
                <a:latin typeface="Overpass Black" pitchFamily="2" charset="0"/>
              </a:rPr>
              <a:t> </a:t>
            </a:r>
            <a:r>
              <a:rPr lang="en-US" sz="3200">
                <a:solidFill>
                  <a:schemeClr val="accent1"/>
                </a:solidFill>
                <a:latin typeface="Overpass Black" pitchFamily="2" charset="0"/>
              </a:rPr>
              <a:t>Perfectown, USA (2019)</a:t>
            </a:r>
            <a:endParaRPr lang="en-US" sz="3200" dirty="0">
              <a:solidFill>
                <a:schemeClr val="accent1"/>
              </a:solidFill>
              <a:latin typeface="Overpass Black" pitchFamily="2" charset="0"/>
            </a:endParaRPr>
          </a:p>
        </p:txBody>
      </p:sp>
      <p:pic>
        <p:nvPicPr>
          <p:cNvPr id="22" name="Picture 21" descr="Icon&#10;&#10;AI-generated content may be incorrect.">
            <a:extLst>
              <a:ext uri="{FF2B5EF4-FFF2-40B4-BE49-F238E27FC236}">
                <a16:creationId xmlns:a16="http://schemas.microsoft.com/office/drawing/2014/main" id="{61B24E7A-65E7-480C-FCAA-C8BA9ABA0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spTree>
    <p:extLst>
      <p:ext uri="{BB962C8B-B14F-4D97-AF65-F5344CB8AC3E}">
        <p14:creationId xmlns:p14="http://schemas.microsoft.com/office/powerpoint/2010/main" val="12375622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73A8DCD-5044-F207-0AD7-72A20779B5A1}"/>
              </a:ext>
            </a:extLst>
          </p:cNvPr>
          <p:cNvGraphicFramePr>
            <a:graphicFrameLocks noGrp="1"/>
          </p:cNvGraphicFramePr>
          <p:nvPr>
            <p:extLst>
              <p:ext uri="{D42A27DB-BD31-4B8C-83A1-F6EECF244321}">
                <p14:modId xmlns:p14="http://schemas.microsoft.com/office/powerpoint/2010/main" val="146993510"/>
              </p:ext>
            </p:extLst>
          </p:nvPr>
        </p:nvGraphicFramePr>
        <p:xfrm>
          <a:off x="589281" y="2006862"/>
          <a:ext cx="4211320" cy="991720"/>
        </p:xfrm>
        <a:graphic>
          <a:graphicData uri="http://schemas.openxmlformats.org/drawingml/2006/table">
            <a:tbl>
              <a:tblPr firstRow="1" firstCol="1" lastRow="1" bandCol="1">
                <a:tableStyleId>{3B4B98B0-60AC-42C2-AFA5-B58CD77FA1E5}</a:tableStyleId>
              </a:tblPr>
              <a:tblGrid>
                <a:gridCol w="2211069">
                  <a:extLst>
                    <a:ext uri="{9D8B030D-6E8A-4147-A177-3AD203B41FA5}">
                      <a16:colId xmlns:a16="http://schemas.microsoft.com/office/drawing/2014/main" val="252053351"/>
                    </a:ext>
                  </a:extLst>
                </a:gridCol>
                <a:gridCol w="790644">
                  <a:extLst>
                    <a:ext uri="{9D8B030D-6E8A-4147-A177-3AD203B41FA5}">
                      <a16:colId xmlns:a16="http://schemas.microsoft.com/office/drawing/2014/main" val="203374769"/>
                    </a:ext>
                  </a:extLst>
                </a:gridCol>
                <a:gridCol w="1209607">
                  <a:extLst>
                    <a:ext uri="{9D8B030D-6E8A-4147-A177-3AD203B41FA5}">
                      <a16:colId xmlns:a16="http://schemas.microsoft.com/office/drawing/2014/main" val="2179934393"/>
                    </a:ext>
                  </a:extLst>
                </a:gridCol>
              </a:tblGrid>
              <a:tr h="413211">
                <a:tc>
                  <a:txBody>
                    <a:bodyPr/>
                    <a:lstStyle/>
                    <a:p>
                      <a:pPr algn="l" fontAlgn="b">
                        <a:buNone/>
                      </a:pPr>
                      <a:r>
                        <a:rPr lang="en-US" sz="2400" b="1" u="none" strike="noStrike" dirty="0">
                          <a:solidFill>
                            <a:srgbClr val="000000"/>
                          </a:solidFill>
                          <a:effectLst/>
                          <a:latin typeface="Overpass Medium" pitchFamily="2" charset="0"/>
                        </a:rPr>
                        <a:t>Income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400" u="none" strike="noStrike" dirty="0">
                          <a:effectLst/>
                          <a:latin typeface="Overpass Medium" pitchFamily="2" charset="0"/>
                        </a:rPr>
                        <a:t>50% AMI Rents</a:t>
                      </a:r>
                      <a:endParaRPr lang="en-US" sz="14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tc>
                  <a:txBody>
                    <a:bodyPr/>
                    <a:lstStyle/>
                    <a:p>
                      <a:pPr algn="r" fontAlgn="b">
                        <a:buNone/>
                      </a:pPr>
                      <a:r>
                        <a:rPr lang="en-US" sz="1400" u="none" strike="noStrike" dirty="0">
                          <a:effectLst/>
                          <a:latin typeface="Overpass Medium" pitchFamily="2" charset="0"/>
                        </a:rPr>
                        <a:t>30% AMI Rents</a:t>
                      </a:r>
                      <a:endParaRPr lang="en-US" sz="14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1572723455"/>
                  </a:ext>
                </a:extLst>
              </a:tr>
              <a:tr h="286100">
                <a:tc>
                  <a:txBody>
                    <a:bodyPr/>
                    <a:lstStyle/>
                    <a:p>
                      <a:pPr algn="l" fontAlgn="b">
                        <a:buNone/>
                      </a:pPr>
                      <a:r>
                        <a:rPr lang="en-US" sz="1400" u="none" strike="noStrike" dirty="0">
                          <a:effectLst/>
                          <a:latin typeface="Overpass Medium" pitchFamily="2" charset="0"/>
                        </a:rPr>
                        <a:t>Monthly Rent Per Unit</a:t>
                      </a:r>
                      <a:endParaRPr lang="en-US" sz="14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400" b="0" i="0" u="none" strike="noStrike" dirty="0">
                          <a:solidFill>
                            <a:srgbClr val="000000"/>
                          </a:solidFill>
                          <a:effectLst/>
                          <a:latin typeface="Overpass Medium" pitchFamily="2" charset="0"/>
                        </a:rPr>
                        <a:t>$1,133</a:t>
                      </a:r>
                    </a:p>
                  </a:txBody>
                  <a:tcPr marL="9525" marR="9525" marT="9525" marB="0" anchor="b">
                    <a:solidFill>
                      <a:schemeClr val="accent2">
                        <a:lumMod val="60000"/>
                        <a:lumOff val="40000"/>
                      </a:schemeClr>
                    </a:solidFill>
                  </a:tcPr>
                </a:tc>
                <a:tc>
                  <a:txBody>
                    <a:bodyPr/>
                    <a:lstStyle/>
                    <a:p>
                      <a:pPr algn="r" fontAlgn="b">
                        <a:buNone/>
                      </a:pPr>
                      <a:r>
                        <a:rPr lang="en-US" sz="1400" b="0" i="0" u="none" strike="noStrike" dirty="0">
                          <a:solidFill>
                            <a:srgbClr val="000000"/>
                          </a:solidFill>
                          <a:effectLst/>
                          <a:latin typeface="Overpass Medium" pitchFamily="2" charset="0"/>
                        </a:rPr>
                        <a:t>$679</a:t>
                      </a:r>
                    </a:p>
                  </a:txBody>
                  <a:tcPr marL="9525" marR="9525" marT="9525" marB="0" anchor="b">
                    <a:solidFill>
                      <a:schemeClr val="accent2"/>
                    </a:solidFill>
                  </a:tcPr>
                </a:tc>
                <a:extLst>
                  <a:ext uri="{0D108BD9-81ED-4DB2-BD59-A6C34878D82A}">
                    <a16:rowId xmlns:a16="http://schemas.microsoft.com/office/drawing/2014/main" val="2817967706"/>
                  </a:ext>
                </a:extLst>
              </a:tr>
              <a:tr h="269375">
                <a:tc>
                  <a:txBody>
                    <a:bodyPr/>
                    <a:lstStyle/>
                    <a:p>
                      <a:pPr algn="l" fontAlgn="b">
                        <a:buNone/>
                      </a:pPr>
                      <a:r>
                        <a:rPr lang="en-US" sz="1400" u="none" strike="noStrike" dirty="0">
                          <a:effectLst/>
                          <a:latin typeface="Overpass Medium" pitchFamily="2" charset="0"/>
                        </a:rPr>
                        <a:t>Actualized Annual Income</a:t>
                      </a:r>
                      <a:endParaRPr lang="en-US" sz="1400" b="0" i="0" u="none" strike="noStrike" dirty="0">
                        <a:solidFill>
                          <a:srgbClr val="000000"/>
                        </a:solidFill>
                        <a:effectLst/>
                        <a:latin typeface="Overpass Medium" pitchFamily="2" charset="0"/>
                      </a:endParaRPr>
                    </a:p>
                  </a:txBody>
                  <a:tcPr marL="9525" marR="9525" marT="9525" marB="0" anchor="b">
                    <a:solidFill>
                      <a:schemeClr val="bg1"/>
                    </a:solidFill>
                  </a:tcPr>
                </a:tc>
                <a:tc>
                  <a:txBody>
                    <a:bodyPr/>
                    <a:lstStyle/>
                    <a:p>
                      <a:pPr algn="r" fontAlgn="b">
                        <a:buNone/>
                      </a:pPr>
                      <a:r>
                        <a:rPr lang="en-US" sz="1400" b="0" i="0" u="none" strike="noStrike" dirty="0">
                          <a:solidFill>
                            <a:srgbClr val="000000"/>
                          </a:solidFill>
                          <a:effectLst/>
                          <a:latin typeface="Overpass Medium" pitchFamily="2" charset="0"/>
                        </a:rPr>
                        <a:t>$645,810</a:t>
                      </a:r>
                    </a:p>
                  </a:txBody>
                  <a:tcPr marL="9525" marR="9525" marT="9525" marB="0" anchor="b">
                    <a:solidFill>
                      <a:schemeClr val="accent2">
                        <a:lumMod val="60000"/>
                        <a:lumOff val="40000"/>
                      </a:schemeClr>
                    </a:solidFill>
                  </a:tcPr>
                </a:tc>
                <a:tc>
                  <a:txBody>
                    <a:bodyPr/>
                    <a:lstStyle/>
                    <a:p>
                      <a:pPr algn="r" fontAlgn="b">
                        <a:buNone/>
                      </a:pPr>
                      <a:r>
                        <a:rPr lang="en-US" sz="1400" b="0" i="0" u="none" strike="noStrike" dirty="0">
                          <a:solidFill>
                            <a:srgbClr val="000000"/>
                          </a:solidFill>
                          <a:effectLst/>
                          <a:latin typeface="Overpass Medium" pitchFamily="2" charset="0"/>
                        </a:rPr>
                        <a:t>$387,030</a:t>
                      </a:r>
                    </a:p>
                  </a:txBody>
                  <a:tcPr marL="9525" marR="9525" marT="9525" marB="0" anchor="b">
                    <a:solidFill>
                      <a:schemeClr val="accent2"/>
                    </a:solidFill>
                  </a:tcPr>
                </a:tc>
                <a:extLst>
                  <a:ext uri="{0D108BD9-81ED-4DB2-BD59-A6C34878D82A}">
                    <a16:rowId xmlns:a16="http://schemas.microsoft.com/office/drawing/2014/main" val="4242309122"/>
                  </a:ext>
                </a:extLst>
              </a:tr>
            </a:tbl>
          </a:graphicData>
        </a:graphic>
      </p:graphicFrame>
      <p:graphicFrame>
        <p:nvGraphicFramePr>
          <p:cNvPr id="5" name="Table 4">
            <a:extLst>
              <a:ext uri="{FF2B5EF4-FFF2-40B4-BE49-F238E27FC236}">
                <a16:creationId xmlns:a16="http://schemas.microsoft.com/office/drawing/2014/main" id="{9BAD1E33-F6DA-38CC-6804-C888DF713AF7}"/>
              </a:ext>
            </a:extLst>
          </p:cNvPr>
          <p:cNvGraphicFramePr>
            <a:graphicFrameLocks noGrp="1"/>
          </p:cNvGraphicFramePr>
          <p:nvPr>
            <p:extLst>
              <p:ext uri="{D42A27DB-BD31-4B8C-83A1-F6EECF244321}">
                <p14:modId xmlns:p14="http://schemas.microsoft.com/office/powerpoint/2010/main" val="1523350273"/>
              </p:ext>
            </p:extLst>
          </p:nvPr>
        </p:nvGraphicFramePr>
        <p:xfrm>
          <a:off x="589281" y="3208307"/>
          <a:ext cx="4211320" cy="3128643"/>
        </p:xfrm>
        <a:graphic>
          <a:graphicData uri="http://schemas.openxmlformats.org/drawingml/2006/table">
            <a:tbl>
              <a:tblPr firstRow="1" lastRow="1">
                <a:tableStyleId>{5FD0F851-EC5A-4D38-B0AD-8093EC10F338}</a:tableStyleId>
              </a:tblPr>
              <a:tblGrid>
                <a:gridCol w="2964304">
                  <a:extLst>
                    <a:ext uri="{9D8B030D-6E8A-4147-A177-3AD203B41FA5}">
                      <a16:colId xmlns:a16="http://schemas.microsoft.com/office/drawing/2014/main" val="1338418038"/>
                    </a:ext>
                  </a:extLst>
                </a:gridCol>
                <a:gridCol w="1247016">
                  <a:extLst>
                    <a:ext uri="{9D8B030D-6E8A-4147-A177-3AD203B41FA5}">
                      <a16:colId xmlns:a16="http://schemas.microsoft.com/office/drawing/2014/main" val="1957453459"/>
                    </a:ext>
                  </a:extLst>
                </a:gridCol>
              </a:tblGrid>
              <a:tr h="377334">
                <a:tc>
                  <a:txBody>
                    <a:bodyPr/>
                    <a:lstStyle/>
                    <a:p>
                      <a:pPr algn="l" fontAlgn="b">
                        <a:buNone/>
                      </a:pPr>
                      <a:r>
                        <a:rPr lang="en-US" sz="2400" u="none" strike="noStrike" dirty="0">
                          <a:effectLst/>
                          <a:latin typeface="Overpass Medium" pitchFamily="2" charset="0"/>
                        </a:rPr>
                        <a:t>Expenses</a:t>
                      </a:r>
                      <a:endParaRPr lang="en-US" sz="24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tc>
                  <a:txBody>
                    <a:bodyPr/>
                    <a:lstStyle/>
                    <a:p>
                      <a:pPr algn="r" fontAlgn="b">
                        <a:buNone/>
                      </a:pPr>
                      <a:r>
                        <a:rPr lang="en-US" sz="1400" u="none" strike="noStrike" dirty="0">
                          <a:effectLst/>
                          <a:latin typeface="Overpass Medium" pitchFamily="2" charset="0"/>
                        </a:rPr>
                        <a:t>Annual Cost</a:t>
                      </a:r>
                      <a:endParaRPr lang="en-US" sz="1400" b="0" i="0" u="none" strike="noStrike" dirty="0">
                        <a:solidFill>
                          <a:srgbClr val="000000"/>
                        </a:solidFill>
                        <a:effectLst/>
                        <a:latin typeface="Overpass Medium" pitchFamily="2" charset="0"/>
                      </a:endParaRPr>
                    </a:p>
                  </a:txBody>
                  <a:tcPr marL="6853" marR="6853" marT="6853" marB="0" anchor="b">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2000427382"/>
                  </a:ext>
                </a:extLst>
              </a:tr>
              <a:tr h="257003">
                <a:tc>
                  <a:txBody>
                    <a:bodyPr/>
                    <a:lstStyle/>
                    <a:p>
                      <a:pPr algn="l" fontAlgn="b">
                        <a:buNone/>
                      </a:pPr>
                      <a:r>
                        <a:rPr lang="en-US" sz="1400" u="none" strike="noStrike" dirty="0">
                          <a:effectLst/>
                          <a:latin typeface="Overpass Medium" pitchFamily="2" charset="0"/>
                        </a:rPr>
                        <a:t>80% FTE Property Manager</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b="0" i="0" u="none" strike="noStrike" dirty="0">
                          <a:solidFill>
                            <a:srgbClr val="000000"/>
                          </a:solidFill>
                          <a:effectLst/>
                          <a:latin typeface="Overpass Medium" pitchFamily="2" charset="0"/>
                        </a:rPr>
                        <a:t> $49,600 </a:t>
                      </a:r>
                    </a:p>
                  </a:txBody>
                  <a:tcPr marL="9525" marR="9525" marT="9525" marB="0" anchor="b">
                    <a:solidFill>
                      <a:schemeClr val="accent5">
                        <a:lumMod val="40000"/>
                        <a:lumOff val="60000"/>
                      </a:schemeClr>
                    </a:solidFill>
                  </a:tcPr>
                </a:tc>
                <a:extLst>
                  <a:ext uri="{0D108BD9-81ED-4DB2-BD59-A6C34878D82A}">
                    <a16:rowId xmlns:a16="http://schemas.microsoft.com/office/drawing/2014/main" val="877680580"/>
                  </a:ext>
                </a:extLst>
              </a:tr>
              <a:tr h="257003">
                <a:tc>
                  <a:txBody>
                    <a:bodyPr/>
                    <a:lstStyle/>
                    <a:p>
                      <a:pPr algn="l" fontAlgn="b">
                        <a:buNone/>
                      </a:pPr>
                      <a:r>
                        <a:rPr lang="en-US" sz="1400" u="none" strike="noStrike" dirty="0">
                          <a:effectLst/>
                          <a:latin typeface="Overpass Medium" pitchFamily="2" charset="0"/>
                        </a:rPr>
                        <a:t>80% FTE Maintenance Labor</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b="0" i="0" u="none" strike="noStrike" dirty="0">
                          <a:solidFill>
                            <a:srgbClr val="000000"/>
                          </a:solidFill>
                          <a:effectLst/>
                          <a:latin typeface="Overpass Medium" pitchFamily="2" charset="0"/>
                        </a:rPr>
                        <a:t> $49,600 </a:t>
                      </a:r>
                    </a:p>
                  </a:txBody>
                  <a:tcPr marL="9525" marR="9525" marT="9525" marB="0" anchor="b">
                    <a:solidFill>
                      <a:schemeClr val="accent5">
                        <a:lumMod val="40000"/>
                        <a:lumOff val="60000"/>
                      </a:schemeClr>
                    </a:solidFill>
                  </a:tcPr>
                </a:tc>
                <a:extLst>
                  <a:ext uri="{0D108BD9-81ED-4DB2-BD59-A6C34878D82A}">
                    <a16:rowId xmlns:a16="http://schemas.microsoft.com/office/drawing/2014/main" val="1556837893"/>
                  </a:ext>
                </a:extLst>
              </a:tr>
              <a:tr h="257003">
                <a:tc>
                  <a:txBody>
                    <a:bodyPr/>
                    <a:lstStyle/>
                    <a:p>
                      <a:pPr algn="l" fontAlgn="b">
                        <a:buNone/>
                      </a:pPr>
                      <a:r>
                        <a:rPr lang="en-US" sz="1400" u="none" strike="noStrike" dirty="0">
                          <a:effectLst/>
                          <a:latin typeface="Overpass Medium" pitchFamily="2" charset="0"/>
                        </a:rPr>
                        <a:t>Overhead</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 $60,000 </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932667011"/>
                  </a:ext>
                </a:extLst>
              </a:tr>
              <a:tr h="257003">
                <a:tc>
                  <a:txBody>
                    <a:bodyPr/>
                    <a:lstStyle/>
                    <a:p>
                      <a:pPr algn="l" fontAlgn="b">
                        <a:buNone/>
                      </a:pPr>
                      <a:r>
                        <a:rPr lang="en-US" sz="1400" u="none" strike="noStrike" dirty="0">
                          <a:effectLst/>
                          <a:latin typeface="Overpass Medium" pitchFamily="2" charset="0"/>
                        </a:rPr>
                        <a:t>Maintenance Materials</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$75,000</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164943584"/>
                  </a:ext>
                </a:extLst>
              </a:tr>
              <a:tr h="257003">
                <a:tc>
                  <a:txBody>
                    <a:bodyPr/>
                    <a:lstStyle/>
                    <a:p>
                      <a:pPr algn="l" fontAlgn="b">
                        <a:buNone/>
                      </a:pPr>
                      <a:r>
                        <a:rPr lang="en-US" sz="1400" u="none" strike="noStrike" dirty="0">
                          <a:effectLst/>
                          <a:latin typeface="Overpass Medium" pitchFamily="2" charset="0"/>
                        </a:rPr>
                        <a:t>Vendor Contracts</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 $36,000 </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925518446"/>
                  </a:ext>
                </a:extLst>
              </a:tr>
              <a:tr h="238072">
                <a:tc>
                  <a:txBody>
                    <a:bodyPr/>
                    <a:lstStyle/>
                    <a:p>
                      <a:pPr algn="l" fontAlgn="b">
                        <a:buNone/>
                      </a:pPr>
                      <a:r>
                        <a:rPr lang="en-US" sz="1400" u="none" strike="noStrike" dirty="0">
                          <a:effectLst/>
                          <a:latin typeface="Overpass Medium" pitchFamily="2" charset="0"/>
                        </a:rPr>
                        <a:t>General Operating</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 $30,000 </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966448226"/>
                  </a:ext>
                </a:extLst>
              </a:tr>
              <a:tr h="257003">
                <a:tc>
                  <a:txBody>
                    <a:bodyPr/>
                    <a:lstStyle/>
                    <a:p>
                      <a:pPr algn="l" fontAlgn="b">
                        <a:buNone/>
                      </a:pPr>
                      <a:r>
                        <a:rPr lang="en-US" sz="1400" u="none" strike="noStrike" dirty="0">
                          <a:effectLst/>
                          <a:latin typeface="Overpass Medium" pitchFamily="2" charset="0"/>
                        </a:rPr>
                        <a:t>Utilities</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 $60,000</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3706903247"/>
                  </a:ext>
                </a:extLst>
              </a:tr>
              <a:tr h="257003">
                <a:tc>
                  <a:txBody>
                    <a:bodyPr/>
                    <a:lstStyle/>
                    <a:p>
                      <a:pPr algn="l" fontAlgn="b">
                        <a:buNone/>
                      </a:pPr>
                      <a:r>
                        <a:rPr lang="en-US" sz="1400" u="none" strike="noStrike" dirty="0">
                          <a:effectLst/>
                          <a:latin typeface="Overpass Medium" pitchFamily="2" charset="0"/>
                        </a:rPr>
                        <a:t>Replacement Reserves</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$60,000</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648030971"/>
                  </a:ext>
                </a:extLst>
              </a:tr>
              <a:tr h="238072">
                <a:tc>
                  <a:txBody>
                    <a:bodyPr/>
                    <a:lstStyle/>
                    <a:p>
                      <a:pPr algn="l" fontAlgn="b">
                        <a:buNone/>
                      </a:pPr>
                      <a:r>
                        <a:rPr lang="en-US" sz="1400" u="none" strike="noStrike" dirty="0">
                          <a:effectLst/>
                          <a:latin typeface="Overpass Medium" pitchFamily="2" charset="0"/>
                        </a:rPr>
                        <a:t>Taxes</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b="0" i="0" u="none" strike="noStrike" dirty="0">
                          <a:solidFill>
                            <a:srgbClr val="000000"/>
                          </a:solidFill>
                          <a:effectLst/>
                          <a:latin typeface="Overpass Medium" pitchFamily="2" charset="0"/>
                        </a:rPr>
                        <a:t>$98,100</a:t>
                      </a:r>
                    </a:p>
                  </a:txBody>
                  <a:tcPr marL="9525" marR="9525" marT="9525" marB="0" anchor="b">
                    <a:solidFill>
                      <a:schemeClr val="accent5">
                        <a:lumMod val="40000"/>
                        <a:lumOff val="60000"/>
                      </a:schemeClr>
                    </a:solidFill>
                  </a:tcPr>
                </a:tc>
                <a:extLst>
                  <a:ext uri="{0D108BD9-81ED-4DB2-BD59-A6C34878D82A}">
                    <a16:rowId xmlns:a16="http://schemas.microsoft.com/office/drawing/2014/main" val="2168439515"/>
                  </a:ext>
                </a:extLst>
              </a:tr>
              <a:tr h="238072">
                <a:tc>
                  <a:txBody>
                    <a:bodyPr/>
                    <a:lstStyle/>
                    <a:p>
                      <a:pPr algn="l" fontAlgn="b">
                        <a:buNone/>
                      </a:pPr>
                      <a:r>
                        <a:rPr lang="en-US" sz="1400" u="none" strike="noStrike" dirty="0">
                          <a:effectLst/>
                          <a:latin typeface="Overpass Medium" pitchFamily="2" charset="0"/>
                        </a:rPr>
                        <a:t>Debt Service</a:t>
                      </a:r>
                      <a:endParaRPr lang="en-US" sz="1400" b="0"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u="none" strike="noStrike" dirty="0">
                          <a:effectLst/>
                          <a:latin typeface="Overpass Medium" pitchFamily="2" charset="0"/>
                        </a:rPr>
                        <a:t>$300,000 </a:t>
                      </a:r>
                      <a:endParaRPr lang="en-US" sz="1400" b="0" i="0" u="none" strike="noStrike" dirty="0">
                        <a:solidFill>
                          <a:srgbClr val="000000"/>
                        </a:solidFill>
                        <a:effectLst/>
                        <a:latin typeface="Overpass Medium" pitchFamily="2" charset="0"/>
                      </a:endParaRPr>
                    </a:p>
                  </a:txBody>
                  <a:tcPr marL="6853" marR="6853" marT="6853" marB="0" anchor="b">
                    <a:solidFill>
                      <a:schemeClr val="accent5">
                        <a:lumMod val="40000"/>
                        <a:lumOff val="60000"/>
                      </a:schemeClr>
                    </a:solidFill>
                  </a:tcPr>
                </a:tc>
                <a:extLst>
                  <a:ext uri="{0D108BD9-81ED-4DB2-BD59-A6C34878D82A}">
                    <a16:rowId xmlns:a16="http://schemas.microsoft.com/office/drawing/2014/main" val="1852222241"/>
                  </a:ext>
                </a:extLst>
              </a:tr>
              <a:tr h="238072">
                <a:tc>
                  <a:txBody>
                    <a:bodyPr/>
                    <a:lstStyle/>
                    <a:p>
                      <a:pPr algn="l" fontAlgn="b">
                        <a:buNone/>
                      </a:pPr>
                      <a:r>
                        <a:rPr lang="en-US" sz="1400" b="1" u="none" strike="noStrike" dirty="0">
                          <a:effectLst/>
                          <a:latin typeface="Overpass Medium" pitchFamily="2" charset="0"/>
                        </a:rPr>
                        <a:t>TOTAL EXPENSES</a:t>
                      </a:r>
                      <a:endParaRPr lang="en-US" sz="1400" b="1" i="0" u="none" strike="noStrike" dirty="0">
                        <a:solidFill>
                          <a:srgbClr val="000000"/>
                        </a:solidFill>
                        <a:effectLst/>
                        <a:latin typeface="Overpass Medium" pitchFamily="2" charset="0"/>
                      </a:endParaRPr>
                    </a:p>
                  </a:txBody>
                  <a:tcPr marL="6853" marR="6853" marT="6853" marB="0" anchor="b">
                    <a:noFill/>
                  </a:tcPr>
                </a:tc>
                <a:tc>
                  <a:txBody>
                    <a:bodyPr/>
                    <a:lstStyle/>
                    <a:p>
                      <a:pPr algn="r" fontAlgn="b">
                        <a:buNone/>
                      </a:pPr>
                      <a:r>
                        <a:rPr lang="en-US" sz="1400" b="1" i="0" u="none" strike="noStrike" dirty="0">
                          <a:solidFill>
                            <a:srgbClr val="000000"/>
                          </a:solidFill>
                          <a:effectLst/>
                          <a:latin typeface="Overpass Medium" pitchFamily="2" charset="0"/>
                        </a:rPr>
                        <a:t>$818,300</a:t>
                      </a:r>
                    </a:p>
                  </a:txBody>
                  <a:tcPr marL="9525" marR="9525" marT="9525" marB="0" anchor="b">
                    <a:solidFill>
                      <a:schemeClr val="accent5">
                        <a:lumMod val="40000"/>
                        <a:lumOff val="60000"/>
                      </a:schemeClr>
                    </a:solidFill>
                  </a:tcPr>
                </a:tc>
                <a:extLst>
                  <a:ext uri="{0D108BD9-81ED-4DB2-BD59-A6C34878D82A}">
                    <a16:rowId xmlns:a16="http://schemas.microsoft.com/office/drawing/2014/main" val="181049502"/>
                  </a:ext>
                </a:extLst>
              </a:tr>
            </a:tbl>
          </a:graphicData>
        </a:graphic>
      </p:graphicFrame>
      <p:graphicFrame>
        <p:nvGraphicFramePr>
          <p:cNvPr id="6" name="Table 5">
            <a:extLst>
              <a:ext uri="{FF2B5EF4-FFF2-40B4-BE49-F238E27FC236}">
                <a16:creationId xmlns:a16="http://schemas.microsoft.com/office/drawing/2014/main" id="{1EDF0C14-DB9C-CBBB-6061-D6BF7BAB088E}"/>
              </a:ext>
            </a:extLst>
          </p:cNvPr>
          <p:cNvGraphicFramePr>
            <a:graphicFrameLocks noGrp="1"/>
          </p:cNvGraphicFramePr>
          <p:nvPr>
            <p:extLst>
              <p:ext uri="{D42A27DB-BD31-4B8C-83A1-F6EECF244321}">
                <p14:modId xmlns:p14="http://schemas.microsoft.com/office/powerpoint/2010/main" val="22836752"/>
              </p:ext>
            </p:extLst>
          </p:nvPr>
        </p:nvGraphicFramePr>
        <p:xfrm>
          <a:off x="5648960" y="2006862"/>
          <a:ext cx="5953759" cy="1997286"/>
        </p:xfrm>
        <a:graphic>
          <a:graphicData uri="http://schemas.openxmlformats.org/drawingml/2006/table">
            <a:tbl>
              <a:tblPr firstRow="1" firstCol="1" lastRow="1" bandCol="1">
                <a:tableStyleId>{3B4B98B0-60AC-42C2-AFA5-B58CD77FA1E5}</a:tableStyleId>
              </a:tblPr>
              <a:tblGrid>
                <a:gridCol w="2736845">
                  <a:extLst>
                    <a:ext uri="{9D8B030D-6E8A-4147-A177-3AD203B41FA5}">
                      <a16:colId xmlns:a16="http://schemas.microsoft.com/office/drawing/2014/main" val="2127857103"/>
                    </a:ext>
                  </a:extLst>
                </a:gridCol>
                <a:gridCol w="1611543">
                  <a:extLst>
                    <a:ext uri="{9D8B030D-6E8A-4147-A177-3AD203B41FA5}">
                      <a16:colId xmlns:a16="http://schemas.microsoft.com/office/drawing/2014/main" val="146586434"/>
                    </a:ext>
                  </a:extLst>
                </a:gridCol>
                <a:gridCol w="1605371">
                  <a:extLst>
                    <a:ext uri="{9D8B030D-6E8A-4147-A177-3AD203B41FA5}">
                      <a16:colId xmlns:a16="http://schemas.microsoft.com/office/drawing/2014/main" val="3280849765"/>
                    </a:ext>
                  </a:extLst>
                </a:gridCol>
              </a:tblGrid>
              <a:tr h="368959">
                <a:tc>
                  <a:txBody>
                    <a:bodyPr/>
                    <a:lstStyle/>
                    <a:p>
                      <a:pPr algn="l" fontAlgn="b">
                        <a:buNone/>
                      </a:pPr>
                      <a:r>
                        <a:rPr lang="en-US" sz="2800" b="1" i="0" u="none" strike="noStrike" dirty="0">
                          <a:solidFill>
                            <a:srgbClr val="000000"/>
                          </a:solidFill>
                          <a:effectLst/>
                          <a:latin typeface="Overpass Medium" pitchFamily="2" charset="0"/>
                        </a:rPr>
                        <a:t>Revenue</a:t>
                      </a:r>
                      <a:endParaRPr lang="en-US" sz="2400" b="1"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600" u="none" strike="noStrike" dirty="0">
                          <a:effectLst/>
                          <a:latin typeface="Overpass Medium" pitchFamily="2" charset="0"/>
                        </a:rPr>
                        <a:t>50%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600" u="none" strike="noStrike" dirty="0">
                          <a:effectLst/>
                          <a:latin typeface="Overpass Medium" pitchFamily="2" charset="0"/>
                        </a:rPr>
                        <a:t>30% AMI Rents</a:t>
                      </a:r>
                      <a:endParaRPr lang="en-US" sz="1600" b="0" i="0" u="none" strike="noStrike" dirty="0">
                        <a:solidFill>
                          <a:srgbClr val="000000"/>
                        </a:solidFill>
                        <a:effectLst/>
                        <a:latin typeface="Overpass Medium" pitchFamily="2" charset="0"/>
                      </a:endParaRPr>
                    </a:p>
                  </a:txBody>
                  <a:tcPr marL="9525" marR="9525" marT="9525"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6619196"/>
                  </a:ext>
                </a:extLst>
              </a:tr>
              <a:tr h="520347">
                <a:tc>
                  <a:txBody>
                    <a:bodyPr/>
                    <a:lstStyle/>
                    <a:p>
                      <a:pPr algn="l" fontAlgn="b">
                        <a:buNone/>
                      </a:pPr>
                      <a:r>
                        <a:rPr lang="en-US" sz="1600" u="none" strike="noStrike" dirty="0">
                          <a:solidFill>
                            <a:schemeClr val="tx1"/>
                          </a:solidFill>
                          <a:effectLst/>
                          <a:latin typeface="Overpass Medium" pitchFamily="2" charset="0"/>
                        </a:rPr>
                        <a:t>Annual Actualized Income</a:t>
                      </a:r>
                      <a:endParaRPr lang="en-US" sz="1600" b="0" i="0" u="none" strike="noStrike" dirty="0">
                        <a:solidFill>
                          <a:schemeClr val="tx1"/>
                        </a:solidFill>
                        <a:effectLst/>
                        <a:latin typeface="Overpass Medium" pitchFamily="2"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r" fontAlgn="b">
                        <a:buNone/>
                      </a:pPr>
                      <a:r>
                        <a:rPr lang="en-US" sz="1600" b="0" i="0" u="none" strike="noStrike" dirty="0">
                          <a:solidFill>
                            <a:srgbClr val="000000"/>
                          </a:solidFill>
                          <a:effectLst/>
                          <a:latin typeface="Overpass Medium" pitchFamily="2" charset="0"/>
                        </a:rPr>
                        <a:t>$645,810</a:t>
                      </a:r>
                    </a:p>
                  </a:txBody>
                  <a:tcPr marL="9525" marR="9525" marT="9525" marB="0" anchor="b">
                    <a:lnT w="12700" cap="flat" cmpd="sng" algn="ctr">
                      <a:solidFill>
                        <a:schemeClr val="tx1"/>
                      </a:solidFill>
                      <a:prstDash val="solid"/>
                      <a:round/>
                      <a:headEnd type="none" w="med" len="med"/>
                      <a:tailEnd type="none" w="med" len="med"/>
                    </a:lnT>
                    <a:solidFill>
                      <a:schemeClr val="accent2">
                        <a:lumMod val="60000"/>
                        <a:lumOff val="40000"/>
                      </a:schemeClr>
                    </a:solidFill>
                  </a:tcPr>
                </a:tc>
                <a:tc>
                  <a:txBody>
                    <a:bodyPr/>
                    <a:lstStyle/>
                    <a:p>
                      <a:pPr algn="r" fontAlgn="b">
                        <a:buNone/>
                      </a:pPr>
                      <a:r>
                        <a:rPr lang="en-US" sz="1600" b="0" i="0" u="none" strike="noStrike" dirty="0">
                          <a:solidFill>
                            <a:srgbClr val="000000"/>
                          </a:solidFill>
                          <a:effectLst/>
                          <a:latin typeface="Overpass Medium" pitchFamily="2" charset="0"/>
                        </a:rPr>
                        <a:t>$387,030</a:t>
                      </a:r>
                    </a:p>
                  </a:txBody>
                  <a:tcPr marL="9525" marR="9525" marT="9525" marB="0" anchor="b">
                    <a:lnT w="12700" cap="flat" cmpd="sng" algn="ctr">
                      <a:solidFill>
                        <a:schemeClr val="tx1"/>
                      </a:solidFill>
                      <a:prstDash val="solid"/>
                      <a:round/>
                      <a:headEnd type="none" w="med" len="med"/>
                      <a:tailEnd type="none" w="med" len="med"/>
                    </a:lnT>
                    <a:solidFill>
                      <a:schemeClr val="accent2"/>
                    </a:solidFill>
                  </a:tcPr>
                </a:tc>
                <a:extLst>
                  <a:ext uri="{0D108BD9-81ED-4DB2-BD59-A6C34878D82A}">
                    <a16:rowId xmlns:a16="http://schemas.microsoft.com/office/drawing/2014/main" val="2930629133"/>
                  </a:ext>
                </a:extLst>
              </a:tr>
              <a:tr h="520347">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Overpass Medium" pitchFamily="2" charset="0"/>
                        </a:rPr>
                        <a:t>Annual Operating Expenses</a:t>
                      </a:r>
                      <a:endParaRPr lang="en-US" sz="1600" b="1" i="1" u="none" strike="noStrike" dirty="0">
                        <a:solidFill>
                          <a:schemeClr val="tx1"/>
                        </a:solidFill>
                        <a:effectLst/>
                        <a:latin typeface="Overpass Medium" pitchFamily="2"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Overpass Medium" pitchFamily="2" charset="0"/>
                          <a:ea typeface="+mn-ea"/>
                          <a:cs typeface="+mn-cs"/>
                        </a:rPr>
                        <a:t>($818,300)</a:t>
                      </a:r>
                    </a:p>
                  </a:txBody>
                  <a:tcPr marL="9525" marR="9525" marT="9525" marB="0" anchor="b">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b">
                        <a:buNone/>
                      </a:pPr>
                      <a:r>
                        <a:rPr lang="en-US" sz="1600" b="0" i="0" u="none" strike="noStrike" dirty="0">
                          <a:solidFill>
                            <a:srgbClr val="000000"/>
                          </a:solidFill>
                          <a:effectLst/>
                          <a:latin typeface="Overpass Medium" pitchFamily="2" charset="0"/>
                        </a:rPr>
                        <a:t>($818,300)</a:t>
                      </a:r>
                    </a:p>
                  </a:txBody>
                  <a:tcPr marL="9525" marR="9525" marT="9525" marB="0" anchor="b">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336298621"/>
                  </a:ext>
                </a:extLst>
              </a:tr>
              <a:tr h="520347">
                <a:tc>
                  <a:txBody>
                    <a:bodyPr/>
                    <a:lstStyle/>
                    <a:p>
                      <a:r>
                        <a:rPr lang="en-US" sz="1800" dirty="0">
                          <a:solidFill>
                            <a:schemeClr val="tx1"/>
                          </a:solidFill>
                          <a:latin typeface="Overpass Medium" pitchFamily="2" charset="0"/>
                        </a:rPr>
                        <a:t>Annual Net Revenue</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1" i="0" u="none" strike="noStrike" dirty="0">
                          <a:solidFill>
                            <a:schemeClr val="accent5"/>
                          </a:solidFill>
                          <a:effectLst/>
                          <a:latin typeface="Overpass Medium" pitchFamily="2" charset="0"/>
                        </a:rPr>
                        <a:t>($172,490)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r" fontAlgn="b">
                        <a:buNone/>
                      </a:pPr>
                      <a:r>
                        <a:rPr lang="en-US" sz="1800" b="1" i="0" u="none" strike="noStrike" dirty="0">
                          <a:solidFill>
                            <a:schemeClr val="accent5"/>
                          </a:solidFill>
                          <a:effectLst/>
                          <a:latin typeface="Overpass Medium" pitchFamily="2" charset="0"/>
                        </a:rPr>
                        <a:t>($431,270)</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1681846693"/>
                  </a:ext>
                </a:extLst>
              </a:tr>
            </a:tbl>
          </a:graphicData>
        </a:graphic>
      </p:graphicFrame>
      <p:sp>
        <p:nvSpPr>
          <p:cNvPr id="7" name="Rectangle 6">
            <a:extLst>
              <a:ext uri="{FF2B5EF4-FFF2-40B4-BE49-F238E27FC236}">
                <a16:creationId xmlns:a16="http://schemas.microsoft.com/office/drawing/2014/main" id="{128C4202-B003-976A-C565-48267557BBA6}"/>
              </a:ext>
            </a:extLst>
          </p:cNvPr>
          <p:cNvSpPr/>
          <p:nvPr/>
        </p:nvSpPr>
        <p:spPr>
          <a:xfrm>
            <a:off x="0" y="6756400"/>
            <a:ext cx="12192000" cy="1016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Icon&#10;&#10;AI-generated content may be incorrect.">
            <a:extLst>
              <a:ext uri="{FF2B5EF4-FFF2-40B4-BE49-F238E27FC236}">
                <a16:creationId xmlns:a16="http://schemas.microsoft.com/office/drawing/2014/main" id="{EFEF6C8F-7E41-5E79-4187-0AB54CA895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2719" y="6283926"/>
            <a:ext cx="372623" cy="553718"/>
          </a:xfrm>
          <a:prstGeom prst="rect">
            <a:avLst/>
          </a:prstGeom>
        </p:spPr>
      </p:pic>
      <p:pic>
        <p:nvPicPr>
          <p:cNvPr id="9" name="Picture 8" descr="A picture containing text&#10;&#10;AI-generated content may be incorrect.">
            <a:extLst>
              <a:ext uri="{FF2B5EF4-FFF2-40B4-BE49-F238E27FC236}">
                <a16:creationId xmlns:a16="http://schemas.microsoft.com/office/drawing/2014/main" id="{60BBCD4C-118A-14B2-D2C4-000E9A7AA27F}"/>
              </a:ext>
            </a:extLst>
          </p:cNvPr>
          <p:cNvPicPr>
            <a:picLocks noChangeAspect="1"/>
          </p:cNvPicPr>
          <p:nvPr/>
        </p:nvPicPr>
        <p:blipFill>
          <a:blip r:embed="rId3">
            <a:extLst>
              <a:ext uri="{28A0092B-C50C-407E-A947-70E740481C1C}">
                <a14:useLocalDpi xmlns:a14="http://schemas.microsoft.com/office/drawing/2010/main" val="0"/>
              </a:ext>
            </a:extLst>
          </a:blip>
          <a:srcRect l="18785"/>
          <a:stretch>
            <a:fillRect/>
          </a:stretch>
        </p:blipFill>
        <p:spPr>
          <a:xfrm>
            <a:off x="2290392" y="0"/>
            <a:ext cx="9901608" cy="1958289"/>
          </a:xfrm>
          <a:prstGeom prst="rect">
            <a:avLst/>
          </a:prstGeom>
        </p:spPr>
      </p:pic>
      <p:sp>
        <p:nvSpPr>
          <p:cNvPr id="10" name="Title 1">
            <a:extLst>
              <a:ext uri="{FF2B5EF4-FFF2-40B4-BE49-F238E27FC236}">
                <a16:creationId xmlns:a16="http://schemas.microsoft.com/office/drawing/2014/main" id="{B31A876B-73B4-DF47-7DBB-720D649BCA02}"/>
              </a:ext>
            </a:extLst>
          </p:cNvPr>
          <p:cNvSpPr txBox="1">
            <a:spLocks/>
          </p:cNvSpPr>
          <p:nvPr/>
        </p:nvSpPr>
        <p:spPr>
          <a:xfrm>
            <a:off x="344417" y="1264270"/>
            <a:ext cx="9523095" cy="6254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chemeClr val="tx2"/>
                </a:solidFill>
                <a:latin typeface="Overpass Black" pitchFamily="2" charset="0"/>
              </a:rPr>
              <a:t>PROJECT EXAMPLE:</a:t>
            </a:r>
            <a:r>
              <a:rPr lang="en-US" sz="3200" dirty="0">
                <a:latin typeface="Overpass Black" pitchFamily="2" charset="0"/>
              </a:rPr>
              <a:t> </a:t>
            </a:r>
            <a:r>
              <a:rPr lang="en-US" sz="3200" dirty="0" err="1">
                <a:solidFill>
                  <a:schemeClr val="accent1"/>
                </a:solidFill>
                <a:latin typeface="Overpass Black" pitchFamily="2" charset="0"/>
              </a:rPr>
              <a:t>Perfectown</a:t>
            </a:r>
            <a:r>
              <a:rPr lang="en-US" sz="3200" dirty="0">
                <a:solidFill>
                  <a:schemeClr val="accent1"/>
                </a:solidFill>
                <a:latin typeface="Overpass Black" pitchFamily="2" charset="0"/>
              </a:rPr>
              <a:t>, USA (2019)</a:t>
            </a:r>
          </a:p>
        </p:txBody>
      </p:sp>
    </p:spTree>
    <p:extLst>
      <p:ext uri="{BB962C8B-B14F-4D97-AF65-F5344CB8AC3E}">
        <p14:creationId xmlns:p14="http://schemas.microsoft.com/office/powerpoint/2010/main" val="3006614535"/>
      </p:ext>
    </p:extLst>
  </p:cSld>
  <p:clrMapOvr>
    <a:masterClrMapping/>
  </p:clrMapOvr>
</p:sld>
</file>

<file path=ppt/theme/theme1.xml><?xml version="1.0" encoding="utf-8"?>
<a:theme xmlns:a="http://schemas.openxmlformats.org/drawingml/2006/main" name="Office Theme">
  <a:themeElements>
    <a:clrScheme name="Housing Pierce County">
      <a:dk1>
        <a:sysClr val="windowText" lastClr="000000"/>
      </a:dk1>
      <a:lt1>
        <a:sysClr val="window" lastClr="FFFFFF"/>
      </a:lt1>
      <a:dk2>
        <a:srgbClr val="023D5B"/>
      </a:dk2>
      <a:lt2>
        <a:srgbClr val="F3F3F3"/>
      </a:lt2>
      <a:accent1>
        <a:srgbClr val="408979"/>
      </a:accent1>
      <a:accent2>
        <a:srgbClr val="AED4C7"/>
      </a:accent2>
      <a:accent3>
        <a:srgbClr val="FCE06F"/>
      </a:accent3>
      <a:accent4>
        <a:srgbClr val="8C3C4E"/>
      </a:accent4>
      <a:accent5>
        <a:srgbClr val="B54037"/>
      </a:accent5>
      <a:accent6>
        <a:srgbClr val="467886"/>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4520</TotalTime>
  <Words>1940</Words>
  <Application>Microsoft Office PowerPoint</Application>
  <PresentationFormat>Widescreen</PresentationFormat>
  <Paragraphs>424</Paragraphs>
  <Slides>23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Aptos Display</vt:lpstr>
      <vt:lpstr>Arial</vt:lpstr>
      <vt:lpstr>Overpass</vt:lpstr>
      <vt:lpstr>Overpass Black</vt:lpstr>
      <vt:lpstr>Overpass Light</vt:lpstr>
      <vt:lpstr>Overpass Medium</vt:lpstr>
      <vt:lpstr>Office Theme</vt:lpstr>
      <vt:lpstr>PowerPoint Presentation</vt:lpstr>
      <vt:lpstr>PowerPoint Presentation</vt:lpstr>
      <vt:lpstr>PowerPoint Presentation</vt:lpstr>
      <vt:lpstr>PowerPoint Presentation</vt:lpstr>
      <vt:lpstr>PROJECT EXAMPLE: Perfectown, USA (2019)</vt:lpstr>
      <vt:lpstr>PowerPoint Presentation</vt:lpstr>
      <vt:lpstr>PowerPoint Presentation</vt:lpstr>
      <vt:lpstr>PowerPoint Presentation</vt:lpstr>
      <vt:lpstr>PowerPoint Presentation</vt:lpstr>
      <vt:lpstr>PowerPoint Presentation</vt:lpstr>
      <vt:lpstr>FILLING THE GAP</vt:lpstr>
      <vt:lpstr>LOW-INCOME HOUSING TAX CREDITS (LIHTC)</vt:lpstr>
      <vt:lpstr>LOW-INCOME HOUSING TAX CREDITS (LIHTC)</vt:lpstr>
      <vt:lpstr>HOUSING VOUCHERS (SECTION 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Riley Guerrero</dc:creator>
  <cp:lastModifiedBy>Riley Guerrero</cp:lastModifiedBy>
  <cp:revision>5</cp:revision>
  <dcterms:created xsi:type="dcterms:W3CDTF">2025-07-17T22:34:52Z</dcterms:created>
  <dcterms:modified xsi:type="dcterms:W3CDTF">2025-07-21T15:53:20Z</dcterms:modified>
</cp:coreProperties>
</file>