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19"/>
  </p:notesMasterIdLst>
  <p:sldIdLst>
    <p:sldId id="575" r:id="rId5"/>
    <p:sldId id="576" r:id="rId6"/>
    <p:sldId id="579" r:id="rId7"/>
    <p:sldId id="272" r:id="rId8"/>
    <p:sldId id="578" r:id="rId9"/>
    <p:sldId id="580" r:id="rId10"/>
    <p:sldId id="581" r:id="rId11"/>
    <p:sldId id="577" r:id="rId12"/>
    <p:sldId id="554" r:id="rId13"/>
    <p:sldId id="524" r:id="rId14"/>
    <p:sldId id="582" r:id="rId15"/>
    <p:sldId id="273" r:id="rId16"/>
    <p:sldId id="373" r:id="rId17"/>
    <p:sldId id="267" r:id="rId18"/>
  </p:sldIdLst>
  <p:sldSz cx="12192000" cy="6858000"/>
  <p:notesSz cx="6858000" cy="9144000"/>
  <p:embeddedFontLst>
    <p:embeddedFont>
      <p:font typeface="Abril Fatface" panose="02000503000000020003" pitchFamily="2" charset="0"/>
      <p:regular r:id="rId20"/>
      <p:italic r:id="rId21"/>
    </p:embeddedFont>
    <p:embeddedFont>
      <p:font typeface="Roboto" panose="02000000000000000000" pitchFamily="2" charset="0"/>
      <p:regular r:id="rId22"/>
      <p:bold r:id="rId23"/>
      <p:italic r:id="rId24"/>
      <p:boldItalic r:id="rId25"/>
    </p:embeddedFont>
    <p:embeddedFont>
      <p:font typeface="Roboto Light" panose="020000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2E5CD4-E9F6-EEE9-ED01-BFD567ED85D6}" name="Hodgson, Laura (COM)" initials="LH" userId="S::laura.hodgson@commerce.wa.gov::3249ff08-80ec-443b-acde-8c5f1995b2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itzel, Anne (COM)" initials="FA(" lastIdx="1" clrIdx="0">
    <p:extLst>
      <p:ext uri="{19B8F6BF-5375-455C-9EA6-DF929625EA0E}">
        <p15:presenceInfo xmlns:p15="http://schemas.microsoft.com/office/powerpoint/2012/main" userId="S-1-5-21-3259981362-1198918190-2026780590-23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E8"/>
    <a:srgbClr val="CBE7F6"/>
    <a:srgbClr val="A5B7C0"/>
    <a:srgbClr val="D3D3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1162" autoAdjust="0"/>
  </p:normalViewPr>
  <p:slideViewPr>
    <p:cSldViewPr snapToGrid="0">
      <p:cViewPr>
        <p:scale>
          <a:sx n="73" d="100"/>
          <a:sy n="73" d="100"/>
        </p:scale>
        <p:origin x="98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7C200-8392-412C-9F5F-44635CA9C61A}"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67B8B-305E-45E8-A0EA-41869F4C8F19}" type="slidenum">
              <a:rPr lang="en-US" smtClean="0"/>
              <a:t>‹#›</a:t>
            </a:fld>
            <a:endParaRPr lang="en-US"/>
          </a:p>
        </p:txBody>
      </p:sp>
    </p:spTree>
    <p:extLst>
      <p:ext uri="{BB962C8B-B14F-4D97-AF65-F5344CB8AC3E}">
        <p14:creationId xmlns:p14="http://schemas.microsoft.com/office/powerpoint/2010/main" val="10079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src.org/media/732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mmerce.wa.gov/news/washington-state-will-need-more-than-1-million-homes-in-next-20-year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ensus.gov/quickfacts/fact/table/US/HSG86022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rc.org/media/732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F4D6B-4A2B-2678-1D3C-04057AD9A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206A6-849B-0667-D54C-15C5F87C5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67AE9-9D0B-D7B2-9438-1221CF63C64D}"/>
              </a:ext>
            </a:extLst>
          </p:cNvPr>
          <p:cNvSpPr>
            <a:spLocks noGrp="1"/>
          </p:cNvSpPr>
          <p:nvPr>
            <p:ph type="body" idx="1"/>
          </p:nvPr>
        </p:nvSpPr>
        <p:spPr/>
        <p:txBody>
          <a:bodyPr/>
          <a:lstStyle/>
          <a:p>
            <a:r>
              <a:rPr lang="en-US" dirty="0"/>
              <a:t>Not required, but want to select some to show adequate provisions</a:t>
            </a:r>
          </a:p>
        </p:txBody>
      </p:sp>
      <p:sp>
        <p:nvSpPr>
          <p:cNvPr id="4" name="Slide Number Placeholder 3">
            <a:extLst>
              <a:ext uri="{FF2B5EF4-FFF2-40B4-BE49-F238E27FC236}">
                <a16:creationId xmlns:a16="http://schemas.microsoft.com/office/drawing/2014/main" id="{FED8F100-D4DD-36A9-77AC-F5F50812A07C}"/>
              </a:ext>
            </a:extLst>
          </p:cNvPr>
          <p:cNvSpPr>
            <a:spLocks noGrp="1"/>
          </p:cNvSpPr>
          <p:nvPr>
            <p:ph type="sldNum" sz="quarter" idx="5"/>
          </p:nvPr>
        </p:nvSpPr>
        <p:spPr/>
        <p:txBody>
          <a:bodyPr/>
          <a:lstStyle/>
          <a:p>
            <a:fld id="{E3767B8B-305E-45E8-A0EA-41869F4C8F19}" type="slidenum">
              <a:rPr lang="en-US" smtClean="0"/>
              <a:t>1</a:t>
            </a:fld>
            <a:endParaRPr lang="en-US"/>
          </a:p>
        </p:txBody>
      </p:sp>
    </p:spTree>
    <p:extLst>
      <p:ext uri="{BB962C8B-B14F-4D97-AF65-F5344CB8AC3E}">
        <p14:creationId xmlns:p14="http://schemas.microsoft.com/office/powerpoint/2010/main" val="225242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7B8B-305E-45E8-A0EA-41869F4C8F19}" type="slidenum">
              <a:rPr lang="en-US" smtClean="0"/>
              <a:t>14</a:t>
            </a:fld>
            <a:endParaRPr lang="en-US"/>
          </a:p>
        </p:txBody>
      </p:sp>
    </p:spTree>
    <p:extLst>
      <p:ext uri="{BB962C8B-B14F-4D97-AF65-F5344CB8AC3E}">
        <p14:creationId xmlns:p14="http://schemas.microsoft.com/office/powerpoint/2010/main" val="35970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solidFill>
                  <a:srgbClr val="6E767D"/>
                </a:solidFill>
                <a:effectLst/>
                <a:latin typeface="Roboto" panose="02000000000000000000" pitchFamily="2" charset="0"/>
                <a:ea typeface="Calibri" panose="020F0502020204030204" pitchFamily="34" charset="0"/>
                <a:cs typeface="Arial" panose="020B0604020202020204" pitchFamily="34" charset="0"/>
              </a:rPr>
              <a:t>Puget Sound Regional Council &amp; Washington State Department of Commerce </a:t>
            </a:r>
            <a:r>
              <a:rPr lang="en-US" sz="1200" u="sng">
                <a:solidFill>
                  <a:srgbClr val="6E767D"/>
                </a:solidFill>
                <a:effectLst/>
                <a:latin typeface="Roboto" panose="02000000000000000000" pitchFamily="2" charset="0"/>
                <a:ea typeface="Calibri" panose="020F0502020204030204" pitchFamily="34" charset="0"/>
                <a:cs typeface="Arial" panose="020B0604020202020204" pitchFamily="34" charset="0"/>
                <a:hlinkClick r:id="rId3"/>
              </a:rPr>
              <a:t>December 2022 Housing Survey (psrc.org)</a:t>
            </a:r>
            <a:endParaRPr lang="en-US" sz="120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D0CB9A5-F265-224B-8FD6-2B37EA8FDA58}" type="slidenum">
              <a:rPr lang="en-US" smtClean="0"/>
              <a:t>3</a:t>
            </a:fld>
            <a:endParaRPr lang="en-US"/>
          </a:p>
        </p:txBody>
      </p:sp>
    </p:spTree>
    <p:extLst>
      <p:ext uri="{BB962C8B-B14F-4D97-AF65-F5344CB8AC3E}">
        <p14:creationId xmlns:p14="http://schemas.microsoft.com/office/powerpoint/2010/main" val="295807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i="0" u="none" strike="noStrike" dirty="0">
                <a:effectLst/>
              </a:rPr>
              <a:t>Washington’s demographics are changing. Smaller household sizes are partly behind our state’s need for a greater number of smaller-sized units.</a:t>
            </a:r>
          </a:p>
          <a:p>
            <a:pPr marL="0" marR="0">
              <a:spcBef>
                <a:spcPts val="0"/>
              </a:spcBef>
              <a:spcAft>
                <a:spcPts val="0"/>
              </a:spcAft>
            </a:pPr>
            <a:endParaRPr lang="en-US" sz="1200" b="1" i="0" u="none" strike="noStrike" dirty="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pPr marL="0" marR="0">
              <a:spcBef>
                <a:spcPts val="0"/>
              </a:spcBef>
              <a:spcAft>
                <a:spcPts val="0"/>
              </a:spcAft>
            </a:pPr>
            <a:r>
              <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rPr>
              <a:t>Washington State Department of Commerce, </a:t>
            </a:r>
            <a:r>
              <a:rPr lang="en-US" sz="1200" u="sng" dirty="0">
                <a:solidFill>
                  <a:srgbClr val="6E767D"/>
                </a:solidFill>
                <a:effectLst/>
                <a:latin typeface="Roboto" panose="02000000000000000000" pitchFamily="2" charset="0"/>
                <a:ea typeface="Calibri" panose="020F0502020204030204" pitchFamily="34" charset="0"/>
                <a:cs typeface="Arial" panose="020B0604020202020204" pitchFamily="34" charset="0"/>
                <a:hlinkClick r:id="rId3"/>
              </a:rPr>
              <a:t>Projected Housing Needs March 2023 (commerce.wa.gov)</a:t>
            </a:r>
            <a:endParaRPr lang="en-US" sz="1200" u="sng" dirty="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rPr>
              <a:t>U.S. Census Bureau </a:t>
            </a:r>
            <a:r>
              <a:rPr lang="en-US" sz="1200" u="sng" dirty="0">
                <a:solidFill>
                  <a:srgbClr val="6E767D"/>
                </a:solidFill>
                <a:effectLst/>
                <a:latin typeface="Roboto" panose="02000000000000000000" pitchFamily="2" charset="0"/>
                <a:ea typeface="Calibri" panose="020F0502020204030204" pitchFamily="34" charset="0"/>
                <a:cs typeface="Arial" panose="020B0604020202020204" pitchFamily="34" charset="0"/>
                <a:hlinkClick r:id="rId4"/>
              </a:rPr>
              <a:t>Quick Facts (census.gov)</a:t>
            </a:r>
            <a:endParaRPr lang="en-US" sz="1200" u="sng" dirty="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pPr marL="0" marR="0">
              <a:spcBef>
                <a:spcPts val="0"/>
              </a:spcBef>
              <a:spcAft>
                <a:spcPts val="0"/>
              </a:spcAft>
            </a:pPr>
            <a:endPar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0CB9A5-F265-224B-8FD6-2B37EA8FDA58}" type="slidenum">
              <a:rPr lang="en-US" smtClean="0"/>
              <a:t>4</a:t>
            </a:fld>
            <a:endParaRPr lang="en-US"/>
          </a:p>
        </p:txBody>
      </p:sp>
    </p:spTree>
    <p:extLst>
      <p:ext uri="{BB962C8B-B14F-4D97-AF65-F5344CB8AC3E}">
        <p14:creationId xmlns:p14="http://schemas.microsoft.com/office/powerpoint/2010/main" val="65691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rPr>
              <a:t>Speaker notes:</a:t>
            </a:r>
          </a:p>
          <a:p>
            <a:pPr marL="171450" marR="0" indent="-171450">
              <a:spcBef>
                <a:spcPts val="0"/>
              </a:spcBef>
              <a:spcAft>
                <a:spcPts val="0"/>
              </a:spcAft>
              <a:buFont typeface="Arial" panose="020B0604020202020204" pitchFamily="34" charset="0"/>
              <a:buChar char="•"/>
            </a:pPr>
            <a:r>
              <a:rPr lang="en-US" sz="1200" dirty="0">
                <a:solidFill>
                  <a:srgbClr val="555555"/>
                </a:solidFill>
                <a:effectLst/>
                <a:ea typeface="Calibri" panose="020F0502020204030204" pitchFamily="34" charset="0"/>
                <a:cs typeface="Arial" panose="020B0604020202020204" pitchFamily="34" charset="0"/>
              </a:rPr>
              <a:t>83% of Washingtonians say more reasonably priced housing is needed in their communities to meet diverse needs. </a:t>
            </a:r>
            <a:endPar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pPr marL="0" marR="0">
              <a:spcBef>
                <a:spcPts val="0"/>
              </a:spcBef>
              <a:spcAft>
                <a:spcPts val="0"/>
              </a:spcAft>
            </a:pPr>
            <a:endPar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pPr marL="0" marR="0">
              <a:spcBef>
                <a:spcPts val="0"/>
              </a:spcBef>
              <a:spcAft>
                <a:spcPts val="0"/>
              </a:spcAft>
            </a:pPr>
            <a:r>
              <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rPr>
              <a:t>Sources:</a:t>
            </a:r>
          </a:p>
          <a:p>
            <a:pPr marL="171450" marR="0" indent="-171450">
              <a:spcBef>
                <a:spcPts val="0"/>
              </a:spcBef>
              <a:spcAft>
                <a:spcPts val="0"/>
              </a:spcAft>
              <a:buFont typeface="Arial" panose="020B0604020202020204" pitchFamily="34" charset="0"/>
              <a:buChar char="•"/>
            </a:pPr>
            <a:r>
              <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rPr>
              <a:t>Puget Sound Regional Council &amp; Washington State Department of Commerce </a:t>
            </a:r>
            <a:r>
              <a:rPr lang="en-US" sz="1200" u="sng" dirty="0">
                <a:solidFill>
                  <a:srgbClr val="6E767D"/>
                </a:solidFill>
                <a:effectLst/>
                <a:latin typeface="Roboto" panose="02000000000000000000" pitchFamily="2" charset="0"/>
                <a:ea typeface="Calibri" panose="020F0502020204030204" pitchFamily="34" charset="0"/>
                <a:cs typeface="Arial" panose="020B0604020202020204" pitchFamily="34" charset="0"/>
                <a:hlinkClick r:id="rId3"/>
              </a:rPr>
              <a:t>December 2022 Housing Survey (psrc.org)</a:t>
            </a:r>
            <a:endParaRPr lang="en-US" sz="1200" dirty="0">
              <a:solidFill>
                <a:srgbClr val="6E767D"/>
              </a:solidFill>
              <a:effectLst/>
              <a:latin typeface="Roboto" panose="02000000000000000000" pitchFamily="2"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F1BB14-5B6B-BA49-829E-7681E1D8A3CF}" type="slidenum">
              <a:rPr lang="en-US" smtClean="0"/>
              <a:t>5</a:t>
            </a:fld>
            <a:endParaRPr lang="en-US"/>
          </a:p>
        </p:txBody>
      </p:sp>
    </p:spTree>
    <p:extLst>
      <p:ext uri="{BB962C8B-B14F-4D97-AF65-F5344CB8AC3E}">
        <p14:creationId xmlns:p14="http://schemas.microsoft.com/office/powerpoint/2010/main" val="154140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200"/>
              </a:spcAft>
            </a:pPr>
            <a:r>
              <a:rPr lang="en-US" b="1" dirty="0"/>
              <a:t>Unit size</a:t>
            </a:r>
            <a:r>
              <a:rPr lang="en-US" dirty="0"/>
              <a:t>: </a:t>
            </a:r>
            <a:r>
              <a:rPr lang="en-US" dirty="0">
                <a:solidFill>
                  <a:schemeClr val="tx2"/>
                </a:solidFill>
              </a:rPr>
              <a:t>Can’t require room dimensional standards larger than that required by the state building code</a:t>
            </a:r>
          </a:p>
          <a:p>
            <a:pPr>
              <a:lnSpc>
                <a:spcPct val="100000"/>
              </a:lnSpc>
              <a:spcAft>
                <a:spcPts val="1200"/>
              </a:spcAft>
            </a:pPr>
            <a:r>
              <a:rPr lang="en-US" b="1" dirty="0"/>
              <a:t>Density</a:t>
            </a:r>
            <a:r>
              <a:rPr lang="en-US" dirty="0"/>
              <a:t>: </a:t>
            </a:r>
            <a:r>
              <a:rPr lang="en-US" dirty="0">
                <a:solidFill>
                  <a:schemeClr val="tx1"/>
                </a:solidFill>
              </a:rPr>
              <a:t>Sleeping unit in co-living housing can’t be counted as more than one-quarter of a dwelling unit or less when calculating dwelling unit density</a:t>
            </a:r>
          </a:p>
          <a:p>
            <a:pPr>
              <a:lnSpc>
                <a:spcPct val="100000"/>
              </a:lnSpc>
              <a:spcAft>
                <a:spcPts val="1200"/>
              </a:spcAft>
            </a:pPr>
            <a:r>
              <a:rPr lang="en-US" b="1" dirty="0"/>
              <a:t>Parking</a:t>
            </a:r>
            <a:r>
              <a:rPr lang="en-US" dirty="0">
                <a:solidFill>
                  <a:schemeClr val="tx1"/>
                </a:solidFill>
              </a:rPr>
              <a:t>: No parking within ½ mile walking distance of major transit stop. No more than 0.25 off-street require parking spaces per sleeping unit</a:t>
            </a:r>
          </a:p>
          <a:p>
            <a:pPr>
              <a:lnSpc>
                <a:spcPct val="100000"/>
              </a:lnSpc>
              <a:spcAft>
                <a:spcPts val="1200"/>
              </a:spcAft>
            </a:pPr>
            <a:r>
              <a:rPr lang="en-US" b="1" dirty="0"/>
              <a:t>Fees</a:t>
            </a:r>
            <a:r>
              <a:rPr lang="en-US" dirty="0">
                <a:solidFill>
                  <a:schemeClr val="tx1"/>
                </a:solidFill>
              </a:rPr>
              <a:t>: Sleeping unit in co-living housing can’t be counted as more than one-half of a dwelling unit when calculating fees for sewer connections</a:t>
            </a:r>
          </a:p>
          <a:p>
            <a:pPr>
              <a:lnSpc>
                <a:spcPct val="100000"/>
              </a:lnSpc>
              <a:spcAft>
                <a:spcPts val="1200"/>
              </a:spcAft>
            </a:pPr>
            <a:r>
              <a:rPr lang="en-US" b="1" dirty="0"/>
              <a:t>No more restrictive standards</a:t>
            </a:r>
            <a:r>
              <a:rPr lang="en-US" dirty="0">
                <a:solidFill>
                  <a:schemeClr val="tx1"/>
                </a:solidFill>
              </a:rPr>
              <a:t> than for other housing types. No review/ noticing procedures not required for similar housing types in same zone. </a:t>
            </a:r>
          </a:p>
          <a:p>
            <a:pPr>
              <a:lnSpc>
                <a:spcPct val="100000"/>
              </a:lnSpc>
              <a:spcAft>
                <a:spcPts val="1200"/>
              </a:spcAft>
            </a:pPr>
            <a:r>
              <a:rPr lang="en-US" b="1" dirty="0"/>
              <a:t>May not require </a:t>
            </a:r>
            <a:r>
              <a:rPr lang="en-US" dirty="0">
                <a:solidFill>
                  <a:schemeClr val="tx1"/>
                </a:solidFill>
              </a:rPr>
              <a:t>co-living housing to provide a mix of unit sizes or number of bedrooms, or to include other uses</a:t>
            </a:r>
          </a:p>
          <a:p>
            <a:endParaRPr lang="en-US" dirty="0"/>
          </a:p>
        </p:txBody>
      </p:sp>
      <p:sp>
        <p:nvSpPr>
          <p:cNvPr id="4" name="Slide Number Placeholder 3"/>
          <p:cNvSpPr>
            <a:spLocks noGrp="1"/>
          </p:cNvSpPr>
          <p:nvPr>
            <p:ph type="sldNum" sz="quarter" idx="5"/>
          </p:nvPr>
        </p:nvSpPr>
        <p:spPr/>
        <p:txBody>
          <a:bodyPr/>
          <a:lstStyle/>
          <a:p>
            <a:fld id="{E3767B8B-305E-45E8-A0EA-41869F4C8F19}" type="slidenum">
              <a:rPr lang="en-US" smtClean="0"/>
              <a:t>8</a:t>
            </a:fld>
            <a:endParaRPr lang="en-US"/>
          </a:p>
        </p:txBody>
      </p:sp>
    </p:spTree>
    <p:extLst>
      <p:ext uri="{BB962C8B-B14F-4D97-AF65-F5344CB8AC3E}">
        <p14:creationId xmlns:p14="http://schemas.microsoft.com/office/powerpoint/2010/main" val="101166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90B84-E1CB-9E96-ADA8-65E377FAF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FED43-9D1A-D13C-D2B6-0FDFFFC44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FE0E8-073B-6E32-1B18-6F4512425E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6C972-0E0D-8739-8054-0C01ECCB03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BF094-DE18-47E7-A192-A6E85CDBA1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9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767B8B-305E-45E8-A0EA-41869F4C8F19}" type="slidenum">
              <a:rPr lang="en-US" smtClean="0"/>
              <a:t>10</a:t>
            </a:fld>
            <a:endParaRPr lang="en-US"/>
          </a:p>
        </p:txBody>
      </p:sp>
    </p:spTree>
    <p:extLst>
      <p:ext uri="{BB962C8B-B14F-4D97-AF65-F5344CB8AC3E}">
        <p14:creationId xmlns:p14="http://schemas.microsoft.com/office/powerpoint/2010/main" val="90018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767B8B-305E-45E8-A0EA-41869F4C8F19}" type="slidenum">
              <a:rPr lang="en-US" smtClean="0"/>
              <a:t>11</a:t>
            </a:fld>
            <a:endParaRPr lang="en-US"/>
          </a:p>
        </p:txBody>
      </p:sp>
    </p:spTree>
    <p:extLst>
      <p:ext uri="{BB962C8B-B14F-4D97-AF65-F5344CB8AC3E}">
        <p14:creationId xmlns:p14="http://schemas.microsoft.com/office/powerpoint/2010/main" val="276475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14414D1-9790-4220-A77D-A96CDDD46A99}" type="slidenum">
              <a:rPr lang="en-US" smtClean="0"/>
              <a:t>13</a:t>
            </a:fld>
            <a:endParaRPr lang="en-US"/>
          </a:p>
        </p:txBody>
      </p:sp>
    </p:spTree>
    <p:extLst>
      <p:ext uri="{BB962C8B-B14F-4D97-AF65-F5344CB8AC3E}">
        <p14:creationId xmlns:p14="http://schemas.microsoft.com/office/powerpoint/2010/main" val="1011255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twitter.com/WaStateCommerce" TargetMode="External"/><Relationship Id="rId7" Type="http://schemas.openxmlformats.org/officeDocument/2006/relationships/hyperlink" Target="https://www.linkedin.com/company/893804" TargetMode="External"/><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4.emf"/><Relationship Id="rId11" Type="http://schemas.openxmlformats.org/officeDocument/2006/relationships/image" Target="../media/image7.emf"/><Relationship Id="rId5" Type="http://schemas.openxmlformats.org/officeDocument/2006/relationships/hyperlink" Target="https://www.facebook.com/WAStateCommerce/" TargetMode="External"/><Relationship Id="rId10" Type="http://schemas.openxmlformats.org/officeDocument/2006/relationships/hyperlink" Target="https://www.instagram.com/wastatecommerce/" TargetMode="External"/><Relationship Id="rId4" Type="http://schemas.openxmlformats.org/officeDocument/2006/relationships/image" Target="../media/image3.emf"/><Relationship Id="rId9" Type="http://schemas.openxmlformats.org/officeDocument/2006/relationships/hyperlink" Target="https://www.commerce.wa.gov/"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XX/XX/2022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a:t>Presentation title goes here</a:t>
            </a:r>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a:t>Click to add subtitle (28)</a:t>
            </a:r>
          </a:p>
        </p:txBody>
      </p:sp>
      <p:sp>
        <p:nvSpPr>
          <p:cNvPr id="2" name="TextBox 1"/>
          <p:cNvSpPr txBox="1"/>
          <p:nvPr userDrawn="1"/>
        </p:nvSpPr>
        <p:spPr>
          <a:xfrm>
            <a:off x="10985770" y="6472136"/>
            <a:ext cx="596630" cy="230832"/>
          </a:xfrm>
          <a:prstGeom prst="rect">
            <a:avLst/>
          </a:prstGeom>
          <a:noFill/>
        </p:spPr>
        <p:txBody>
          <a:bodyPr wrap="square" rtlCol="0">
            <a:spAutoFit/>
          </a:bodyPr>
          <a:lstStyle/>
          <a:p>
            <a:pPr algn="r"/>
            <a:r>
              <a:rPr lang="en-US" sz="900" dirty="0">
                <a:solidFill>
                  <a:schemeClr val="bg2">
                    <a:lumMod val="50000"/>
                  </a:schemeClr>
                </a:solidFill>
              </a:rPr>
              <a:t>v1.4</a:t>
            </a:r>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pic>
        <p:nvPicPr>
          <p:cNvPr id="15" name="Picture 14">
            <a:hlinkClick r:id="rId2"/>
          </p:cNvPr>
          <p:cNvPicPr>
            <a:picLocks noChangeAspect="1"/>
          </p:cNvPicPr>
          <p:nvPr userDrawn="1"/>
        </p:nvPicPr>
        <p:blipFill>
          <a:blip r:embed="rId3">
            <a:duotone>
              <a:schemeClr val="bg2">
                <a:shade val="45000"/>
                <a:satMod val="135000"/>
              </a:schemeClr>
              <a:prstClr val="white"/>
            </a:duotone>
          </a:blip>
          <a:stretch>
            <a:fillRect/>
          </a:stretch>
        </p:blipFill>
        <p:spPr>
          <a:xfrm>
            <a:off x="9823203" y="2914791"/>
            <a:ext cx="250454" cy="253182"/>
          </a:xfrm>
          <a:prstGeom prst="rect">
            <a:avLst/>
          </a:prstGeom>
        </p:spPr>
      </p:pic>
      <p:pic>
        <p:nvPicPr>
          <p:cNvPr id="16" name="Picture 15">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17" name="Picture 16">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10263625" y="2914791"/>
            <a:ext cx="242106" cy="253182"/>
          </a:xfrm>
          <a:prstGeom prst="rect">
            <a:avLst/>
          </a:prstGeom>
        </p:spPr>
      </p:pic>
      <p:sp>
        <p:nvSpPr>
          <p:cNvPr id="18" name="TextBox 17">
            <a:hlinkClick r:id="rId8"/>
          </p:cNvPr>
          <p:cNvSpPr txBox="1"/>
          <p:nvPr userDrawn="1"/>
        </p:nvSpPr>
        <p:spPr>
          <a:xfrm>
            <a:off x="7282678" y="2877986"/>
            <a:ext cx="2190850" cy="276999"/>
          </a:xfrm>
          <a:prstGeom prst="rect">
            <a:avLst/>
          </a:prstGeom>
          <a:noFill/>
        </p:spPr>
        <p:txBody>
          <a:bodyPr wrap="square" rtlCol="0">
            <a:spAutoFit/>
          </a:bodyPr>
          <a:lstStyle/>
          <a:p>
            <a:r>
              <a:rPr lang="en-US" sz="1200" dirty="0">
                <a:solidFill>
                  <a:schemeClr val="bg1">
                    <a:lumMod val="85000"/>
                  </a:schemeClr>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a:t>Type a thank you message here</a:t>
            </a:r>
          </a:p>
        </p:txBody>
      </p:sp>
      <p:pic>
        <p:nvPicPr>
          <p:cNvPr id="4" name="Picture 3">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2"/>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2" name="TextBox 1"/>
          <p:cNvSpPr txBox="1"/>
          <p:nvPr userDrawn="1"/>
        </p:nvSpPr>
        <p:spPr>
          <a:xfrm>
            <a:off x="831850" y="539177"/>
            <a:ext cx="5839883" cy="1015663"/>
          </a:xfrm>
          <a:prstGeom prst="rect">
            <a:avLst/>
          </a:prstGeom>
          <a:noFill/>
        </p:spPr>
        <p:txBody>
          <a:bodyPr wrap="square" rtlCol="0">
            <a:spAutoFit/>
          </a:bodyPr>
          <a:lstStyle/>
          <a:p>
            <a:r>
              <a:rPr lang="en-US" sz="6000" dirty="0">
                <a:solidFill>
                  <a:schemeClr val="bg1"/>
                </a:solidFill>
                <a:latin typeface="Abril Fatface" panose="02000503000000020003" pitchFamily="2" charset="0"/>
              </a:rPr>
              <a:t>Thank you!</a:t>
            </a:r>
          </a:p>
        </p:txBody>
      </p:sp>
      <p:pic>
        <p:nvPicPr>
          <p:cNvPr id="51" name="Picture 50">
            <a:hlinkClick r:id="rId3"/>
          </p:cNvPr>
          <p:cNvPicPr>
            <a:picLocks noChangeAspect="1"/>
          </p:cNvPicPr>
          <p:nvPr userDrawn="1"/>
        </p:nvPicPr>
        <p:blipFill>
          <a:blip r:embed="rId4">
            <a:duotone>
              <a:schemeClr val="bg2">
                <a:shade val="45000"/>
                <a:satMod val="135000"/>
              </a:schemeClr>
              <a:prstClr val="white"/>
            </a:duotone>
          </a:blip>
          <a:stretch>
            <a:fillRect/>
          </a:stretch>
        </p:blipFill>
        <p:spPr>
          <a:xfrm>
            <a:off x="9823203" y="2914791"/>
            <a:ext cx="250454" cy="253182"/>
          </a:xfrm>
          <a:prstGeom prst="rect">
            <a:avLst/>
          </a:prstGeom>
        </p:spPr>
      </p:pic>
      <p:pic>
        <p:nvPicPr>
          <p:cNvPr id="52" name="Picture 51">
            <a:hlinkClick r:id="rId5"/>
          </p:cNvPr>
          <p:cNvPicPr>
            <a:picLocks noChangeAspect="1"/>
          </p:cNvPicPr>
          <p:nvPr userDrawn="1"/>
        </p:nvPicPr>
        <p:blipFill>
          <a:blip r:embed="rId6">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53" name="Picture 52">
            <a:hlinkClick r:id="rId7"/>
          </p:cNvPr>
          <p:cNvPicPr>
            <a:picLocks noChangeAspect="1"/>
          </p:cNvPicPr>
          <p:nvPr userDrawn="1"/>
        </p:nvPicPr>
        <p:blipFill>
          <a:blip r:embed="rId8">
            <a:duotone>
              <a:schemeClr val="bg2">
                <a:shade val="45000"/>
                <a:satMod val="135000"/>
              </a:schemeClr>
              <a:prstClr val="white"/>
            </a:duotone>
          </a:blip>
          <a:stretch>
            <a:fillRect/>
          </a:stretch>
        </p:blipFill>
        <p:spPr>
          <a:xfrm>
            <a:off x="10263625" y="2914791"/>
            <a:ext cx="242106" cy="253182"/>
          </a:xfrm>
          <a:prstGeom prst="rect">
            <a:avLst/>
          </a:prstGeom>
        </p:spPr>
      </p:pic>
      <p:sp>
        <p:nvSpPr>
          <p:cNvPr id="54" name="TextBox 53">
            <a:hlinkClick r:id="rId9"/>
          </p:cNvPr>
          <p:cNvSpPr txBox="1"/>
          <p:nvPr userDrawn="1"/>
        </p:nvSpPr>
        <p:spPr>
          <a:xfrm>
            <a:off x="7282678" y="2877986"/>
            <a:ext cx="2190850" cy="276999"/>
          </a:xfrm>
          <a:prstGeom prst="rect">
            <a:avLst/>
          </a:prstGeom>
          <a:noFill/>
        </p:spPr>
        <p:txBody>
          <a:bodyPr wrap="square" rtlCol="0">
            <a:spAutoFit/>
          </a:bodyPr>
          <a:lstStyle/>
          <a:p>
            <a:r>
              <a:rPr lang="en-US" sz="1200" dirty="0">
                <a:solidFill>
                  <a:schemeClr val="bg1">
                    <a:lumMod val="85000"/>
                  </a:schemeClr>
                </a:solidFill>
              </a:rPr>
              <a:t>www.commerce.wa.gov</a:t>
            </a:r>
          </a:p>
        </p:txBody>
      </p:sp>
      <p:pic>
        <p:nvPicPr>
          <p:cNvPr id="55" name="Picture 54">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spTree>
    <p:extLst>
      <p:ext uri="{BB962C8B-B14F-4D97-AF65-F5344CB8AC3E}">
        <p14:creationId xmlns:p14="http://schemas.microsoft.com/office/powerpoint/2010/main" val="548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rengthening Communiti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50798"/>
            <a:ext cx="12191675" cy="4819522"/>
          </a:xfrm>
          <a:prstGeom prst="rect">
            <a:avLst/>
          </a:prstGeom>
        </p:spPr>
      </p:pic>
      <p:sp>
        <p:nvSpPr>
          <p:cNvPr id="8" name="TextBox 7"/>
          <p:cNvSpPr txBox="1"/>
          <p:nvPr userDrawn="1"/>
        </p:nvSpPr>
        <p:spPr>
          <a:xfrm>
            <a:off x="6095839" y="5611633"/>
            <a:ext cx="2095661"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Crime Victims and Public Safety </a:t>
            </a:r>
          </a:p>
        </p:txBody>
      </p:sp>
      <p:sp>
        <p:nvSpPr>
          <p:cNvPr id="10" name="TextBox 9"/>
          <p:cNvSpPr txBox="1"/>
          <p:nvPr userDrawn="1"/>
        </p:nvSpPr>
        <p:spPr>
          <a:xfrm>
            <a:off x="6095839" y="3210378"/>
            <a:ext cx="2117453"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Small Business Assistance</a:t>
            </a:r>
          </a:p>
        </p:txBody>
      </p:sp>
      <p:sp>
        <p:nvSpPr>
          <p:cNvPr id="11" name="TextBox 10"/>
          <p:cNvSpPr txBox="1"/>
          <p:nvPr userDrawn="1"/>
        </p:nvSpPr>
        <p:spPr>
          <a:xfrm>
            <a:off x="0" y="5611634"/>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Planning and Tech assistance</a:t>
            </a:r>
          </a:p>
        </p:txBody>
      </p:sp>
      <p:sp>
        <p:nvSpPr>
          <p:cNvPr id="12" name="TextBox 11"/>
          <p:cNvSpPr txBox="1"/>
          <p:nvPr userDrawn="1"/>
        </p:nvSpPr>
        <p:spPr>
          <a:xfrm>
            <a:off x="3052563" y="3193959"/>
            <a:ext cx="2167137"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Infrastructure and broadband</a:t>
            </a:r>
          </a:p>
        </p:txBody>
      </p:sp>
      <p:sp>
        <p:nvSpPr>
          <p:cNvPr id="13" name="TextBox 12"/>
          <p:cNvSpPr txBox="1"/>
          <p:nvPr userDrawn="1"/>
        </p:nvSpPr>
        <p:spPr>
          <a:xfrm>
            <a:off x="3046362" y="5611634"/>
            <a:ext cx="2378082"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Community</a:t>
            </a:r>
          </a:p>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Services and facilities</a:t>
            </a:r>
          </a:p>
        </p:txBody>
      </p:sp>
      <p:sp>
        <p:nvSpPr>
          <p:cNvPr id="14" name="TextBox 13"/>
          <p:cNvSpPr txBox="1"/>
          <p:nvPr userDrawn="1"/>
        </p:nvSpPr>
        <p:spPr>
          <a:xfrm>
            <a:off x="0" y="3210378"/>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Housing And</a:t>
            </a:r>
          </a:p>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homelessness</a:t>
            </a:r>
          </a:p>
        </p:txBody>
      </p:sp>
      <p:sp>
        <p:nvSpPr>
          <p:cNvPr id="15" name="TextBox 14"/>
          <p:cNvSpPr txBox="1"/>
          <p:nvPr userDrawn="1"/>
        </p:nvSpPr>
        <p:spPr>
          <a:xfrm>
            <a:off x="9144000" y="3214544"/>
            <a:ext cx="2171538" cy="523221"/>
          </a:xfrm>
          <a:prstGeom prst="rect">
            <a:avLst/>
          </a:prstGeom>
          <a:solidFill>
            <a:srgbClr val="000000">
              <a:alpha val="65098"/>
            </a:srgbClr>
          </a:solidFill>
        </p:spPr>
        <p:txBody>
          <a:bodyPr wrap="square" rtlCol="0">
            <a:spAutoFit/>
          </a:bodyPr>
          <a:lstStyle/>
          <a:p>
            <a:pPr algn="l"/>
            <a:endParaRPr lang="en-US" sz="1400" b="0" cap="all" baseline="0" dirty="0">
              <a:solidFill>
                <a:schemeClr val="bg1"/>
              </a:solidFill>
              <a:latin typeface="+mn-lt"/>
              <a:ea typeface="Roboto Light" panose="02000000000000000000" pitchFamily="2" charset="0"/>
            </a:endParaRPr>
          </a:p>
          <a:p>
            <a:pPr algn="l"/>
            <a:r>
              <a:rPr lang="en-US" sz="1400" b="0" cap="all" baseline="0" dirty="0">
                <a:solidFill>
                  <a:schemeClr val="bg1"/>
                </a:solidFill>
                <a:latin typeface="+mn-lt"/>
                <a:ea typeface="Roboto Light" panose="02000000000000000000" pitchFamily="2" charset="0"/>
              </a:rPr>
              <a:t>ENERGY</a:t>
            </a:r>
          </a:p>
        </p:txBody>
      </p:sp>
      <p:sp>
        <p:nvSpPr>
          <p:cNvPr id="16" name="TextBox 15"/>
          <p:cNvSpPr txBox="1"/>
          <p:nvPr userDrawn="1"/>
        </p:nvSpPr>
        <p:spPr>
          <a:xfrm>
            <a:off x="9144000" y="5611632"/>
            <a:ext cx="2171538"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a:solidFill>
                  <a:schemeClr val="bg1"/>
                </a:solidFill>
                <a:latin typeface="+mn-lt"/>
                <a:ea typeface="Roboto Light" panose="02000000000000000000" pitchFamily="2" charset="0"/>
                <a:cs typeface="+mn-cs"/>
              </a:rPr>
              <a:t>Economic development</a:t>
            </a:r>
          </a:p>
        </p:txBody>
      </p:sp>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a:solidFill>
                  <a:schemeClr val="accent5"/>
                </a:solidFill>
                <a:latin typeface="Roboto Light" panose="02000000000000000000" pitchFamily="2" charset="0"/>
                <a:ea typeface="Roboto Light" panose="02000000000000000000" pitchFamily="2" charset="0"/>
              </a:rPr>
              <a:t>We strengthen</a:t>
            </a:r>
            <a:r>
              <a:rPr lang="en-US" sz="4400" baseline="0" dirty="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90855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a:t>Section title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a:t>Click to edit Master title style</a:t>
            </a:r>
          </a:p>
        </p:txBody>
      </p:sp>
      <p:sp>
        <p:nvSpPr>
          <p:cNvPr id="9"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2" name="Content Placeholder 2"/>
          <p:cNvSpPr>
            <a:spLocks noGrp="1"/>
          </p:cNvSpPr>
          <p:nvPr>
            <p:ph sz="half" idx="1"/>
          </p:nvPr>
        </p:nvSpPr>
        <p:spPr>
          <a:xfrm>
            <a:off x="83820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447294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1"/>
          </p:nvPr>
        </p:nvSpPr>
        <p:spPr>
          <a:xfrm>
            <a:off x="810768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p:cNvSpPr>
            <a:spLocks noGrp="1"/>
          </p:cNvSpPr>
          <p:nvPr>
            <p:ph type="title"/>
          </p:nvPr>
        </p:nvSpPr>
        <p:spPr>
          <a:xfrm>
            <a:off x="838200" y="281940"/>
            <a:ext cx="10515600" cy="1218948"/>
          </a:xfrm>
        </p:spPr>
        <p:txBody>
          <a:bodyPr/>
          <a:lstStyle/>
          <a:p>
            <a:r>
              <a:rPr lang="en-US"/>
              <a:t>Click to edit Master title style</a:t>
            </a:r>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a:t>Click to edit Master title style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 (28)</a:t>
            </a:r>
          </a:p>
          <a:p>
            <a:pPr lvl="1"/>
            <a:r>
              <a:rPr lang="en-US" dirty="0"/>
              <a:t>Second level (24)</a:t>
            </a:r>
          </a:p>
          <a:p>
            <a:pPr lvl="2"/>
            <a:r>
              <a:rPr lang="en-US" dirty="0"/>
              <a:t>Third level (20)</a:t>
            </a:r>
          </a:p>
          <a:p>
            <a:pPr lvl="3"/>
            <a:r>
              <a:rPr lang="en-US" dirty="0"/>
              <a:t>Fourth level (18)</a:t>
            </a:r>
          </a:p>
          <a:p>
            <a:pPr lvl="4"/>
            <a:r>
              <a:rPr lang="en-US" dirty="0"/>
              <a:t>Fifth level (18)</a:t>
            </a:r>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a:solidFill>
                  <a:schemeClr val="bg1"/>
                </a:solidFill>
                <a:latin typeface="+mn-lt"/>
                <a:ea typeface="Roboto Condensed" panose="02000000000000000000" pitchFamily="2" charset="0"/>
              </a:rPr>
              <a:t>Washington</a:t>
            </a:r>
            <a:r>
              <a:rPr lang="en-US" sz="1200" b="1" cap="all" baseline="0" dirty="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74"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mmerce.wa.gov/serving-communities/growth-management/growth-management-topics/planning-for-housing/updating-gma-housing-elements/" TargetMode="External"/><Relationship Id="rId13" Type="http://schemas.openxmlformats.org/officeDocument/2006/relationships/hyperlink" Target="https://www.commerce.wa.gov/growth-management/housing-planning/middle-housing/" TargetMode="External"/><Relationship Id="rId3" Type="http://schemas.openxmlformats.org/officeDocument/2006/relationships/hyperlink" Target="https://deptofcommerce.box.com/s/jfd6j7vsgpiotketm4c09eekocovd4lc" TargetMode="External"/><Relationship Id="rId7" Type="http://schemas.openxmlformats.org/officeDocument/2006/relationships/hyperlink" Target="https://www.commerce.wa.gov/serving-communities/growth-management/periodic-update/" TargetMode="External"/><Relationship Id="rId12" Type="http://schemas.openxmlformats.org/officeDocument/2006/relationships/hyperlink" Target="https://www.commerce.wa.gov/growth-management/housing-planning/mft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deptofcommerce.app.box.com/s/jfd6j7vsgpiotketm4c09eekocovd4lc" TargetMode="External"/><Relationship Id="rId11" Type="http://schemas.openxmlformats.org/officeDocument/2006/relationships/hyperlink" Target="https://www.commerce.wa.gov/serving-communities/growth-management/growth-management-topics/planning-for-middle-housing/" TargetMode="External"/><Relationship Id="rId5" Type="http://schemas.openxmlformats.org/officeDocument/2006/relationships/hyperlink" Target="https://www.commerce.wa.gov/news/state-survey-most-people-say-housing-is-1-issue/" TargetMode="External"/><Relationship Id="rId10" Type="http://schemas.openxmlformats.org/officeDocument/2006/relationships/hyperlink" Target="https://deptofcommerce.app.box.com/s/0brluv081ukdofev8lf15qz46n4q6o0w" TargetMode="External"/><Relationship Id="rId4" Type="http://schemas.openxmlformats.org/officeDocument/2006/relationships/hyperlink" Target="https://www.commerce.wa.gov/serving-communities/growth-management/growth-management-topics/planning-for-housing/multi-family-housing-property-tax-exemption-program/" TargetMode="External"/><Relationship Id="rId9" Type="http://schemas.openxmlformats.org/officeDocument/2006/relationships/hyperlink" Target="https://www.commerce.wa.gov/serving-communities/growth-management/growth-management-topics/planning-for-housing/chip/" TargetMode="External"/><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app.leg.wa.gov/RCW/default.aspx?cite=35.21.683" TargetMode="External"/><Relationship Id="rId4" Type="http://schemas.openxmlformats.org/officeDocument/2006/relationships/hyperlink" Target="https://app.leg.wa.gov/RCW/default.aspx?cite=35A.21.4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8C35-0E26-74D1-75B0-03999D3C5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78E5F-0096-3003-D6F5-1B64C2E50A3D}"/>
              </a:ext>
            </a:extLst>
          </p:cNvPr>
          <p:cNvSpPr>
            <a:spLocks noGrp="1"/>
          </p:cNvSpPr>
          <p:nvPr>
            <p:ph type="title"/>
          </p:nvPr>
        </p:nvSpPr>
        <p:spPr>
          <a:xfrm>
            <a:off x="831850" y="2247898"/>
            <a:ext cx="6566477" cy="2573483"/>
          </a:xfrm>
        </p:spPr>
        <p:txBody>
          <a:bodyPr>
            <a:normAutofit fontScale="90000"/>
          </a:bodyPr>
          <a:lstStyle/>
          <a:p>
            <a:r>
              <a:rPr lang="en-US" dirty="0"/>
              <a:t>Policy choices for affordable housing</a:t>
            </a:r>
            <a:br>
              <a:rPr lang="en-US" dirty="0"/>
            </a:br>
            <a:br>
              <a:rPr lang="en-US" dirty="0"/>
            </a:br>
            <a:endParaRPr lang="en-US" dirty="0"/>
          </a:p>
        </p:txBody>
      </p:sp>
      <p:sp>
        <p:nvSpPr>
          <p:cNvPr id="5" name="TextBox 4">
            <a:extLst>
              <a:ext uri="{FF2B5EF4-FFF2-40B4-BE49-F238E27FC236}">
                <a16:creationId xmlns:a16="http://schemas.microsoft.com/office/drawing/2014/main" id="{FFFB6039-EB65-90BB-2C41-12FBA585C9AF}"/>
              </a:ext>
            </a:extLst>
          </p:cNvPr>
          <p:cNvSpPr txBox="1"/>
          <p:nvPr/>
        </p:nvSpPr>
        <p:spPr>
          <a:xfrm>
            <a:off x="3048990" y="3247303"/>
            <a:ext cx="6097978" cy="369332"/>
          </a:xfrm>
          <a:prstGeom prst="rect">
            <a:avLst/>
          </a:prstGeom>
          <a:noFill/>
        </p:spPr>
        <p:txBody>
          <a:bodyPr wrap="square">
            <a:spAutoFit/>
          </a:bodyPr>
          <a:lstStyle/>
          <a:p>
            <a:r>
              <a:rPr lang="en-US" dirty="0"/>
              <a:t>Optional and </a:t>
            </a:r>
          </a:p>
        </p:txBody>
      </p:sp>
    </p:spTree>
    <p:extLst>
      <p:ext uri="{BB962C8B-B14F-4D97-AF65-F5344CB8AC3E}">
        <p14:creationId xmlns:p14="http://schemas.microsoft.com/office/powerpoint/2010/main" val="164101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720D-3DA1-854B-5163-1DEE1D01BD7B}"/>
              </a:ext>
            </a:extLst>
          </p:cNvPr>
          <p:cNvSpPr>
            <a:spLocks noGrp="1"/>
          </p:cNvSpPr>
          <p:nvPr>
            <p:ph type="title"/>
          </p:nvPr>
        </p:nvSpPr>
        <p:spPr/>
        <p:txBody>
          <a:bodyPr>
            <a:normAutofit fontScale="90000"/>
          </a:bodyPr>
          <a:lstStyle/>
          <a:p>
            <a:r>
              <a:rPr lang="en-US" dirty="0"/>
              <a:t>Conversion of existing buildings for housing</a:t>
            </a:r>
          </a:p>
        </p:txBody>
      </p:sp>
      <p:pic>
        <p:nvPicPr>
          <p:cNvPr id="6" name="Content Placeholder 5" descr="Lighted lamp">
            <a:extLst>
              <a:ext uri="{FF2B5EF4-FFF2-40B4-BE49-F238E27FC236}">
                <a16:creationId xmlns:a16="http://schemas.microsoft.com/office/drawing/2014/main" id="{89662110-19AF-31E7-924D-7B3E5ED7293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5665" r="19118"/>
          <a:stretch/>
        </p:blipFill>
        <p:spPr>
          <a:xfrm>
            <a:off x="8200022" y="1916358"/>
            <a:ext cx="3772013" cy="3861590"/>
          </a:xfrm>
        </p:spPr>
      </p:pic>
      <p:sp>
        <p:nvSpPr>
          <p:cNvPr id="4" name="Content Placeholder 2">
            <a:extLst>
              <a:ext uri="{FF2B5EF4-FFF2-40B4-BE49-F238E27FC236}">
                <a16:creationId xmlns:a16="http://schemas.microsoft.com/office/drawing/2014/main" id="{9C5D46BC-9E23-9328-8B02-E7E8CB8A4D15}"/>
              </a:ext>
            </a:extLst>
          </p:cNvPr>
          <p:cNvSpPr>
            <a:spLocks noGrp="1"/>
          </p:cNvSpPr>
          <p:nvPr>
            <p:ph sz="half" idx="1"/>
          </p:nvPr>
        </p:nvSpPr>
        <p:spPr>
          <a:xfrm>
            <a:off x="677732" y="1760534"/>
            <a:ext cx="7522290" cy="4567113"/>
          </a:xfrm>
        </p:spPr>
        <p:txBody>
          <a:bodyPr>
            <a:normAutofit/>
          </a:bodyPr>
          <a:lstStyle/>
          <a:p>
            <a:pPr>
              <a:spcBef>
                <a:spcPts val="0"/>
              </a:spcBef>
            </a:pPr>
            <a:r>
              <a:rPr lang="en-US" sz="2200" dirty="0"/>
              <a:t>Allow housing units constructed entirely within the envelope of an existing building at a density 50% greater than allowed by the underlying zone</a:t>
            </a:r>
          </a:p>
          <a:p>
            <a:pPr marL="457200" lvl="1" indent="0">
              <a:spcBef>
                <a:spcPts val="0"/>
              </a:spcBef>
              <a:buNone/>
            </a:pPr>
            <a:r>
              <a:rPr lang="en-US" sz="2200" dirty="0"/>
              <a:t>For buildings zoned for commercial or mixed use, in </a:t>
            </a:r>
            <a:r>
              <a:rPr lang="en-US" sz="2200" b="1" dirty="0">
                <a:solidFill>
                  <a:schemeClr val="accent6"/>
                </a:solidFill>
              </a:rPr>
              <a:t>zones that allow multifamily housing</a:t>
            </a:r>
          </a:p>
          <a:p>
            <a:pPr marL="457200" lvl="1" indent="0">
              <a:spcBef>
                <a:spcPts val="0"/>
              </a:spcBef>
              <a:buNone/>
            </a:pPr>
            <a:endParaRPr lang="en-US" sz="900" b="1" dirty="0">
              <a:solidFill>
                <a:schemeClr val="accent6"/>
              </a:solidFill>
            </a:endParaRPr>
          </a:p>
          <a:p>
            <a:pPr>
              <a:spcBef>
                <a:spcPts val="0"/>
              </a:spcBef>
            </a:pPr>
            <a:r>
              <a:rPr lang="en-US" sz="2200" dirty="0"/>
              <a:t>Do not require additional parking for new residential units   </a:t>
            </a:r>
            <a:r>
              <a:rPr lang="en-US" sz="2200" dirty="0">
                <a:solidFill>
                  <a:schemeClr val="tx1"/>
                </a:solidFill>
              </a:rPr>
              <a:t>May require </a:t>
            </a:r>
            <a:r>
              <a:rPr lang="en-US" sz="2200" b="1" dirty="0">
                <a:solidFill>
                  <a:schemeClr val="accent6"/>
                </a:solidFill>
              </a:rPr>
              <a:t>retention of existing parking</a:t>
            </a:r>
          </a:p>
          <a:p>
            <a:pPr marL="457200" lvl="1" indent="0">
              <a:spcBef>
                <a:spcPts val="0"/>
              </a:spcBef>
              <a:buNone/>
            </a:pPr>
            <a:endParaRPr lang="en-US" sz="2200" b="1" dirty="0">
              <a:solidFill>
                <a:schemeClr val="accent6"/>
              </a:solidFill>
            </a:endParaRPr>
          </a:p>
          <a:p>
            <a:pPr>
              <a:spcBef>
                <a:spcPts val="0"/>
              </a:spcBef>
            </a:pPr>
            <a:r>
              <a:rPr lang="en-US" sz="2200" dirty="0"/>
              <a:t>Require design standards and permitting requirements no greater than those for similar residential developments in the zone</a:t>
            </a:r>
          </a:p>
          <a:p>
            <a:pPr marL="457200" lvl="1" indent="0">
              <a:spcBef>
                <a:spcPts val="0"/>
              </a:spcBef>
              <a:buNone/>
            </a:pPr>
            <a:r>
              <a:rPr lang="en-US" sz="2200" dirty="0"/>
              <a:t>This includes setbacks, lot coverage requirements, etc.</a:t>
            </a:r>
          </a:p>
          <a:p>
            <a:pPr marL="457200" lvl="1" indent="0">
              <a:buNone/>
            </a:pPr>
            <a:endParaRPr lang="en-US" sz="2200" dirty="0"/>
          </a:p>
          <a:p>
            <a:endParaRPr lang="en-US" sz="2200"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95756AF4-7804-3DA6-C5E1-35AC11B0D724}"/>
              </a:ext>
            </a:extLst>
          </p:cNvPr>
          <p:cNvSpPr txBox="1"/>
          <p:nvPr/>
        </p:nvSpPr>
        <p:spPr>
          <a:xfrm>
            <a:off x="677731" y="5865982"/>
            <a:ext cx="112943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schemeClr val="accent2"/>
                </a:solidFill>
                <a:effectLst/>
                <a:uLnTx/>
                <a:uFillTx/>
                <a:latin typeface="Roboto"/>
                <a:ea typeface="+mn-ea"/>
                <a:cs typeface="+mn-cs"/>
              </a:rPr>
              <a:t>Statutes: </a:t>
            </a:r>
            <a:r>
              <a:rPr kumimoji="0" lang="en-US" sz="2400" i="0" u="sng" strike="noStrike" kern="1200" cap="none" spc="0" normalizeH="0" baseline="0" noProof="0" dirty="0">
                <a:ln>
                  <a:noFill/>
                </a:ln>
                <a:solidFill>
                  <a:schemeClr val="accent6"/>
                </a:solidFill>
                <a:effectLst/>
                <a:uLnTx/>
                <a:uFillTx/>
                <a:latin typeface="Roboto"/>
                <a:ea typeface="+mn-ea"/>
                <a:cs typeface="+mn-cs"/>
              </a:rPr>
              <a:t>RCW 35.21.990</a:t>
            </a:r>
            <a:r>
              <a:rPr kumimoji="0" lang="en-US" sz="2400" i="0" strike="noStrike" kern="1200" cap="none" spc="0" normalizeH="0" baseline="0" noProof="0" dirty="0">
                <a:ln>
                  <a:noFill/>
                </a:ln>
                <a:solidFill>
                  <a:schemeClr val="accent6"/>
                </a:solidFill>
                <a:effectLst/>
                <a:uLnTx/>
                <a:uFillTx/>
                <a:latin typeface="Roboto"/>
                <a:ea typeface="+mn-ea"/>
                <a:cs typeface="+mn-cs"/>
              </a:rPr>
              <a:t>, </a:t>
            </a:r>
            <a:r>
              <a:rPr kumimoji="0" lang="en-US" sz="2400" i="0" u="sng" strike="noStrike" kern="1200" cap="none" spc="0" normalizeH="0" baseline="0" noProof="0" dirty="0">
                <a:ln>
                  <a:noFill/>
                </a:ln>
                <a:solidFill>
                  <a:schemeClr val="accent6"/>
                </a:solidFill>
                <a:effectLst/>
                <a:uLnTx/>
                <a:uFillTx/>
                <a:latin typeface="Roboto"/>
                <a:ea typeface="+mn-ea"/>
                <a:cs typeface="+mn-cs"/>
              </a:rPr>
              <a:t>RCW 35A.21.440, must adopt by 6 </a:t>
            </a:r>
            <a:r>
              <a:rPr kumimoji="0" lang="en-US" sz="2400" i="0" u="sng" strike="noStrike" kern="1200" cap="none" spc="0" normalizeH="0" baseline="0" noProof="0" dirty="0" err="1">
                <a:ln>
                  <a:noFill/>
                </a:ln>
                <a:solidFill>
                  <a:schemeClr val="accent6"/>
                </a:solidFill>
                <a:effectLst/>
                <a:uLnTx/>
                <a:uFillTx/>
                <a:latin typeface="Roboto"/>
                <a:ea typeface="+mn-ea"/>
                <a:cs typeface="+mn-cs"/>
              </a:rPr>
              <a:t>monts</a:t>
            </a:r>
            <a:r>
              <a:rPr kumimoji="0" lang="en-US" sz="2400" i="0" u="sng" strike="noStrike" kern="1200" cap="none" spc="0" normalizeH="0" baseline="0" noProof="0" dirty="0">
                <a:ln>
                  <a:noFill/>
                </a:ln>
                <a:solidFill>
                  <a:schemeClr val="accent6"/>
                </a:solidFill>
                <a:effectLst/>
                <a:uLnTx/>
                <a:uFillTx/>
                <a:latin typeface="Roboto"/>
                <a:ea typeface="+mn-ea"/>
                <a:cs typeface="+mn-cs"/>
              </a:rPr>
              <a:t> after update</a:t>
            </a:r>
          </a:p>
        </p:txBody>
      </p:sp>
    </p:spTree>
    <p:extLst>
      <p:ext uri="{BB962C8B-B14F-4D97-AF65-F5344CB8AC3E}">
        <p14:creationId xmlns:p14="http://schemas.microsoft.com/office/powerpoint/2010/main" val="13176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BDEC9F-FFE2-B8B9-86EC-80C90DD4E06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solidFill>
                  <a:schemeClr val="tx1"/>
                </a:solidFill>
              </a:rPr>
              <a:t>How do you keep it affordable?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1445E4-629C-50E5-A043-F1E4462A7AA8}"/>
              </a:ext>
            </a:extLst>
          </p:cNvPr>
          <p:cNvSpPr>
            <a:spLocks noGrp="1"/>
          </p:cNvSpPr>
          <p:nvPr>
            <p:ph idx="1"/>
          </p:nvPr>
        </p:nvSpPr>
        <p:spPr>
          <a:xfrm>
            <a:off x="640080" y="2872899"/>
            <a:ext cx="4243589" cy="3320668"/>
          </a:xfrm>
        </p:spPr>
        <p:txBody>
          <a:bodyPr vert="horz" lIns="91440" tIns="45720" rIns="91440" bIns="45720" rtlCol="0">
            <a:normAutofit lnSpcReduction="10000"/>
          </a:bodyPr>
          <a:lstStyle/>
          <a:p>
            <a:r>
              <a:rPr lang="en-US" sz="1900" dirty="0">
                <a:solidFill>
                  <a:schemeClr val="tx1"/>
                </a:solidFill>
              </a:rPr>
              <a:t>Annual income limits set by HUD</a:t>
            </a:r>
          </a:p>
          <a:p>
            <a:r>
              <a:rPr lang="en-US" sz="1900" dirty="0">
                <a:solidFill>
                  <a:schemeClr val="tx1"/>
                </a:solidFill>
              </a:rPr>
              <a:t>For many programs, building owner must conduct annual certification of incomes (narrow band of who can afford)</a:t>
            </a:r>
          </a:p>
          <a:p>
            <a:r>
              <a:rPr lang="en-US" sz="1900" dirty="0">
                <a:solidFill>
                  <a:schemeClr val="tx1"/>
                </a:solidFill>
              </a:rPr>
              <a:t>For community land trust, a covenant runs with the land, reviewed at resale (limited equity)</a:t>
            </a:r>
          </a:p>
          <a:p>
            <a:r>
              <a:rPr lang="en-US" sz="1900" dirty="0">
                <a:solidFill>
                  <a:schemeClr val="tx1"/>
                </a:solidFill>
              </a:rPr>
              <a:t>Local government monitoring and audits (or the state can help)</a:t>
            </a:r>
          </a:p>
          <a:p>
            <a:r>
              <a:rPr lang="en-US" sz="1900" dirty="0">
                <a:solidFill>
                  <a:schemeClr val="tx1"/>
                </a:solidFill>
              </a:rPr>
              <a:t>What happens when incomes rise?</a:t>
            </a:r>
          </a:p>
        </p:txBody>
      </p:sp>
      <p:pic>
        <p:nvPicPr>
          <p:cNvPr id="4" name="Content Placeholder 5" descr="Lighted lamp">
            <a:extLst>
              <a:ext uri="{FF2B5EF4-FFF2-40B4-BE49-F238E27FC236}">
                <a16:creationId xmlns:a16="http://schemas.microsoft.com/office/drawing/2014/main" id="{537D867C-A4A8-23BD-4B47-339584017C2D}"/>
              </a:ext>
            </a:extLst>
          </p:cNvPr>
          <p:cNvPicPr>
            <a:picLocks noChangeAspect="1"/>
          </p:cNvPicPr>
          <p:nvPr/>
        </p:nvPicPr>
        <p:blipFill>
          <a:blip r:embed="rId3" cstate="print">
            <a:extLst>
              <a:ext uri="{28A0092B-C50C-407E-A947-70E740481C1C}">
                <a14:useLocalDpi xmlns:a14="http://schemas.microsoft.com/office/drawing/2010/main" val="0"/>
              </a:ext>
            </a:extLst>
          </a:blip>
          <a:srcRect r="33047"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2182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spcBef>
                <a:spcPts val="1800"/>
              </a:spcBef>
              <a:spcAft>
                <a:spcPts val="1000"/>
              </a:spcAft>
            </a:pPr>
            <a:r>
              <a:rPr lang="en-US" sz="3200" dirty="0">
                <a:effectLst/>
                <a:ea typeface="Calibri" panose="020F0502020204030204" pitchFamily="34" charset="0"/>
                <a:cs typeface="Arial" panose="020B0604020202020204" pitchFamily="34" charset="0"/>
              </a:rPr>
              <a:t>Adding to Our Housing Supply </a:t>
            </a:r>
            <a:br>
              <a:rPr lang="en-US" sz="3200" dirty="0">
                <a:effectLst/>
                <a:ea typeface="Calibri" panose="020F0502020204030204" pitchFamily="34" charset="0"/>
                <a:cs typeface="Arial" panose="020B0604020202020204" pitchFamily="34" charset="0"/>
              </a:rPr>
            </a:br>
            <a:r>
              <a:rPr lang="en-US" sz="3200" dirty="0">
                <a:ea typeface="Calibri" panose="020F0502020204030204" pitchFamily="34" charset="0"/>
                <a:cs typeface="Arial" panose="020B0604020202020204" pitchFamily="34" charset="0"/>
              </a:rPr>
              <a:t>Helps Achieve </a:t>
            </a:r>
            <a:r>
              <a:rPr lang="en-US" sz="3200" dirty="0">
                <a:effectLst/>
                <a:ea typeface="Calibri" panose="020F0502020204030204" pitchFamily="34" charset="0"/>
                <a:cs typeface="Arial" panose="020B0604020202020204" pitchFamily="34" charset="0"/>
              </a:rPr>
              <a:t>Affordability</a:t>
            </a:r>
          </a:p>
        </p:txBody>
      </p:sp>
      <p:pic>
        <p:nvPicPr>
          <p:cNvPr id="6" name="Graphic 5" descr="Illustration of diverse housing with trees and sunshine.">
            <a:extLst>
              <a:ext uri="{FF2B5EF4-FFF2-40B4-BE49-F238E27FC236}">
                <a16:creationId xmlns:a16="http://schemas.microsoft.com/office/drawing/2014/main" id="{01D04A52-A820-3D9E-3CBF-4590F2CF9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949" y="3211211"/>
            <a:ext cx="7717967" cy="2717595"/>
          </a:xfrm>
          <a:prstGeom prst="rect">
            <a:avLst/>
          </a:prstGeom>
        </p:spPr>
      </p:pic>
      <p:grpSp>
        <p:nvGrpSpPr>
          <p:cNvPr id="4" name="Group 3">
            <a:extLst>
              <a:ext uri="{FF2B5EF4-FFF2-40B4-BE49-F238E27FC236}">
                <a16:creationId xmlns:a16="http://schemas.microsoft.com/office/drawing/2014/main" id="{5A765EF1-0EB9-F3C2-542A-69D8CE148BD9}"/>
              </a:ext>
            </a:extLst>
          </p:cNvPr>
          <p:cNvGrpSpPr/>
          <p:nvPr/>
        </p:nvGrpSpPr>
        <p:grpSpPr>
          <a:xfrm>
            <a:off x="577740" y="1965581"/>
            <a:ext cx="7119423" cy="3716762"/>
            <a:chOff x="5009840" y="1939455"/>
            <a:chExt cx="7119423" cy="3716762"/>
          </a:xfrm>
        </p:grpSpPr>
        <p:sp>
          <p:nvSpPr>
            <p:cNvPr id="5" name="TextBox 4">
              <a:extLst>
                <a:ext uri="{FF2B5EF4-FFF2-40B4-BE49-F238E27FC236}">
                  <a16:creationId xmlns:a16="http://schemas.microsoft.com/office/drawing/2014/main" id="{6E50CEC6-DA68-D2C1-B249-A00330ABDD48}"/>
                </a:ext>
              </a:extLst>
            </p:cNvPr>
            <p:cNvSpPr txBox="1"/>
            <p:nvPr/>
          </p:nvSpPr>
          <p:spPr>
            <a:xfrm>
              <a:off x="5009840" y="1939455"/>
              <a:ext cx="1577009" cy="1631216"/>
            </a:xfrm>
            <a:prstGeom prst="rect">
              <a:avLst/>
            </a:prstGeom>
            <a:noFill/>
          </p:spPr>
          <p:txBody>
            <a:bodyPr wrap="square">
              <a:spAutoFit/>
            </a:bodyPr>
            <a:lstStyle/>
            <a:p>
              <a:r>
                <a:rPr lang="en-US" sz="10000" b="1" i="0" u="none" strike="noStrike" dirty="0">
                  <a:solidFill>
                    <a:srgbClr val="E2A700"/>
                  </a:solidFill>
                  <a:effectLst/>
                  <a:latin typeface="Abril Fatface" panose="02000503000000020003" pitchFamily="2" charset="77"/>
                </a:rPr>
                <a:t>“</a:t>
              </a:r>
              <a:endParaRPr lang="en-US" sz="10000" dirty="0">
                <a:solidFill>
                  <a:srgbClr val="E2A700"/>
                </a:solidFill>
                <a:latin typeface="Abril Fatface" panose="02000503000000020003" pitchFamily="2" charset="77"/>
              </a:endParaRPr>
            </a:p>
          </p:txBody>
        </p:sp>
        <p:sp>
          <p:nvSpPr>
            <p:cNvPr id="7" name="Content Placeholder 2">
              <a:extLst>
                <a:ext uri="{FF2B5EF4-FFF2-40B4-BE49-F238E27FC236}">
                  <a16:creationId xmlns:a16="http://schemas.microsoft.com/office/drawing/2014/main" id="{6433D9A6-DF0C-19D0-309E-995796B18AB6}"/>
                </a:ext>
              </a:extLst>
            </p:cNvPr>
            <p:cNvSpPr txBox="1">
              <a:spLocks/>
            </p:cNvSpPr>
            <p:nvPr/>
          </p:nvSpPr>
          <p:spPr>
            <a:xfrm>
              <a:off x="5586548" y="2185918"/>
              <a:ext cx="6542715" cy="3470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b="1" dirty="0">
                  <a:solidFill>
                    <a:srgbClr val="555555"/>
                  </a:solidFill>
                  <a:ea typeface="Calibri" panose="020F0502020204030204" pitchFamily="34" charset="0"/>
                  <a:cs typeface="Arial" panose="020B0604020202020204" pitchFamily="34" charset="0"/>
                </a:rPr>
                <a:t>The good news is that success is possible. We can have the new housing we need, and we can do it without having to sacrifice the things that make our neighborhoods and our cities so special.”</a:t>
              </a:r>
            </a:p>
            <a:p>
              <a:pPr marL="0" indent="0">
                <a:lnSpc>
                  <a:spcPct val="100000"/>
                </a:lnSpc>
                <a:spcBef>
                  <a:spcPts val="0"/>
                </a:spcBef>
                <a:buNone/>
              </a:pPr>
              <a:endParaRPr lang="en-US" sz="1800" dirty="0">
                <a:solidFill>
                  <a:srgbClr val="555555"/>
                </a:solidFill>
                <a:ea typeface="Calibri" panose="020F0502020204030204" pitchFamily="34" charset="0"/>
                <a:cs typeface="Arial" panose="020B0604020202020204" pitchFamily="34" charset="0"/>
              </a:endParaRPr>
            </a:p>
            <a:p>
              <a:pPr marL="0" indent="0">
                <a:lnSpc>
                  <a:spcPct val="100000"/>
                </a:lnSpc>
                <a:spcBef>
                  <a:spcPts val="0"/>
                </a:spcBef>
                <a:buNone/>
              </a:pPr>
              <a:r>
                <a:rPr lang="en-US" sz="1800" b="1" dirty="0">
                  <a:solidFill>
                    <a:srgbClr val="555555"/>
                  </a:solidFill>
                  <a:ea typeface="Calibri" panose="020F0502020204030204" pitchFamily="34" charset="0"/>
                  <a:cs typeface="Arial" panose="020B0604020202020204" pitchFamily="34" charset="0"/>
                </a:rPr>
                <a:t>Sam Pace</a:t>
              </a:r>
            </a:p>
            <a:p>
              <a:pPr marL="0" indent="0">
                <a:lnSpc>
                  <a:spcPct val="100000"/>
                </a:lnSpc>
                <a:spcBef>
                  <a:spcPts val="0"/>
                </a:spcBef>
                <a:buNone/>
              </a:pPr>
              <a:r>
                <a:rPr lang="en-US" sz="1400" dirty="0">
                  <a:solidFill>
                    <a:srgbClr val="555555"/>
                  </a:solidFill>
                  <a:ea typeface="Calibri" panose="020F0502020204030204" pitchFamily="34" charset="0"/>
                  <a:cs typeface="Arial" panose="020B0604020202020204" pitchFamily="34" charset="0"/>
                </a:rPr>
                <a:t>South King County Housing Specialist</a:t>
              </a:r>
            </a:p>
            <a:p>
              <a:pPr marL="0" indent="0">
                <a:lnSpc>
                  <a:spcPct val="100000"/>
                </a:lnSpc>
                <a:spcBef>
                  <a:spcPts val="0"/>
                </a:spcBef>
                <a:buNone/>
              </a:pPr>
              <a:r>
                <a:rPr lang="en-US" sz="1400" dirty="0">
                  <a:solidFill>
                    <a:srgbClr val="555555"/>
                  </a:solidFill>
                  <a:ea typeface="Calibri" panose="020F0502020204030204" pitchFamily="34" charset="0"/>
                  <a:cs typeface="Arial" panose="020B0604020202020204" pitchFamily="34" charset="0"/>
                </a:rPr>
                <a:t>Seattle King County Realtors</a:t>
              </a:r>
            </a:p>
          </p:txBody>
        </p:sp>
      </p:grpSp>
    </p:spTree>
    <p:extLst>
      <p:ext uri="{BB962C8B-B14F-4D97-AF65-F5344CB8AC3E}">
        <p14:creationId xmlns:p14="http://schemas.microsoft.com/office/powerpoint/2010/main" val="22292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D8620-7DEE-4F45-81C0-697BA162798F}"/>
              </a:ext>
            </a:extLst>
          </p:cNvPr>
          <p:cNvSpPr>
            <a:spLocks noGrp="1"/>
          </p:cNvSpPr>
          <p:nvPr>
            <p:ph type="title"/>
          </p:nvPr>
        </p:nvSpPr>
        <p:spPr>
          <a:xfrm>
            <a:off x="420233" y="422991"/>
            <a:ext cx="6752146" cy="581660"/>
          </a:xfrm>
        </p:spPr>
        <p:txBody>
          <a:bodyPr>
            <a:normAutofit fontScale="90000"/>
          </a:bodyPr>
          <a:lstStyle/>
          <a:p>
            <a:r>
              <a:rPr lang="en-US" dirty="0"/>
              <a:t>Commerce housing pages</a:t>
            </a:r>
          </a:p>
        </p:txBody>
      </p:sp>
      <p:sp>
        <p:nvSpPr>
          <p:cNvPr id="8" name="Content Placeholder 7">
            <a:extLst>
              <a:ext uri="{FF2B5EF4-FFF2-40B4-BE49-F238E27FC236}">
                <a16:creationId xmlns:a16="http://schemas.microsoft.com/office/drawing/2014/main" id="{64B8B0BC-C668-360E-6B04-04EC46679F9B}"/>
              </a:ext>
            </a:extLst>
          </p:cNvPr>
          <p:cNvSpPr>
            <a:spLocks noGrp="1"/>
          </p:cNvSpPr>
          <p:nvPr>
            <p:ph idx="1"/>
          </p:nvPr>
        </p:nvSpPr>
        <p:spPr>
          <a:xfrm>
            <a:off x="568390" y="1004651"/>
            <a:ext cx="6603989" cy="5543832"/>
          </a:xfrm>
        </p:spPr>
        <p:txBody>
          <a:bodyPr vert="horz" lIns="91440" tIns="45720" rIns="91440" bIns="45720" rtlCol="0" anchor="t">
            <a:normAutofit fontScale="77500" lnSpcReduction="20000"/>
          </a:bodyPr>
          <a:lstStyle/>
          <a:p>
            <a:pPr marL="0" indent="0">
              <a:lnSpc>
                <a:spcPct val="110000"/>
              </a:lnSpc>
              <a:spcBef>
                <a:spcPts val="0"/>
              </a:spcBef>
              <a:buNone/>
            </a:pPr>
            <a:r>
              <a:rPr lang="en-US" sz="2600" b="1" dirty="0">
                <a:ea typeface="+mn-lt"/>
                <a:cs typeface="+mn-lt"/>
              </a:rPr>
              <a:t>MAIN PAGE</a:t>
            </a:r>
          </a:p>
          <a:p>
            <a:pPr>
              <a:lnSpc>
                <a:spcPct val="110000"/>
              </a:lnSpc>
              <a:spcBef>
                <a:spcPts val="0"/>
              </a:spcBef>
            </a:pPr>
            <a:r>
              <a:rPr lang="en-US" sz="2600" dirty="0">
                <a:ea typeface="+mn-lt"/>
                <a:cs typeface="+mn-lt"/>
                <a:hlinkClick r:id="rId3"/>
              </a:rPr>
              <a:t>2019-2024 housing laws</a:t>
            </a:r>
            <a:endParaRPr lang="en-US" sz="2600" dirty="0">
              <a:ea typeface="+mn-lt"/>
              <a:cs typeface="+mn-lt"/>
            </a:endParaRPr>
          </a:p>
          <a:p>
            <a:pPr>
              <a:lnSpc>
                <a:spcPct val="110000"/>
              </a:lnSpc>
              <a:spcBef>
                <a:spcPts val="0"/>
              </a:spcBef>
            </a:pPr>
            <a:r>
              <a:rPr lang="en-US" sz="2600" dirty="0">
                <a:ea typeface="+mn-lt"/>
                <a:cs typeface="+mn-lt"/>
                <a:hlinkClick r:id="rId4"/>
              </a:rPr>
              <a:t>Communications tools </a:t>
            </a:r>
            <a:endParaRPr lang="en-US" sz="2600" dirty="0">
              <a:ea typeface="+mn-lt"/>
              <a:cs typeface="+mn-lt"/>
            </a:endParaRPr>
          </a:p>
          <a:p>
            <a:pPr lvl="1">
              <a:lnSpc>
                <a:spcPct val="110000"/>
              </a:lnSpc>
              <a:spcBef>
                <a:spcPts val="0"/>
              </a:spcBef>
            </a:pPr>
            <a:r>
              <a:rPr lang="en-US" sz="2600" dirty="0">
                <a:ea typeface="+mn-lt"/>
                <a:cs typeface="+mn-lt"/>
              </a:rPr>
              <a:t>Videos, PPTs, fact sheets on basic housing topics</a:t>
            </a:r>
          </a:p>
          <a:p>
            <a:pPr>
              <a:lnSpc>
                <a:spcPct val="110000"/>
              </a:lnSpc>
              <a:spcBef>
                <a:spcPts val="0"/>
              </a:spcBef>
            </a:pPr>
            <a:r>
              <a:rPr lang="en-US" sz="2600" dirty="0">
                <a:ea typeface="+mn-lt"/>
                <a:cs typeface="+mn-lt"/>
                <a:hlinkClick r:id="rId5"/>
              </a:rPr>
              <a:t>Public opinion survey on housing</a:t>
            </a:r>
            <a:r>
              <a:rPr lang="en-US" sz="2600" dirty="0">
                <a:ea typeface="+mn-lt"/>
                <a:cs typeface="+mn-lt"/>
              </a:rPr>
              <a:t> </a:t>
            </a:r>
            <a:r>
              <a:rPr lang="en-US" sz="2600" dirty="0">
                <a:solidFill>
                  <a:schemeClr val="accent6"/>
                </a:solidFill>
                <a:ea typeface="+mn-lt"/>
                <a:cs typeface="+mn-lt"/>
              </a:rPr>
              <a:t>results</a:t>
            </a:r>
          </a:p>
          <a:p>
            <a:pPr>
              <a:lnSpc>
                <a:spcPct val="110000"/>
              </a:lnSpc>
              <a:spcBef>
                <a:spcPts val="0"/>
              </a:spcBef>
            </a:pPr>
            <a:endParaRPr lang="en-US" sz="2600" b="1" dirty="0">
              <a:solidFill>
                <a:schemeClr val="accent6"/>
              </a:solidFill>
              <a:ea typeface="+mn-lt"/>
              <a:cs typeface="+mn-lt"/>
            </a:endParaRPr>
          </a:p>
          <a:p>
            <a:pPr marL="0" indent="0">
              <a:lnSpc>
                <a:spcPct val="110000"/>
              </a:lnSpc>
              <a:spcBef>
                <a:spcPts val="0"/>
              </a:spcBef>
              <a:buNone/>
            </a:pPr>
            <a:r>
              <a:rPr lang="en-US" sz="2600" b="1" dirty="0">
                <a:ea typeface="+mn-lt"/>
                <a:cs typeface="+mn-lt"/>
              </a:rPr>
              <a:t>UPDATING GMA HOUSING ELEMENTS</a:t>
            </a:r>
            <a:endParaRPr lang="en-US" sz="2600" b="1" dirty="0">
              <a:ea typeface="+mn-lt"/>
              <a:cs typeface="+mn-lt"/>
              <a:hlinkClick r:id="rId6"/>
            </a:endParaRPr>
          </a:p>
          <a:p>
            <a:pPr>
              <a:lnSpc>
                <a:spcPct val="110000"/>
              </a:lnSpc>
              <a:spcBef>
                <a:spcPts val="0"/>
              </a:spcBef>
            </a:pPr>
            <a:r>
              <a:rPr lang="en-US" sz="2600" dirty="0">
                <a:ea typeface="+mn-lt"/>
                <a:cs typeface="+mn-lt"/>
                <a:hlinkClick r:id="rId7"/>
              </a:rPr>
              <a:t>Periodic update expanded checklist</a:t>
            </a:r>
            <a:r>
              <a:rPr lang="en-US" sz="2600" dirty="0">
                <a:ea typeface="+mn-lt"/>
                <a:cs typeface="+mn-lt"/>
              </a:rPr>
              <a:t> </a:t>
            </a:r>
            <a:r>
              <a:rPr lang="en-US" sz="2600" dirty="0">
                <a:solidFill>
                  <a:schemeClr val="accent6"/>
                </a:solidFill>
                <a:ea typeface="+mn-lt"/>
                <a:cs typeface="+mn-lt"/>
              </a:rPr>
              <a:t>for housing</a:t>
            </a:r>
          </a:p>
          <a:p>
            <a:pPr>
              <a:lnSpc>
                <a:spcPct val="110000"/>
              </a:lnSpc>
              <a:spcBef>
                <a:spcPts val="0"/>
              </a:spcBef>
            </a:pPr>
            <a:r>
              <a:rPr lang="en-US" sz="2600" dirty="0">
                <a:ea typeface="+mn-lt"/>
                <a:cs typeface="+mn-lt"/>
                <a:hlinkClick r:id="rId8"/>
              </a:rPr>
              <a:t>Updating your housing element </a:t>
            </a:r>
          </a:p>
          <a:p>
            <a:pPr>
              <a:lnSpc>
                <a:spcPct val="110000"/>
              </a:lnSpc>
              <a:spcBef>
                <a:spcPts val="0"/>
              </a:spcBef>
            </a:pPr>
            <a:r>
              <a:rPr lang="en-US" sz="2600" dirty="0">
                <a:ea typeface="+mn-lt"/>
                <a:cs typeface="+mn-lt"/>
                <a:hlinkClick r:id="rId8"/>
              </a:rPr>
              <a:t>STEP housing resources</a:t>
            </a:r>
            <a:endParaRPr lang="en-US" sz="2600" dirty="0">
              <a:ea typeface="+mn-lt"/>
              <a:cs typeface="+mn-lt"/>
            </a:endParaRPr>
          </a:p>
          <a:p>
            <a:pPr marL="0" indent="0">
              <a:lnSpc>
                <a:spcPct val="110000"/>
              </a:lnSpc>
              <a:spcBef>
                <a:spcPts val="0"/>
              </a:spcBef>
              <a:buNone/>
            </a:pPr>
            <a:endParaRPr lang="en-US" sz="2600" dirty="0">
              <a:ea typeface="+mn-lt"/>
              <a:cs typeface="+mn-lt"/>
            </a:endParaRPr>
          </a:p>
          <a:p>
            <a:pPr marL="0" indent="0">
              <a:lnSpc>
                <a:spcPct val="110000"/>
              </a:lnSpc>
              <a:spcBef>
                <a:spcPts val="0"/>
              </a:spcBef>
              <a:buNone/>
            </a:pPr>
            <a:r>
              <a:rPr lang="en-US" sz="2600" b="1" dirty="0">
                <a:ea typeface="+mn-lt"/>
                <a:cs typeface="+mn-lt"/>
              </a:rPr>
              <a:t>MIDDLE HOUSING</a:t>
            </a:r>
            <a:endParaRPr lang="en-US" sz="2600" b="1" dirty="0">
              <a:ea typeface="+mn-lt"/>
              <a:cs typeface="+mn-lt"/>
              <a:hlinkClick r:id="rId9"/>
            </a:endParaRPr>
          </a:p>
          <a:p>
            <a:pPr>
              <a:lnSpc>
                <a:spcPct val="110000"/>
              </a:lnSpc>
              <a:spcBef>
                <a:spcPts val="0"/>
              </a:spcBef>
            </a:pPr>
            <a:r>
              <a:rPr lang="en-US" sz="2600" dirty="0">
                <a:ea typeface="+mn-lt"/>
                <a:cs typeface="+mn-lt"/>
                <a:hlinkClick r:id="rId10"/>
              </a:rPr>
              <a:t>ADU guidance</a:t>
            </a:r>
            <a:endParaRPr lang="en-US" sz="2600" dirty="0">
              <a:ea typeface="+mn-lt"/>
              <a:cs typeface="+mn-lt"/>
            </a:endParaRPr>
          </a:p>
          <a:p>
            <a:pPr>
              <a:lnSpc>
                <a:spcPct val="110000"/>
              </a:lnSpc>
              <a:spcBef>
                <a:spcPts val="0"/>
              </a:spcBef>
            </a:pPr>
            <a:r>
              <a:rPr lang="en-US" sz="2600" dirty="0">
                <a:ea typeface="+mn-lt"/>
                <a:cs typeface="+mn-lt"/>
                <a:hlinkClick r:id="rId11"/>
              </a:rPr>
              <a:t>Middle housing resources</a:t>
            </a:r>
            <a:endParaRPr lang="en-US" sz="2600" dirty="0">
              <a:ea typeface="+mn-lt"/>
              <a:cs typeface="+mn-lt"/>
            </a:endParaRPr>
          </a:p>
          <a:p>
            <a:pPr lvl="1">
              <a:lnSpc>
                <a:spcPct val="110000"/>
              </a:lnSpc>
              <a:spcBef>
                <a:spcPts val="0"/>
              </a:spcBef>
            </a:pPr>
            <a:r>
              <a:rPr lang="en-US" sz="2600" dirty="0">
                <a:ea typeface="+mn-lt"/>
                <a:cs typeface="+mn-lt"/>
              </a:rPr>
              <a:t>PPTs, videos, FAQs</a:t>
            </a:r>
          </a:p>
          <a:p>
            <a:pPr lvl="1">
              <a:lnSpc>
                <a:spcPct val="110000"/>
              </a:lnSpc>
              <a:spcBef>
                <a:spcPts val="0"/>
              </a:spcBef>
            </a:pPr>
            <a:r>
              <a:rPr lang="en-US" sz="2600" dirty="0">
                <a:ea typeface="+mn-lt"/>
                <a:cs typeface="+mn-lt"/>
              </a:rPr>
              <a:t>Pro-forma and objective design standards</a:t>
            </a:r>
          </a:p>
          <a:p>
            <a:pPr marL="0" indent="0">
              <a:lnSpc>
                <a:spcPct val="110000"/>
              </a:lnSpc>
              <a:spcBef>
                <a:spcPts val="0"/>
              </a:spcBef>
              <a:buNone/>
            </a:pPr>
            <a:endParaRPr lang="en-US" sz="2600" dirty="0">
              <a:ea typeface="+mn-lt"/>
              <a:cs typeface="+mn-lt"/>
            </a:endParaRPr>
          </a:p>
          <a:p>
            <a:pPr marL="0" indent="0">
              <a:lnSpc>
                <a:spcPct val="110000"/>
              </a:lnSpc>
              <a:spcBef>
                <a:spcPts val="0"/>
              </a:spcBef>
              <a:buNone/>
            </a:pPr>
            <a:r>
              <a:rPr lang="en-US" sz="2600" b="1" dirty="0">
                <a:ea typeface="+mn-lt"/>
                <a:cs typeface="+mn-lt"/>
              </a:rPr>
              <a:t>Multi-family Property Tax Exemption (MFTE)</a:t>
            </a:r>
          </a:p>
          <a:p>
            <a:pPr>
              <a:lnSpc>
                <a:spcPct val="110000"/>
              </a:lnSpc>
              <a:spcBef>
                <a:spcPts val="0"/>
              </a:spcBef>
            </a:pPr>
            <a:r>
              <a:rPr lang="en-US" sz="2600" dirty="0">
                <a:ea typeface="+mn-lt"/>
                <a:cs typeface="+mn-lt"/>
                <a:hlinkClick r:id="rId12"/>
              </a:rPr>
              <a:t>MFTE information and resources </a:t>
            </a:r>
            <a:endParaRPr lang="en-US" sz="2600" dirty="0">
              <a:ea typeface="+mn-lt"/>
              <a:cs typeface="+mn-lt"/>
            </a:endParaRPr>
          </a:p>
          <a:p>
            <a:pPr>
              <a:lnSpc>
                <a:spcPct val="110000"/>
              </a:lnSpc>
            </a:pPr>
            <a:endParaRPr lang="en-US" dirty="0">
              <a:ea typeface="Roboto"/>
              <a:cs typeface="Roboto"/>
            </a:endParaRPr>
          </a:p>
          <a:p>
            <a:endParaRPr lang="en-US" dirty="0">
              <a:ea typeface="Roboto"/>
              <a:cs typeface="Roboto"/>
            </a:endParaRPr>
          </a:p>
        </p:txBody>
      </p:sp>
      <p:sp>
        <p:nvSpPr>
          <p:cNvPr id="3" name="TextBox 2"/>
          <p:cNvSpPr txBox="1"/>
          <p:nvPr/>
        </p:nvSpPr>
        <p:spPr>
          <a:xfrm>
            <a:off x="7937770" y="173654"/>
            <a:ext cx="3833997" cy="707886"/>
          </a:xfrm>
          <a:prstGeom prst="rect">
            <a:avLst/>
          </a:prstGeom>
          <a:noFill/>
        </p:spPr>
        <p:txBody>
          <a:bodyPr wrap="square" rtlCol="0">
            <a:spAutoFit/>
          </a:bodyPr>
          <a:lstStyle/>
          <a:p>
            <a:r>
              <a:rPr lang="en-US" sz="2000" i="1" dirty="0">
                <a:hlinkClick r:id="rId13"/>
              </a:rPr>
              <a:t>www.commerce.wa.gov/growth-management/housing-planning</a:t>
            </a:r>
            <a:endParaRPr lang="en-US" sz="1200" dirty="0"/>
          </a:p>
        </p:txBody>
      </p:sp>
      <p:pic>
        <p:nvPicPr>
          <p:cNvPr id="6" name="Picture 5">
            <a:extLst>
              <a:ext uri="{FF2B5EF4-FFF2-40B4-BE49-F238E27FC236}">
                <a16:creationId xmlns:a16="http://schemas.microsoft.com/office/drawing/2014/main" id="{038DC24E-64D9-2487-AE98-FE9D787834C8}"/>
              </a:ext>
            </a:extLst>
          </p:cNvPr>
          <p:cNvPicPr>
            <a:picLocks noChangeAspect="1"/>
          </p:cNvPicPr>
          <p:nvPr/>
        </p:nvPicPr>
        <p:blipFill>
          <a:blip r:embed="rId14"/>
          <a:stretch>
            <a:fillRect/>
          </a:stretch>
        </p:blipFill>
        <p:spPr>
          <a:xfrm>
            <a:off x="7000780" y="1004651"/>
            <a:ext cx="4873338" cy="5170714"/>
          </a:xfrm>
          <a:prstGeom prst="rect">
            <a:avLst/>
          </a:prstGeom>
        </p:spPr>
      </p:pic>
    </p:spTree>
    <p:extLst>
      <p:ext uri="{BB962C8B-B14F-4D97-AF65-F5344CB8AC3E}">
        <p14:creationId xmlns:p14="http://schemas.microsoft.com/office/powerpoint/2010/main" val="176552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1486" y="2425302"/>
            <a:ext cx="3670300" cy="292100"/>
          </a:xfrm>
        </p:spPr>
        <p:txBody>
          <a:bodyPr/>
          <a:lstStyle/>
          <a:p>
            <a:r>
              <a:rPr lang="en-US" dirty="0"/>
              <a:t>Eric Guida</a:t>
            </a:r>
          </a:p>
        </p:txBody>
      </p:sp>
      <p:sp>
        <p:nvSpPr>
          <p:cNvPr id="3" name="Text Placeholder 2"/>
          <p:cNvSpPr>
            <a:spLocks noGrp="1"/>
          </p:cNvSpPr>
          <p:nvPr>
            <p:ph type="body" sz="quarter" idx="11"/>
          </p:nvPr>
        </p:nvSpPr>
        <p:spPr>
          <a:xfrm>
            <a:off x="844910" y="2751874"/>
            <a:ext cx="4481385" cy="292100"/>
          </a:xfrm>
        </p:spPr>
        <p:txBody>
          <a:bodyPr/>
          <a:lstStyle/>
          <a:p>
            <a:r>
              <a:rPr lang="en-US" sz="1600" dirty="0"/>
              <a:t>Position</a:t>
            </a:r>
          </a:p>
        </p:txBody>
      </p:sp>
      <p:sp>
        <p:nvSpPr>
          <p:cNvPr id="4" name="Text Placeholder 3"/>
          <p:cNvSpPr>
            <a:spLocks noGrp="1"/>
          </p:cNvSpPr>
          <p:nvPr>
            <p:ph type="body" sz="quarter" idx="12"/>
          </p:nvPr>
        </p:nvSpPr>
        <p:spPr>
          <a:xfrm>
            <a:off x="844911" y="3043974"/>
            <a:ext cx="3766093" cy="297335"/>
          </a:xfrm>
        </p:spPr>
        <p:txBody>
          <a:bodyPr/>
          <a:lstStyle/>
          <a:p>
            <a:r>
              <a:rPr lang="en-US" sz="1600" dirty="0"/>
              <a:t>Email</a:t>
            </a:r>
          </a:p>
        </p:txBody>
      </p:sp>
      <p:sp>
        <p:nvSpPr>
          <p:cNvPr id="5" name="Text Placeholder 4"/>
          <p:cNvSpPr>
            <a:spLocks noGrp="1"/>
          </p:cNvSpPr>
          <p:nvPr>
            <p:ph type="body" sz="quarter" idx="13"/>
          </p:nvPr>
        </p:nvSpPr>
        <p:spPr>
          <a:xfrm>
            <a:off x="844911" y="3368207"/>
            <a:ext cx="3766094" cy="297335"/>
          </a:xfrm>
        </p:spPr>
        <p:txBody>
          <a:bodyPr/>
          <a:lstStyle/>
          <a:p>
            <a:r>
              <a:rPr lang="en-US" sz="1600" dirty="0"/>
              <a:t>Phone</a:t>
            </a:r>
          </a:p>
        </p:txBody>
      </p:sp>
      <p:sp>
        <p:nvSpPr>
          <p:cNvPr id="6" name="Title 5"/>
          <p:cNvSpPr>
            <a:spLocks noGrp="1"/>
          </p:cNvSpPr>
          <p:nvPr>
            <p:ph type="title"/>
          </p:nvPr>
        </p:nvSpPr>
        <p:spPr>
          <a:xfrm>
            <a:off x="720286" y="1026609"/>
            <a:ext cx="5717836" cy="894354"/>
          </a:xfrm>
        </p:spPr>
        <p:txBody>
          <a:bodyPr>
            <a:normAutofit fontScale="90000"/>
          </a:bodyPr>
          <a:lstStyle/>
          <a:p>
            <a:r>
              <a:rPr lang="en-US" dirty="0"/>
              <a:t>Questions?</a:t>
            </a:r>
          </a:p>
        </p:txBody>
      </p:sp>
    </p:spTree>
    <p:extLst>
      <p:ext uri="{BB962C8B-B14F-4D97-AF65-F5344CB8AC3E}">
        <p14:creationId xmlns:p14="http://schemas.microsoft.com/office/powerpoint/2010/main" val="394623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579F-B9AE-BBEC-F6DE-C380E454050E}"/>
              </a:ext>
            </a:extLst>
          </p:cNvPr>
          <p:cNvSpPr>
            <a:spLocks noGrp="1"/>
          </p:cNvSpPr>
          <p:nvPr>
            <p:ph type="title"/>
          </p:nvPr>
        </p:nvSpPr>
        <p:spPr/>
        <p:txBody>
          <a:bodyPr/>
          <a:lstStyle/>
          <a:p>
            <a:r>
              <a:rPr lang="en-US" dirty="0"/>
              <a:t>Factors for affordable housing</a:t>
            </a:r>
          </a:p>
        </p:txBody>
      </p:sp>
      <p:sp>
        <p:nvSpPr>
          <p:cNvPr id="3" name="Content Placeholder 2">
            <a:extLst>
              <a:ext uri="{FF2B5EF4-FFF2-40B4-BE49-F238E27FC236}">
                <a16:creationId xmlns:a16="http://schemas.microsoft.com/office/drawing/2014/main" id="{CD77D82A-ACF0-AF9E-B747-C2CA6A988B35}"/>
              </a:ext>
            </a:extLst>
          </p:cNvPr>
          <p:cNvSpPr>
            <a:spLocks noGrp="1"/>
          </p:cNvSpPr>
          <p:nvPr>
            <p:ph idx="1"/>
          </p:nvPr>
        </p:nvSpPr>
        <p:spPr/>
        <p:txBody>
          <a:bodyPr/>
          <a:lstStyle/>
          <a:p>
            <a:r>
              <a:rPr lang="en-US" dirty="0"/>
              <a:t>Who lives in affordable housing?</a:t>
            </a:r>
          </a:p>
          <a:p>
            <a:r>
              <a:rPr lang="en-US" dirty="0"/>
              <a:t>Where should it be located?</a:t>
            </a:r>
          </a:p>
          <a:p>
            <a:r>
              <a:rPr lang="en-US" dirty="0"/>
              <a:t>What types of housing can be affordable?</a:t>
            </a:r>
          </a:p>
          <a:p>
            <a:r>
              <a:rPr lang="en-US" dirty="0"/>
              <a:t>What types of zoning is necessary?</a:t>
            </a:r>
          </a:p>
          <a:p>
            <a:r>
              <a:rPr lang="en-US" dirty="0"/>
              <a:t>What incentives can a community offer?</a:t>
            </a:r>
          </a:p>
          <a:p>
            <a:r>
              <a:rPr lang="en-US" dirty="0"/>
              <a:t>Where does the money/ support come from?</a:t>
            </a:r>
          </a:p>
          <a:p>
            <a:r>
              <a:rPr lang="en-US" dirty="0"/>
              <a:t>Who builds affordable housing?</a:t>
            </a:r>
          </a:p>
          <a:p>
            <a:r>
              <a:rPr lang="en-US" dirty="0"/>
              <a:t>How do we assure continued affordability?</a:t>
            </a:r>
          </a:p>
          <a:p>
            <a:endParaRPr lang="en-US" dirty="0"/>
          </a:p>
        </p:txBody>
      </p:sp>
    </p:spTree>
    <p:extLst>
      <p:ext uri="{BB962C8B-B14F-4D97-AF65-F5344CB8AC3E}">
        <p14:creationId xmlns:p14="http://schemas.microsoft.com/office/powerpoint/2010/main" val="39123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ea typeface="Calibri" panose="020F0502020204030204" pitchFamily="34" charset="0"/>
                <a:cs typeface="Arial" panose="020B0604020202020204" pitchFamily="34" charset="0"/>
              </a:rPr>
              <a:t>Washingtonians Want More Housing Options</a:t>
            </a:r>
            <a:endParaRPr lang="en-US" sz="32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AFE0D378-ED0B-AE53-E6F9-D82ADF9852C8}"/>
              </a:ext>
            </a:extLst>
          </p:cNvPr>
          <p:cNvSpPr txBox="1">
            <a:spLocks/>
          </p:cNvSpPr>
          <p:nvPr/>
        </p:nvSpPr>
        <p:spPr>
          <a:xfrm>
            <a:off x="838199" y="1959862"/>
            <a:ext cx="10515599" cy="1103105"/>
          </a:xfrm>
          <a:prstGeom prst="rect">
            <a:avLst/>
          </a:prstGeom>
        </p:spPr>
        <p:txBody>
          <a:bodyP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1200"/>
              </a:spcAft>
              <a:buNone/>
            </a:pPr>
            <a:r>
              <a:rPr lang="en-US" sz="1800" dirty="0">
                <a:solidFill>
                  <a:srgbClr val="555555"/>
                </a:solidFill>
                <a:effectLst/>
                <a:ea typeface="Calibri" panose="020F0502020204030204" pitchFamily="34" charset="0"/>
                <a:cs typeface="Arial" panose="020B0604020202020204" pitchFamily="34" charset="0"/>
              </a:rPr>
              <a:t>In the Department of Commerce’s statewide 2022 Housing Survey, we learned that </a:t>
            </a:r>
            <a:r>
              <a:rPr lang="en-US" sz="1800" b="1" dirty="0">
                <a:solidFill>
                  <a:srgbClr val="555555"/>
                </a:solidFill>
                <a:effectLst/>
                <a:ea typeface="Calibri" panose="020F0502020204030204" pitchFamily="34" charset="0"/>
                <a:cs typeface="Arial" panose="020B0604020202020204" pitchFamily="34" charset="0"/>
              </a:rPr>
              <a:t>more than 3/4 of Washingtonians want more housing options for all people in their communities</a:t>
            </a:r>
            <a:r>
              <a:rPr lang="en-US" sz="1800" b="1" dirty="0">
                <a:solidFill>
                  <a:srgbClr val="555555"/>
                </a:solidFill>
                <a:ea typeface="Calibri" panose="020F0502020204030204" pitchFamily="34" charset="0"/>
                <a:cs typeface="Arial" panose="020B0604020202020204" pitchFamily="34" charset="0"/>
              </a:rPr>
              <a:t>.</a:t>
            </a:r>
          </a:p>
        </p:txBody>
      </p:sp>
      <p:pic>
        <p:nvPicPr>
          <p:cNvPr id="4" name="Picture 3" descr="A house with a garage&#10;&#10;&#10;&#10;&#10;&#10;&#10;&#10;Description automatically generated with low confidence">
            <a:extLst>
              <a:ext uri="{FF2B5EF4-FFF2-40B4-BE49-F238E27FC236}">
                <a16:creationId xmlns:a16="http://schemas.microsoft.com/office/drawing/2014/main" id="{13E318CE-44CB-D8D1-7D05-613EB020CCDC}"/>
              </a:ext>
            </a:extLst>
          </p:cNvPr>
          <p:cNvPicPr>
            <a:picLocks noChangeAspect="1"/>
          </p:cNvPicPr>
          <p:nvPr/>
        </p:nvPicPr>
        <p:blipFill>
          <a:blip r:embed="rId3" cstate="screen">
            <a:extLst>
              <a:ext uri="{28A0092B-C50C-407E-A947-70E740481C1C}">
                <a14:useLocalDpi xmlns:a14="http://schemas.microsoft.com/office/drawing/2010/main"/>
              </a:ext>
            </a:extLst>
          </a:blip>
          <a:srcRect t="13091" b="26253"/>
          <a:stretch>
            <a:fillRect/>
          </a:stretch>
        </p:blipFill>
        <p:spPr bwMode="auto">
          <a:xfrm>
            <a:off x="9983470" y="3620207"/>
            <a:ext cx="889000" cy="457200"/>
          </a:xfrm>
          <a:prstGeom prst="rect">
            <a:avLst/>
          </a:prstGeom>
          <a:noFill/>
          <a:ln>
            <a:noFill/>
          </a:ln>
        </p:spPr>
      </p:pic>
      <p:grpSp>
        <p:nvGrpSpPr>
          <p:cNvPr id="5" name="Group 4" descr="Illustration of community with different types of housing, trees, and sunshine.">
            <a:extLst>
              <a:ext uri="{FF2B5EF4-FFF2-40B4-BE49-F238E27FC236}">
                <a16:creationId xmlns:a16="http://schemas.microsoft.com/office/drawing/2014/main" id="{9D2BE392-AA4F-4C18-205A-F37AB41F1B39}"/>
              </a:ext>
            </a:extLst>
          </p:cNvPr>
          <p:cNvGrpSpPr/>
          <p:nvPr/>
        </p:nvGrpSpPr>
        <p:grpSpPr>
          <a:xfrm>
            <a:off x="-1364" y="3253467"/>
            <a:ext cx="12194728" cy="2960967"/>
            <a:chOff x="-1450038" y="-228044"/>
            <a:chExt cx="10662953" cy="2179784"/>
          </a:xfrm>
        </p:grpSpPr>
        <p:pic>
          <p:nvPicPr>
            <p:cNvPr id="6" name="Picture 5">
              <a:extLst>
                <a:ext uri="{FF2B5EF4-FFF2-40B4-BE49-F238E27FC236}">
                  <a16:creationId xmlns:a16="http://schemas.microsoft.com/office/drawing/2014/main" id="{BB29F3C5-C426-6E3A-BB5C-CDD8D1CC500F}"/>
                </a:ext>
              </a:extLst>
            </p:cNvPr>
            <p:cNvPicPr>
              <a:picLocks noChangeAspect="1"/>
            </p:cNvPicPr>
            <p:nvPr/>
          </p:nvPicPr>
          <p:blipFill>
            <a:blip r:embed="rId4"/>
            <a:stretch>
              <a:fillRect/>
            </a:stretch>
          </p:blipFill>
          <p:spPr>
            <a:xfrm>
              <a:off x="-1450038" y="-228044"/>
              <a:ext cx="10662953" cy="1687816"/>
            </a:xfrm>
            <a:prstGeom prst="rect">
              <a:avLst/>
            </a:prstGeom>
          </p:spPr>
        </p:pic>
        <p:sp>
          <p:nvSpPr>
            <p:cNvPr id="8" name="Text Box 2">
              <a:extLst>
                <a:ext uri="{FF2B5EF4-FFF2-40B4-BE49-F238E27FC236}">
                  <a16:creationId xmlns:a16="http://schemas.microsoft.com/office/drawing/2014/main" id="{B3ACC87F-8676-59C6-380D-EF8E2CEBBBBA}"/>
                </a:ext>
              </a:extLst>
            </p:cNvPr>
            <p:cNvSpPr txBox="1"/>
            <p:nvPr/>
          </p:nvSpPr>
          <p:spPr>
            <a:xfrm>
              <a:off x="-715933" y="1600013"/>
              <a:ext cx="9359864" cy="35172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200"/>
                </a:spcAft>
              </a:pPr>
              <a:r>
                <a:rPr lang="en-US" sz="1400" i="1" dirty="0">
                  <a:solidFill>
                    <a:srgbClr val="BD8A00"/>
                  </a:solidFill>
                  <a:effectLst/>
                  <a:latin typeface="Roboto" panose="02000000000000000000" pitchFamily="2" charset="0"/>
                  <a:ea typeface="Calibri" panose="020F0502020204030204" pitchFamily="34" charset="0"/>
                  <a:cs typeface="Arial" panose="020B0604020202020204" pitchFamily="34" charset="0"/>
                </a:rPr>
                <a:t>Many communities across Washington have a variety of different housing types, from single family homes, to duplexes, </a:t>
              </a:r>
              <a:br>
                <a:rPr lang="en-US" sz="1400" i="1" dirty="0">
                  <a:solidFill>
                    <a:srgbClr val="BD8A00"/>
                  </a:solidFill>
                  <a:effectLst/>
                  <a:latin typeface="Roboto" panose="02000000000000000000" pitchFamily="2" charset="0"/>
                  <a:ea typeface="Calibri" panose="020F0502020204030204" pitchFamily="34" charset="0"/>
                  <a:cs typeface="Arial" panose="020B0604020202020204" pitchFamily="34" charset="0"/>
                </a:rPr>
              </a:br>
              <a:r>
                <a:rPr lang="en-US" sz="1400" i="1" dirty="0">
                  <a:solidFill>
                    <a:srgbClr val="BD8A00"/>
                  </a:solidFill>
                  <a:effectLst/>
                  <a:latin typeface="Roboto" panose="02000000000000000000" pitchFamily="2" charset="0"/>
                  <a:ea typeface="Calibri" panose="020F0502020204030204" pitchFamily="34" charset="0"/>
                  <a:cs typeface="Arial" panose="020B0604020202020204" pitchFamily="34" charset="0"/>
                </a:rPr>
                <a:t>to backyard cottages. A mix of types of housing in a neighborhood creates more inclusive and thriving communities.</a:t>
              </a:r>
              <a:endParaRPr lang="en-US" sz="1400" dirty="0">
                <a:solidFill>
                  <a:srgbClr val="555555"/>
                </a:solidFill>
                <a:effectLst/>
                <a:latin typeface="Roboto" panose="02000000000000000000" pitchFamily="2"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2232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1940"/>
            <a:ext cx="10823713" cy="1218948"/>
          </a:xfrm>
        </p:spPr>
        <p:txBody>
          <a:bodyPr>
            <a:noAutofit/>
          </a:bodyPr>
          <a:lstStyle/>
          <a:p>
            <a:r>
              <a:rPr lang="en-US" sz="3200" dirty="0">
                <a:ea typeface="Calibri" panose="020F0502020204030204" pitchFamily="34" charset="0"/>
                <a:cs typeface="Arial" panose="020B0604020202020204" pitchFamily="34" charset="0"/>
              </a:rPr>
              <a:t>Our </a:t>
            </a:r>
            <a:r>
              <a:rPr lang="en-US" sz="3200" dirty="0">
                <a:effectLst/>
                <a:ea typeface="Calibri" panose="020F0502020204030204" pitchFamily="34" charset="0"/>
                <a:cs typeface="Arial" panose="020B0604020202020204" pitchFamily="34" charset="0"/>
              </a:rPr>
              <a:t>Diverse Needs Require Diverse Housing</a:t>
            </a:r>
            <a:endParaRPr lang="en-US" sz="32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AFE0D378-ED0B-AE53-E6F9-D82ADF9852C8}"/>
              </a:ext>
            </a:extLst>
          </p:cNvPr>
          <p:cNvSpPr txBox="1">
            <a:spLocks/>
          </p:cNvSpPr>
          <p:nvPr/>
        </p:nvSpPr>
        <p:spPr>
          <a:xfrm>
            <a:off x="838199" y="2084142"/>
            <a:ext cx="5371532" cy="2213235"/>
          </a:xfrm>
          <a:prstGeom prst="rect">
            <a:avLst/>
          </a:prstGeom>
        </p:spPr>
        <p:txBody>
          <a:bodyP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buClr>
                <a:srgbClr val="E2A700"/>
              </a:buClr>
            </a:pPr>
            <a:r>
              <a:rPr lang="en-US" sz="1800" b="1" dirty="0">
                <a:solidFill>
                  <a:srgbClr val="555555"/>
                </a:solidFill>
                <a:effectLst/>
                <a:ea typeface="Calibri" panose="020F0502020204030204" pitchFamily="34" charset="0"/>
                <a:cs typeface="Arial" panose="020B0604020202020204" pitchFamily="34" charset="0"/>
              </a:rPr>
              <a:t>Demographics for housing in our state have changed. </a:t>
            </a:r>
            <a:r>
              <a:rPr lang="en-US" sz="1800" dirty="0">
                <a:solidFill>
                  <a:srgbClr val="555555"/>
                </a:solidFill>
                <a:effectLst/>
                <a:ea typeface="Calibri" panose="020F0502020204030204" pitchFamily="34" charset="0"/>
                <a:cs typeface="Arial" panose="020B0604020202020204" pitchFamily="34" charset="0"/>
              </a:rPr>
              <a:t>About 28% of households today are </a:t>
            </a:r>
            <a:br>
              <a:rPr lang="en-US" sz="1800" dirty="0">
                <a:solidFill>
                  <a:srgbClr val="555555"/>
                </a:solidFill>
                <a:effectLst/>
                <a:ea typeface="Calibri" panose="020F0502020204030204" pitchFamily="34" charset="0"/>
                <a:cs typeface="Arial" panose="020B0604020202020204" pitchFamily="34" charset="0"/>
              </a:rPr>
            </a:br>
            <a:r>
              <a:rPr lang="en-US" sz="1800" dirty="0">
                <a:solidFill>
                  <a:srgbClr val="555555"/>
                </a:solidFill>
                <a:effectLst/>
                <a:ea typeface="Calibri" panose="020F0502020204030204" pitchFamily="34" charset="0"/>
                <a:cs typeface="Arial" panose="020B0604020202020204" pitchFamily="34" charset="0"/>
              </a:rPr>
              <a:t>one-person households.</a:t>
            </a:r>
            <a:endParaRPr lang="en-US" sz="1800" baseline="30000" dirty="0">
              <a:solidFill>
                <a:srgbClr val="555555"/>
              </a:solidFill>
              <a:ea typeface="Calibri" panose="020F0502020204030204" pitchFamily="34" charset="0"/>
              <a:cs typeface="Arial" panose="020B0604020202020204" pitchFamily="34" charset="0"/>
            </a:endParaRPr>
          </a:p>
          <a:p>
            <a:pPr>
              <a:lnSpc>
                <a:spcPct val="100000"/>
              </a:lnSpc>
              <a:spcBef>
                <a:spcPts val="800"/>
              </a:spcBef>
              <a:buClr>
                <a:srgbClr val="E2A700"/>
              </a:buClr>
            </a:pPr>
            <a:r>
              <a:rPr lang="en-US" sz="1800" dirty="0">
                <a:solidFill>
                  <a:srgbClr val="555555"/>
                </a:solidFill>
                <a:ea typeface="Calibri" panose="020F0502020204030204" pitchFamily="34" charset="0"/>
                <a:cs typeface="Arial" panose="020B0604020202020204" pitchFamily="34" charset="0"/>
              </a:rPr>
              <a:t>B</a:t>
            </a:r>
            <a:r>
              <a:rPr lang="en-US" sz="1800" dirty="0">
                <a:solidFill>
                  <a:srgbClr val="555555"/>
                </a:solidFill>
                <a:effectLst/>
                <a:ea typeface="Calibri" panose="020F0502020204030204" pitchFamily="34" charset="0"/>
                <a:cs typeface="Arial" panose="020B0604020202020204" pitchFamily="34" charset="0"/>
              </a:rPr>
              <a:t>y 2030, the U.S. Census Bureau predicts about one in five Americans will be 65 years of age </a:t>
            </a:r>
            <a:br>
              <a:rPr lang="en-US" sz="1800" dirty="0">
                <a:solidFill>
                  <a:srgbClr val="555555"/>
                </a:solidFill>
                <a:effectLst/>
                <a:ea typeface="Calibri" panose="020F0502020204030204" pitchFamily="34" charset="0"/>
                <a:cs typeface="Arial" panose="020B0604020202020204" pitchFamily="34" charset="0"/>
              </a:rPr>
            </a:br>
            <a:r>
              <a:rPr lang="en-US" sz="1800" dirty="0">
                <a:solidFill>
                  <a:srgbClr val="555555"/>
                </a:solidFill>
                <a:effectLst/>
                <a:ea typeface="Calibri" panose="020F0502020204030204" pitchFamily="34" charset="0"/>
                <a:cs typeface="Arial" panose="020B0604020202020204" pitchFamily="34" charset="0"/>
              </a:rPr>
              <a:t>or older. </a:t>
            </a:r>
          </a:p>
          <a:p>
            <a:pPr>
              <a:lnSpc>
                <a:spcPct val="100000"/>
              </a:lnSpc>
              <a:spcBef>
                <a:spcPts val="800"/>
              </a:spcBef>
              <a:buClr>
                <a:srgbClr val="E2A700"/>
              </a:buClr>
            </a:pPr>
            <a:r>
              <a:rPr lang="en-US" sz="1800" dirty="0">
                <a:solidFill>
                  <a:srgbClr val="555555"/>
                </a:solidFill>
                <a:effectLst/>
                <a:ea typeface="Calibri" panose="020F0502020204030204" pitchFamily="34" charset="0"/>
                <a:cs typeface="Arial" panose="020B0604020202020204" pitchFamily="34" charset="0"/>
              </a:rPr>
              <a:t>These trends are partly behind our state’s need </a:t>
            </a:r>
            <a:br>
              <a:rPr lang="en-US" sz="1800" dirty="0">
                <a:solidFill>
                  <a:srgbClr val="555555"/>
                </a:solidFill>
                <a:effectLst/>
                <a:ea typeface="Calibri" panose="020F0502020204030204" pitchFamily="34" charset="0"/>
                <a:cs typeface="Arial" panose="020B0604020202020204" pitchFamily="34" charset="0"/>
              </a:rPr>
            </a:br>
            <a:r>
              <a:rPr lang="en-US" sz="1800" dirty="0">
                <a:solidFill>
                  <a:srgbClr val="555555"/>
                </a:solidFill>
                <a:effectLst/>
                <a:ea typeface="Calibri" panose="020F0502020204030204" pitchFamily="34" charset="0"/>
                <a:cs typeface="Arial" panose="020B0604020202020204" pitchFamily="34" charset="0"/>
              </a:rPr>
              <a:t>for a greater number of smaller-sized units.</a:t>
            </a:r>
            <a:r>
              <a:rPr lang="en-US" sz="1800" baseline="30000" dirty="0">
                <a:solidFill>
                  <a:srgbClr val="555555"/>
                </a:solidFill>
                <a:effectLst/>
                <a:ea typeface="Calibri" panose="020F0502020204030204" pitchFamily="34" charset="0"/>
                <a:cs typeface="Arial" panose="020B0604020202020204" pitchFamily="34" charset="0"/>
              </a:rPr>
              <a:t> </a:t>
            </a:r>
          </a:p>
        </p:txBody>
      </p:sp>
      <p:sp>
        <p:nvSpPr>
          <p:cNvPr id="5" name="Text Box 333" descr="Yellow box with illustration of single family home, with statistic, &quot;70% of housing in Washington state is zoned as single-family homes&quot;">
            <a:extLst>
              <a:ext uri="{FF2B5EF4-FFF2-40B4-BE49-F238E27FC236}">
                <a16:creationId xmlns:a16="http://schemas.microsoft.com/office/drawing/2014/main" id="{F69FDBD2-3D8F-91EF-5D51-A78A52BCA2ED}"/>
              </a:ext>
            </a:extLst>
          </p:cNvPr>
          <p:cNvSpPr txBox="1">
            <a:spLocks noChangeArrowheads="1"/>
          </p:cNvSpPr>
          <p:nvPr/>
        </p:nvSpPr>
        <p:spPr bwMode="auto">
          <a:xfrm>
            <a:off x="6999533" y="2146730"/>
            <a:ext cx="4258734" cy="2306737"/>
          </a:xfrm>
          <a:prstGeom prst="rect">
            <a:avLst/>
          </a:prstGeom>
          <a:solidFill>
            <a:srgbClr val="BD8A01"/>
          </a:solidFill>
          <a:ln w="9525">
            <a:noFill/>
            <a:miter lim="800000"/>
            <a:headEnd/>
            <a:tailEnd/>
          </a:ln>
        </p:spPr>
        <p:txBody>
          <a:bodyPr rot="0" vert="horz" wrap="square" lIns="457200" tIns="365760" rIns="365760" bIns="274320" anchor="b" anchorCtr="0">
            <a:noAutofit/>
          </a:bodyPr>
          <a:lstStyle/>
          <a:p>
            <a:pPr marL="0" marR="0">
              <a:spcBef>
                <a:spcPts val="800"/>
              </a:spcBef>
              <a:spcAft>
                <a:spcPts val="0"/>
              </a:spcAft>
            </a:pPr>
            <a:r>
              <a:rPr lang="en-US" b="0" dirty="0">
                <a:solidFill>
                  <a:srgbClr val="FFFFFF"/>
                </a:solidFill>
                <a:effectLst/>
                <a:latin typeface="Roboto" panose="02000000000000000000" pitchFamily="2" charset="0"/>
                <a:ea typeface="Calibri" panose="020F0502020204030204" pitchFamily="34" charset="0"/>
                <a:cs typeface="Arial" panose="020B0604020202020204" pitchFamily="34" charset="0"/>
              </a:rPr>
              <a:t>of housing in Washington State today is zoned as single-family homes.</a:t>
            </a:r>
            <a:endParaRPr lang="en-US" b="0" baseline="30000" dirty="0">
              <a:solidFill>
                <a:srgbClr val="FFFFFF"/>
              </a:solidFill>
              <a:effectLst/>
              <a:latin typeface="Roboto" panose="02000000000000000000"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488574C-4F49-B8BE-BC03-3DBF2A725386}"/>
              </a:ext>
            </a:extLst>
          </p:cNvPr>
          <p:cNvSpPr txBox="1"/>
          <p:nvPr/>
        </p:nvSpPr>
        <p:spPr>
          <a:xfrm>
            <a:off x="7299453" y="2612374"/>
            <a:ext cx="2923332" cy="610466"/>
          </a:xfrm>
          <a:prstGeom prst="rect">
            <a:avLst/>
          </a:prstGeom>
          <a:noFill/>
        </p:spPr>
        <p:txBody>
          <a:bodyPr wrap="square">
            <a:spAutoFit/>
          </a:bodyPr>
          <a:lstStyle/>
          <a:p>
            <a:r>
              <a:rPr lang="en-US" sz="4200" b="0">
                <a:solidFill>
                  <a:srgbClr val="FFFFFF"/>
                </a:solidFill>
                <a:effectLst/>
                <a:latin typeface="Abril Fatface" panose="02000503000000020003" pitchFamily="2" charset="77"/>
                <a:ea typeface="Calibri" panose="020F0502020204030204" pitchFamily="34" charset="0"/>
                <a:cs typeface="Arial" panose="020B0604020202020204" pitchFamily="34" charset="0"/>
              </a:rPr>
              <a:t> 70% </a:t>
            </a:r>
          </a:p>
        </p:txBody>
      </p:sp>
      <p:pic>
        <p:nvPicPr>
          <p:cNvPr id="8" name="Picture 7" descr="A house with a garage&#10;&#10;&#10;&#10;&#10;&#10;&#10;&#10;Description automatically generated with low confidence">
            <a:extLst>
              <a:ext uri="{FF2B5EF4-FFF2-40B4-BE49-F238E27FC236}">
                <a16:creationId xmlns:a16="http://schemas.microsoft.com/office/drawing/2014/main" id="{5FC9A653-5C7A-8BCF-6168-A6AA835ECD33}"/>
              </a:ext>
            </a:extLst>
          </p:cNvPr>
          <p:cNvPicPr>
            <a:picLocks noChangeAspect="1"/>
          </p:cNvPicPr>
          <p:nvPr/>
        </p:nvPicPr>
        <p:blipFill>
          <a:blip r:embed="rId3" cstate="screen">
            <a:extLst>
              <a:ext uri="{28A0092B-C50C-407E-A947-70E740481C1C}">
                <a14:useLocalDpi xmlns:a14="http://schemas.microsoft.com/office/drawing/2010/main"/>
              </a:ext>
            </a:extLst>
          </a:blip>
          <a:srcRect t="13091" b="26253"/>
          <a:stretch>
            <a:fillRect/>
          </a:stretch>
        </p:blipFill>
        <p:spPr bwMode="auto">
          <a:xfrm>
            <a:off x="8761119" y="2321517"/>
            <a:ext cx="1732410" cy="890954"/>
          </a:xfrm>
          <a:prstGeom prst="rect">
            <a:avLst/>
          </a:prstGeom>
          <a:noFill/>
          <a:ln>
            <a:noFill/>
          </a:ln>
        </p:spPr>
      </p:pic>
    </p:spTree>
    <p:extLst>
      <p:ext uri="{BB962C8B-B14F-4D97-AF65-F5344CB8AC3E}">
        <p14:creationId xmlns:p14="http://schemas.microsoft.com/office/powerpoint/2010/main" val="266179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hugging">
            <a:extLst>
              <a:ext uri="{FF2B5EF4-FFF2-40B4-BE49-F238E27FC236}">
                <a16:creationId xmlns:a16="http://schemas.microsoft.com/office/drawing/2014/main" id="{E447330C-4942-8BE0-08DE-8D9F74D81F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580" y="-1"/>
            <a:ext cx="12205580" cy="6400801"/>
          </a:xfrm>
          <a:prstGeom prst="rect">
            <a:avLst/>
          </a:prstGeom>
        </p:spPr>
      </p:pic>
      <p:sp>
        <p:nvSpPr>
          <p:cNvPr id="9" name="Rectangle 8">
            <a:extLst>
              <a:ext uri="{FF2B5EF4-FFF2-40B4-BE49-F238E27FC236}">
                <a16:creationId xmlns:a16="http://schemas.microsoft.com/office/drawing/2014/main" id="{12C4643E-FAA9-B483-2CB9-BC43F7A97AB5}"/>
              </a:ext>
            </a:extLst>
          </p:cNvPr>
          <p:cNvSpPr/>
          <p:nvPr/>
        </p:nvSpPr>
        <p:spPr>
          <a:xfrm>
            <a:off x="0" y="1232452"/>
            <a:ext cx="12192000" cy="4122965"/>
          </a:xfrm>
          <a:prstGeom prst="rect">
            <a:avLst/>
          </a:prstGeom>
          <a:solidFill>
            <a:srgbClr val="000000">
              <a:alpha val="7467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1880" y="2529296"/>
            <a:ext cx="8934659" cy="1799408"/>
          </a:xfrm>
        </p:spPr>
        <p:txBody>
          <a:bodyPr>
            <a:normAutofit fontScale="90000"/>
          </a:bodyPr>
          <a:lstStyle/>
          <a:p>
            <a:pPr>
              <a:lnSpc>
                <a:spcPct val="100000"/>
              </a:lnSpc>
            </a:pPr>
            <a:r>
              <a:rPr lang="en-US" sz="3200" b="1" i="0" u="none" strike="noStrike" dirty="0">
                <a:effectLst/>
              </a:rPr>
              <a:t>Adding to our housing supply ensures people like seniors, teachers, firefighters, childcare workers, </a:t>
            </a:r>
            <a:br>
              <a:rPr lang="en-US" sz="3200" b="1" i="0" u="none" strike="noStrike" dirty="0">
                <a:effectLst/>
              </a:rPr>
            </a:br>
            <a:r>
              <a:rPr lang="en-US" sz="3200" b="1" i="0" u="none" strike="noStrike" dirty="0">
                <a:effectLst/>
              </a:rPr>
              <a:t>and healthcare workers can afford to stay in their communities throughout their lives.</a:t>
            </a:r>
          </a:p>
        </p:txBody>
      </p:sp>
    </p:spTree>
    <p:extLst>
      <p:ext uri="{BB962C8B-B14F-4D97-AF65-F5344CB8AC3E}">
        <p14:creationId xmlns:p14="http://schemas.microsoft.com/office/powerpoint/2010/main" val="293132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AC16F-3782-0AA1-D47D-9608E15EF240}"/>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kern="1200" dirty="0">
                <a:solidFill>
                  <a:srgbClr val="FFFFFF"/>
                </a:solidFill>
                <a:latin typeface="+mj-lt"/>
                <a:ea typeface="+mj-ea"/>
                <a:cs typeface="+mj-cs"/>
              </a:rPr>
              <a:t>Location matters:</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Where should lower cost housing be located?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Content Placeholder 2">
            <a:extLst>
              <a:ext uri="{FF2B5EF4-FFF2-40B4-BE49-F238E27FC236}">
                <a16:creationId xmlns:a16="http://schemas.microsoft.com/office/drawing/2014/main" id="{A34BFF54-6550-5A58-CE99-0C4CB0ED2611}"/>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solidFill>
                  <a:schemeClr val="tx1"/>
                </a:solidFill>
              </a:rPr>
              <a:t>Near public transportation to reduce transportation cost</a:t>
            </a:r>
          </a:p>
          <a:p>
            <a:r>
              <a:rPr lang="en-US" dirty="0">
                <a:solidFill>
                  <a:schemeClr val="tx1"/>
                </a:solidFill>
              </a:rPr>
              <a:t>Near public amenities such as parks, open space, trails</a:t>
            </a:r>
          </a:p>
          <a:p>
            <a:r>
              <a:rPr lang="en-US" dirty="0">
                <a:solidFill>
                  <a:schemeClr val="tx1"/>
                </a:solidFill>
              </a:rPr>
              <a:t>Near services – grocery stores, schools</a:t>
            </a:r>
          </a:p>
          <a:p>
            <a:r>
              <a:rPr lang="en-US" dirty="0">
                <a:solidFill>
                  <a:schemeClr val="tx1"/>
                </a:solidFill>
              </a:rPr>
              <a:t>Not near freeways, or other environmental hazards</a:t>
            </a:r>
          </a:p>
          <a:p>
            <a:r>
              <a:rPr lang="en-US" dirty="0">
                <a:solidFill>
                  <a:schemeClr val="tx1"/>
                </a:solidFill>
              </a:rPr>
              <a:t>Zoning needs sufficient density to “pencil”.  3-4 story “walk ups” most cost effective.</a:t>
            </a:r>
          </a:p>
          <a:p>
            <a:pPr marL="0"/>
            <a:endParaRPr lang="en-US" dirty="0">
              <a:solidFill>
                <a:schemeClr val="tx1"/>
              </a:solidFill>
            </a:endParaRPr>
          </a:p>
        </p:txBody>
      </p:sp>
    </p:spTree>
    <p:extLst>
      <p:ext uri="{BB962C8B-B14F-4D97-AF65-F5344CB8AC3E}">
        <p14:creationId xmlns:p14="http://schemas.microsoft.com/office/powerpoint/2010/main" val="106299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A757-5D32-8919-52C0-0D07704BB738}"/>
              </a:ext>
            </a:extLst>
          </p:cNvPr>
          <p:cNvSpPr>
            <a:spLocks noGrp="1"/>
          </p:cNvSpPr>
          <p:nvPr>
            <p:ph type="title"/>
          </p:nvPr>
        </p:nvSpPr>
        <p:spPr/>
        <p:txBody>
          <a:bodyPr/>
          <a:lstStyle/>
          <a:p>
            <a:r>
              <a:rPr lang="en-US" dirty="0"/>
              <a:t>Who builds affordable housing?</a:t>
            </a:r>
          </a:p>
        </p:txBody>
      </p:sp>
      <p:sp>
        <p:nvSpPr>
          <p:cNvPr id="3" name="Content Placeholder 2">
            <a:extLst>
              <a:ext uri="{FF2B5EF4-FFF2-40B4-BE49-F238E27FC236}">
                <a16:creationId xmlns:a16="http://schemas.microsoft.com/office/drawing/2014/main" id="{88D9F8CE-F26D-B9FA-69A5-038E7421622B}"/>
              </a:ext>
            </a:extLst>
          </p:cNvPr>
          <p:cNvSpPr>
            <a:spLocks noGrp="1"/>
          </p:cNvSpPr>
          <p:nvPr>
            <p:ph idx="1"/>
          </p:nvPr>
        </p:nvSpPr>
        <p:spPr/>
        <p:txBody>
          <a:bodyPr/>
          <a:lstStyle/>
          <a:p>
            <a:r>
              <a:rPr lang="en-US" dirty="0"/>
              <a:t>Private developers (apodments, town houses, row houses)</a:t>
            </a:r>
          </a:p>
          <a:p>
            <a:r>
              <a:rPr lang="en-US" dirty="0"/>
              <a:t>Habitat for humanity (Sweat equity, mainly single family, duplexes)</a:t>
            </a:r>
          </a:p>
          <a:p>
            <a:r>
              <a:rPr lang="en-US" dirty="0"/>
              <a:t>Not-for-profits – often apartment buildings</a:t>
            </a:r>
          </a:p>
          <a:p>
            <a:r>
              <a:rPr lang="en-US" dirty="0"/>
              <a:t>Community land trusts, co-living</a:t>
            </a:r>
          </a:p>
          <a:p>
            <a:r>
              <a:rPr lang="en-US" dirty="0"/>
              <a:t>Your neighbor (ADUs)</a:t>
            </a:r>
          </a:p>
          <a:p>
            <a:endParaRPr lang="en-US" dirty="0"/>
          </a:p>
        </p:txBody>
      </p:sp>
    </p:spTree>
    <p:extLst>
      <p:ext uri="{BB962C8B-B14F-4D97-AF65-F5344CB8AC3E}">
        <p14:creationId xmlns:p14="http://schemas.microsoft.com/office/powerpoint/2010/main" val="22109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3E4EB04-13B5-9A46-9D9E-CD6A6E799D90}"/>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a:solidFill>
                  <a:schemeClr val="tx1"/>
                </a:solidFill>
              </a:rPr>
              <a:t>More affordable forms of housing</a:t>
            </a:r>
          </a:p>
        </p:txBody>
      </p:sp>
      <p:sp>
        <p:nvSpPr>
          <p:cNvPr id="3" name="Content Placeholder 2">
            <a:extLst>
              <a:ext uri="{FF2B5EF4-FFF2-40B4-BE49-F238E27FC236}">
                <a16:creationId xmlns:a16="http://schemas.microsoft.com/office/drawing/2014/main" id="{FDA7CD0C-A4FE-194F-E012-B695B8F17D9C}"/>
              </a:ext>
            </a:extLst>
          </p:cNvPr>
          <p:cNvSpPr>
            <a:spLocks noGrp="1"/>
          </p:cNvSpPr>
          <p:nvPr>
            <p:ph idx="1"/>
          </p:nvPr>
        </p:nvSpPr>
        <p:spPr>
          <a:xfrm>
            <a:off x="838200" y="1825625"/>
            <a:ext cx="5393361" cy="4351338"/>
          </a:xfrm>
        </p:spPr>
        <p:txBody>
          <a:bodyPr vert="horz" lIns="91440" tIns="45720" rIns="91440" bIns="45720" rtlCol="0">
            <a:normAutofit/>
          </a:bodyPr>
          <a:lstStyle/>
          <a:p>
            <a:r>
              <a:rPr lang="en-US" dirty="0">
                <a:solidFill>
                  <a:schemeClr val="tx1"/>
                </a:solidFill>
              </a:rPr>
              <a:t>Townhomes and row houses</a:t>
            </a:r>
          </a:p>
          <a:p>
            <a:r>
              <a:rPr lang="en-US" dirty="0">
                <a:solidFill>
                  <a:schemeClr val="tx1"/>
                </a:solidFill>
              </a:rPr>
              <a:t>Off-site construction </a:t>
            </a:r>
          </a:p>
          <a:p>
            <a:r>
              <a:rPr lang="en-US" dirty="0">
                <a:solidFill>
                  <a:schemeClr val="tx1"/>
                </a:solidFill>
              </a:rPr>
              <a:t>Co-living (a-</a:t>
            </a:r>
            <a:r>
              <a:rPr lang="en-US" dirty="0" err="1">
                <a:solidFill>
                  <a:schemeClr val="tx1"/>
                </a:solidFill>
              </a:rPr>
              <a:t>podments</a:t>
            </a:r>
            <a:r>
              <a:rPr lang="en-US" dirty="0">
                <a:solidFill>
                  <a:schemeClr val="tx1"/>
                </a:solidFill>
              </a:rPr>
              <a:t>)</a:t>
            </a:r>
          </a:p>
          <a:p>
            <a:r>
              <a:rPr lang="en-US" dirty="0">
                <a:solidFill>
                  <a:schemeClr val="tx1"/>
                </a:solidFill>
              </a:rPr>
              <a:t>Shared housing  (renting a room)</a:t>
            </a:r>
          </a:p>
          <a:p>
            <a:r>
              <a:rPr lang="en-US" dirty="0">
                <a:solidFill>
                  <a:schemeClr val="tx1"/>
                </a:solidFill>
              </a:rPr>
              <a:t>Subsidized housing (using any or all the incentives possible)</a:t>
            </a:r>
          </a:p>
          <a:p>
            <a:r>
              <a:rPr lang="en-US" dirty="0">
                <a:solidFill>
                  <a:schemeClr val="tx1"/>
                </a:solidFill>
              </a:rPr>
              <a:t>Naturally occurring (older)</a:t>
            </a:r>
          </a:p>
          <a:p>
            <a:r>
              <a:rPr lang="en-US" dirty="0">
                <a:solidFill>
                  <a:schemeClr val="tx1"/>
                </a:solidFill>
              </a:rPr>
              <a:t>Deeply subsidized</a:t>
            </a:r>
          </a:p>
          <a:p>
            <a:endParaRPr lang="en-US" dirty="0">
              <a:solidFill>
                <a:schemeClr val="tx1"/>
              </a:solidFill>
            </a:endParaRPr>
          </a:p>
        </p:txBody>
      </p:sp>
      <p:pic>
        <p:nvPicPr>
          <p:cNvPr id="5" name="Picture 4" descr="A building with cars parked in front&#10;&#10;Description automatically generated with low confidence">
            <a:extLst>
              <a:ext uri="{FF2B5EF4-FFF2-40B4-BE49-F238E27FC236}">
                <a16:creationId xmlns:a16="http://schemas.microsoft.com/office/drawing/2014/main" id="{FC366CAF-9D09-2CDE-2195-01B06B79A3BE}"/>
              </a:ext>
            </a:extLst>
          </p:cNvPr>
          <p:cNvPicPr>
            <a:picLocks noChangeAspect="1"/>
          </p:cNvPicPr>
          <p:nvPr/>
        </p:nvPicPr>
        <p:blipFill rotWithShape="1">
          <a:blip r:embed="rId3">
            <a:extLst>
              <a:ext uri="{28A0092B-C50C-407E-A947-70E740481C1C}">
                <a14:useLocalDpi xmlns:a14="http://schemas.microsoft.com/office/drawing/2010/main" val="0"/>
              </a:ext>
            </a:extLst>
          </a:blip>
          <a:srcRect l="7866" r="25382"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47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0B8A3-BE85-D2FC-D1C3-048C973C1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754B4-70E9-C6CA-B298-D711A9D7DE46}"/>
              </a:ext>
            </a:extLst>
          </p:cNvPr>
          <p:cNvSpPr>
            <a:spLocks noGrp="1"/>
          </p:cNvSpPr>
          <p:nvPr>
            <p:ph type="title"/>
          </p:nvPr>
        </p:nvSpPr>
        <p:spPr>
          <a:xfrm>
            <a:off x="838200" y="116687"/>
            <a:ext cx="10515600" cy="1218948"/>
          </a:xfrm>
        </p:spPr>
        <p:txBody>
          <a:bodyPr>
            <a:noAutofit/>
          </a:bodyPr>
          <a:lstStyle/>
          <a:p>
            <a:r>
              <a:rPr lang="en-US" sz="3200" dirty="0"/>
              <a:t>STEP housing (shelters, transitional, emergency and permanent supportive housing)</a:t>
            </a:r>
          </a:p>
        </p:txBody>
      </p:sp>
      <p:sp>
        <p:nvSpPr>
          <p:cNvPr id="3" name="Content Placeholder 2">
            <a:extLst>
              <a:ext uri="{FF2B5EF4-FFF2-40B4-BE49-F238E27FC236}">
                <a16:creationId xmlns:a16="http://schemas.microsoft.com/office/drawing/2014/main" id="{677DFC43-BEF8-5FD8-EEEF-A8E28B45B13D}"/>
              </a:ext>
            </a:extLst>
          </p:cNvPr>
          <p:cNvSpPr>
            <a:spLocks noGrp="1"/>
          </p:cNvSpPr>
          <p:nvPr>
            <p:ph sz="half" idx="1"/>
          </p:nvPr>
        </p:nvSpPr>
        <p:spPr>
          <a:xfrm>
            <a:off x="677732" y="1760534"/>
            <a:ext cx="10329358" cy="4567113"/>
          </a:xfrm>
        </p:spPr>
        <p:txBody>
          <a:bodyPr>
            <a:normAutofit/>
          </a:bodyPr>
          <a:lstStyle/>
          <a:p>
            <a:pPr marL="0" indent="0">
              <a:buNone/>
            </a:pPr>
            <a:endParaRPr lang="en-US" dirty="0"/>
          </a:p>
          <a:p>
            <a:endParaRPr lang="en-US" dirty="0"/>
          </a:p>
          <a:p>
            <a:endParaRPr lang="en-US" dirty="0"/>
          </a:p>
        </p:txBody>
      </p:sp>
      <p:sp>
        <p:nvSpPr>
          <p:cNvPr id="5" name="TextBox 4">
            <a:extLst>
              <a:ext uri="{FF2B5EF4-FFF2-40B4-BE49-F238E27FC236}">
                <a16:creationId xmlns:a16="http://schemas.microsoft.com/office/drawing/2014/main" id="{AAC12C25-78C3-7EE8-29CB-503413158115}"/>
              </a:ext>
            </a:extLst>
          </p:cNvPr>
          <p:cNvSpPr txBox="1"/>
          <p:nvPr/>
        </p:nvSpPr>
        <p:spPr>
          <a:xfrm>
            <a:off x="851810" y="1757618"/>
            <a:ext cx="7179008" cy="4524315"/>
          </a:xfrm>
          <a:prstGeom prst="rect">
            <a:avLst/>
          </a:prstGeom>
          <a:noFill/>
        </p:spPr>
        <p:txBody>
          <a:bodyPr wrap="square" rtlCol="0">
            <a:spAutoFit/>
          </a:bodyPr>
          <a:lstStyle/>
          <a:p>
            <a:r>
              <a:rPr lang="en-US" sz="2400" dirty="0">
                <a:solidFill>
                  <a:schemeClr val="accent2"/>
                </a:solidFill>
              </a:rPr>
              <a:t>Allow STEP in specified zones</a:t>
            </a:r>
          </a:p>
          <a:p>
            <a:pPr marL="285750" indent="-285750">
              <a:buFont typeface="Arial" panose="020B0604020202020204" pitchFamily="34" charset="0"/>
              <a:buChar char="•"/>
            </a:pPr>
            <a:r>
              <a:rPr lang="en-US" dirty="0"/>
              <a:t>PSH and transitional housing in zones that </a:t>
            </a:r>
            <a:r>
              <a:rPr lang="en-US" b="1" dirty="0">
                <a:solidFill>
                  <a:schemeClr val="accent6"/>
                </a:solidFill>
              </a:rPr>
              <a:t>allow residential uses and hotels</a:t>
            </a:r>
            <a:endParaRPr lang="en-US" dirty="0"/>
          </a:p>
          <a:p>
            <a:pPr marL="285750" indent="-285750">
              <a:buFont typeface="Arial" panose="020B0604020202020204" pitchFamily="34" charset="0"/>
              <a:buChar char="•"/>
            </a:pPr>
            <a:r>
              <a:rPr lang="en-US" dirty="0"/>
              <a:t>Emergency housing and shelter in zones that </a:t>
            </a:r>
            <a:r>
              <a:rPr lang="en-US" b="1" dirty="0">
                <a:solidFill>
                  <a:schemeClr val="accent6"/>
                </a:solidFill>
              </a:rPr>
              <a:t>allow hotels or &gt;50% of zones within a mile of transit</a:t>
            </a:r>
          </a:p>
          <a:p>
            <a:endParaRPr lang="en-US" dirty="0"/>
          </a:p>
          <a:p>
            <a:r>
              <a:rPr lang="en-US" sz="2400" dirty="0">
                <a:solidFill>
                  <a:schemeClr val="accent2"/>
                </a:solidFill>
              </a:rPr>
              <a:t>Siting restrictions must have a public health and safety connection</a:t>
            </a:r>
          </a:p>
          <a:p>
            <a:pPr marL="342900" indent="-342900">
              <a:buFont typeface="Arial" panose="020B0604020202020204" pitchFamily="34" charset="0"/>
              <a:buChar char="•"/>
            </a:pPr>
            <a:r>
              <a:rPr lang="en-US" b="1" dirty="0">
                <a:solidFill>
                  <a:schemeClr val="accent6"/>
                </a:solidFill>
              </a:rPr>
              <a:t>Reasonable occupancy, spacing, and intensity of use requirements </a:t>
            </a:r>
            <a:r>
              <a:rPr lang="en-US" dirty="0"/>
              <a:t>may be imposed to protect public health and safety. </a:t>
            </a:r>
          </a:p>
          <a:p>
            <a:pPr marL="342900" indent="-342900">
              <a:buFont typeface="Arial" panose="020B0604020202020204" pitchFamily="34" charset="0"/>
              <a:buChar char="•"/>
            </a:pPr>
            <a:r>
              <a:rPr lang="en-US" dirty="0"/>
              <a:t>Restrictions </a:t>
            </a:r>
            <a:r>
              <a:rPr lang="en-US" b="1" dirty="0">
                <a:solidFill>
                  <a:schemeClr val="accent6"/>
                </a:solidFill>
              </a:rPr>
              <a:t>must still allow sufficient capacity </a:t>
            </a:r>
            <a:r>
              <a:rPr lang="en-US" dirty="0"/>
              <a:t>to accommodate projected needs for these types of units (under RCW 36.70A.070(2)(a)(ii))</a:t>
            </a:r>
          </a:p>
          <a:p>
            <a:endParaRPr lang="en-US" dirty="0">
              <a:solidFill>
                <a:schemeClr val="accent2"/>
              </a:solidFill>
            </a:endParaRPr>
          </a:p>
        </p:txBody>
      </p:sp>
      <p:pic>
        <p:nvPicPr>
          <p:cNvPr id="6" name="Picture 5">
            <a:extLst>
              <a:ext uri="{FF2B5EF4-FFF2-40B4-BE49-F238E27FC236}">
                <a16:creationId xmlns:a16="http://schemas.microsoft.com/office/drawing/2014/main" id="{B66E0447-B829-FDFF-D2D8-3591B41C9BC5}"/>
              </a:ext>
            </a:extLst>
          </p:cNvPr>
          <p:cNvPicPr>
            <a:picLocks noChangeAspect="1"/>
          </p:cNvPicPr>
          <p:nvPr/>
        </p:nvPicPr>
        <p:blipFill>
          <a:blip r:embed="rId3"/>
          <a:srcRect l="19912" r="17444"/>
          <a:stretch/>
        </p:blipFill>
        <p:spPr>
          <a:xfrm>
            <a:off x="8311866" y="1603896"/>
            <a:ext cx="3538332" cy="3993825"/>
          </a:xfrm>
          <a:prstGeom prst="rect">
            <a:avLst/>
          </a:prstGeom>
        </p:spPr>
      </p:pic>
      <p:sp>
        <p:nvSpPr>
          <p:cNvPr id="4" name="TextBox 3">
            <a:extLst>
              <a:ext uri="{FF2B5EF4-FFF2-40B4-BE49-F238E27FC236}">
                <a16:creationId xmlns:a16="http://schemas.microsoft.com/office/drawing/2014/main" id="{8F87601D-59BB-6036-A037-AC3F4C65AFD1}"/>
              </a:ext>
            </a:extLst>
          </p:cNvPr>
          <p:cNvSpPr txBox="1"/>
          <p:nvPr/>
        </p:nvSpPr>
        <p:spPr>
          <a:xfrm>
            <a:off x="1006279" y="6038461"/>
            <a:ext cx="109402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chemeClr val="accent2"/>
                </a:solidFill>
                <a:effectLst/>
                <a:uLnTx/>
                <a:uFillTx/>
                <a:latin typeface="Roboto"/>
                <a:ea typeface="+mn-ea"/>
                <a:cs typeface="+mn-cs"/>
              </a:rPr>
              <a:t>Statutes: </a:t>
            </a:r>
            <a:r>
              <a:rPr kumimoji="0" lang="en-US" sz="2000" b="0" i="0" u="none" strike="noStrike" kern="1200" cap="none" spc="0" normalizeH="0" baseline="0" noProof="0" dirty="0">
                <a:ln>
                  <a:noFill/>
                </a:ln>
                <a:solidFill>
                  <a:srgbClr val="0A82A0"/>
                </a:solidFill>
                <a:effectLst/>
                <a:uLnTx/>
                <a:uFillTx/>
                <a:latin typeface="Roboto"/>
                <a:ea typeface="+mn-ea"/>
                <a:cs typeface="+mn-cs"/>
                <a:hlinkClick r:id="rId4">
                  <a:extLst>
                    <a:ext uri="{A12FA001-AC4F-418D-AE19-62706E023703}">
                      <ahyp:hlinkClr xmlns:ahyp="http://schemas.microsoft.com/office/drawing/2018/hyperlinkcolor" val="tx"/>
                    </a:ext>
                  </a:extLst>
                </a:hlinkClick>
              </a:rPr>
              <a:t>RCW 35A.21.430</a:t>
            </a:r>
            <a:r>
              <a:rPr kumimoji="0" lang="en-US" sz="2000" b="0" i="0" u="none" strike="noStrike" kern="1200" cap="none" spc="0" normalizeH="0" baseline="0" noProof="0" dirty="0">
                <a:ln>
                  <a:noFill/>
                </a:ln>
                <a:solidFill>
                  <a:srgbClr val="555555"/>
                </a:solidFill>
                <a:effectLst/>
                <a:uLnTx/>
                <a:uFillTx/>
                <a:latin typeface="Roboto"/>
                <a:ea typeface="+mn-ea"/>
                <a:cs typeface="+mn-cs"/>
              </a:rPr>
              <a:t>, </a:t>
            </a:r>
            <a:r>
              <a:rPr kumimoji="0" lang="en-US" sz="2000" b="0" i="0" u="none" strike="noStrike" kern="1200" cap="none" spc="0" normalizeH="0" baseline="0" noProof="0" dirty="0">
                <a:ln>
                  <a:noFill/>
                </a:ln>
                <a:solidFill>
                  <a:srgbClr val="555555"/>
                </a:solidFill>
                <a:effectLst/>
                <a:uLnTx/>
                <a:uFillTx/>
                <a:latin typeface="Roboto"/>
                <a:ea typeface="+mn-ea"/>
                <a:cs typeface="+mn-cs"/>
                <a:hlinkClick r:id="rId5"/>
              </a:rPr>
              <a:t>RCW 35.21.683</a:t>
            </a:r>
            <a:r>
              <a:rPr lang="en-US" sz="2000" dirty="0">
                <a:solidFill>
                  <a:srgbClr val="555555"/>
                </a:solidFill>
                <a:latin typeface="Roboto"/>
              </a:rPr>
              <a:t>, </a:t>
            </a:r>
            <a:r>
              <a:rPr lang="en-US" sz="2000" u="sng" dirty="0">
                <a:solidFill>
                  <a:schemeClr val="accent6"/>
                </a:solidFill>
                <a:latin typeface="Roboto"/>
              </a:rPr>
              <a:t>RCW 36.70A.070(2) </a:t>
            </a:r>
            <a:r>
              <a:rPr lang="en-US" sz="2000" dirty="0">
                <a:solidFill>
                  <a:schemeClr val="accent6"/>
                </a:solidFill>
                <a:latin typeface="Roboto"/>
              </a:rPr>
              <a:t>adopt with periodic update. </a:t>
            </a:r>
            <a:endParaRPr kumimoji="0" lang="en-US" sz="2000" b="0" i="0" strike="noStrike" kern="1200" cap="none" spc="0" normalizeH="0" baseline="0" noProof="0" dirty="0">
              <a:ln>
                <a:noFill/>
              </a:ln>
              <a:solidFill>
                <a:schemeClr val="accent6"/>
              </a:solidFill>
              <a:effectLst/>
              <a:uLnTx/>
              <a:uFillTx/>
              <a:latin typeface="Roboto"/>
              <a:ea typeface="+mn-ea"/>
              <a:cs typeface="+mn-cs"/>
            </a:endParaRPr>
          </a:p>
        </p:txBody>
      </p:sp>
    </p:spTree>
    <p:extLst>
      <p:ext uri="{BB962C8B-B14F-4D97-AF65-F5344CB8AC3E}">
        <p14:creationId xmlns:p14="http://schemas.microsoft.com/office/powerpoint/2010/main" val="1086828338"/>
      </p:ext>
    </p:extLst>
  </p:cSld>
  <p:clrMapOvr>
    <a:masterClrMapping/>
  </p:clrMapOvr>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53b778cf922205d66970237c7f7ceec">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B0519-D60F-498E-9774-00347D182056}">
  <ds:schemaRef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http://purl.org/dc/term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B946DB8-1842-407B-BAD6-4EBB13B6DFF8}">
  <ds:schemaRefs>
    <ds:schemaRef ds:uri="http://schemas.microsoft.com/sharepoint/v3/contenttype/forms"/>
  </ds:schemaRefs>
</ds:datastoreItem>
</file>

<file path=customXml/itemProps3.xml><?xml version="1.0" encoding="utf-8"?>
<ds:datastoreItem xmlns:ds="http://schemas.openxmlformats.org/officeDocument/2006/customXml" ds:itemID="{EFDE9F0E-D4A2-420A-8395-0446109BD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14474</TotalTime>
  <Words>1131</Words>
  <Application>Microsoft Office PowerPoint</Application>
  <PresentationFormat>Widescreen</PresentationFormat>
  <Paragraphs>129</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Roboto</vt:lpstr>
      <vt:lpstr>Times New Roman</vt:lpstr>
      <vt:lpstr>Arial</vt:lpstr>
      <vt:lpstr>Abril Fatface</vt:lpstr>
      <vt:lpstr>Roboto Light</vt:lpstr>
      <vt:lpstr>Calibri</vt:lpstr>
      <vt:lpstr>Office Theme</vt:lpstr>
      <vt:lpstr>Policy choices for affordable housing  </vt:lpstr>
      <vt:lpstr>Factors for affordable housing</vt:lpstr>
      <vt:lpstr>Washingtonians Want More Housing Options</vt:lpstr>
      <vt:lpstr>Our Diverse Needs Require Diverse Housing</vt:lpstr>
      <vt:lpstr>Adding to our housing supply ensures people like seniors, teachers, firefighters, childcare workers,  and healthcare workers can afford to stay in their communities throughout their lives.</vt:lpstr>
      <vt:lpstr>Location matters:  Where should lower cost housing be located?</vt:lpstr>
      <vt:lpstr>Who builds affordable housing?</vt:lpstr>
      <vt:lpstr>More affordable forms of housing</vt:lpstr>
      <vt:lpstr>STEP housing (shelters, transitional, emergency and permanent supportive housing)</vt:lpstr>
      <vt:lpstr>Conversion of existing buildings for housing</vt:lpstr>
      <vt:lpstr>How do you keep it affordable?</vt:lpstr>
      <vt:lpstr>Adding to Our Housing Supply  Helps Achieve Affordability</vt:lpstr>
      <vt:lpstr>Commerce housing pages</vt:lpstr>
      <vt:lpstr>Questions?</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Shealynn Smiley</cp:lastModifiedBy>
  <cp:revision>295</cp:revision>
  <dcterms:created xsi:type="dcterms:W3CDTF">2019-11-27T17:34:07Z</dcterms:created>
  <dcterms:modified xsi:type="dcterms:W3CDTF">2025-07-21T19:56:10Z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