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1" r:id="rId4"/>
  </p:sldMasterIdLst>
  <p:notesMasterIdLst>
    <p:notesMasterId r:id="rId23"/>
  </p:notesMasterIdLst>
  <p:sldIdLst>
    <p:sldId id="259" r:id="rId5"/>
    <p:sldId id="414" r:id="rId6"/>
    <p:sldId id="564" r:id="rId7"/>
    <p:sldId id="486" r:id="rId8"/>
    <p:sldId id="529" r:id="rId9"/>
    <p:sldId id="464" r:id="rId10"/>
    <p:sldId id="568" r:id="rId11"/>
    <p:sldId id="505" r:id="rId12"/>
    <p:sldId id="499" r:id="rId13"/>
    <p:sldId id="500" r:id="rId14"/>
    <p:sldId id="501" r:id="rId15"/>
    <p:sldId id="567" r:id="rId16"/>
    <p:sldId id="573" r:id="rId17"/>
    <p:sldId id="574" r:id="rId18"/>
    <p:sldId id="321" r:id="rId19"/>
    <p:sldId id="571" r:id="rId20"/>
    <p:sldId id="305" r:id="rId21"/>
    <p:sldId id="570" r:id="rId22"/>
  </p:sldIdLst>
  <p:sldSz cx="12192000" cy="6858000"/>
  <p:notesSz cx="6858000" cy="9144000"/>
  <p:embeddedFontLst>
    <p:embeddedFont>
      <p:font typeface="Abril Fatface" panose="02000503000000020003" pitchFamily="2" charset="0"/>
      <p:regular r:id="rId24"/>
      <p:italic r:id="rId25"/>
    </p:embeddedFont>
    <p:embeddedFont>
      <p:font typeface="Open Sans" panose="020B0606030504020204" pitchFamily="34" charset="0"/>
      <p:regular r:id="rId26"/>
      <p:bold r:id="rId27"/>
      <p:italic r:id="rId28"/>
      <p:boldItalic r:id="rId29"/>
    </p:embeddedFont>
    <p:embeddedFont>
      <p:font typeface="Roboto" panose="02000000000000000000" pitchFamily="2" charset="0"/>
      <p:regular r:id="rId30"/>
      <p:bold r:id="rId31"/>
      <p:italic r:id="rId32"/>
      <p:boldItalic r:id="rId33"/>
    </p:embeddedFont>
    <p:embeddedFont>
      <p:font typeface="Roboto Light" panose="02000000000000000000" pitchFamily="2"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2E5CD4-E9F6-EEE9-ED01-BFD567ED85D6}" name="Hodgson, Laura (COM)" initials="LH" userId="S::laura.hodgson@commerce.wa.gov::3249ff08-80ec-443b-acde-8c5f1995b2b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itzel, Anne (COM)" initials="FA(" lastIdx="1" clrIdx="0">
    <p:extLst>
      <p:ext uri="{19B8F6BF-5375-455C-9EA6-DF929625EA0E}">
        <p15:presenceInfo xmlns:p15="http://schemas.microsoft.com/office/powerpoint/2012/main" userId="S-1-5-21-3259981362-1198918190-2026780590-238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E8"/>
    <a:srgbClr val="CBE7F6"/>
    <a:srgbClr val="A5B7C0"/>
    <a:srgbClr val="D3D3D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91162" autoAdjust="0"/>
  </p:normalViewPr>
  <p:slideViewPr>
    <p:cSldViewPr snapToGrid="0">
      <p:cViewPr varScale="1">
        <p:scale>
          <a:sx n="73" d="100"/>
          <a:sy n="73" d="100"/>
        </p:scale>
        <p:origin x="8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2" Type="http://schemas.openxmlformats.org/officeDocument/2006/relationships/hyperlink" Target="https://deptofcommerce.box.com/s/5uunurypsmeq9f9d82u2cj0h9oeecr9q" TargetMode="External"/><Relationship Id="rId1" Type="http://schemas.openxmlformats.org/officeDocument/2006/relationships/hyperlink" Target="https://deptofcommerce.box.com/s/xn6isni6yvd3lh4ur4bys6g1ilbm6lrx"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deptofcommerce.box.com/s/5uunurypsmeq9f9d82u2cj0h9oeecr9q" TargetMode="External"/><Relationship Id="rId1" Type="http://schemas.openxmlformats.org/officeDocument/2006/relationships/hyperlink" Target="https://deptofcommerce.box.com/s/xn6isni6yvd3lh4ur4bys6g1ilbm6lrx"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0F5833-71E4-43E6-BA7E-D3ED7DD18D05}" type="doc">
      <dgm:prSet loTypeId="urn:microsoft.com/office/officeart/2005/8/layout/process1" loCatId="process" qsTypeId="urn:microsoft.com/office/officeart/2005/8/quickstyle/simple1" qsCatId="simple" csTypeId="urn:microsoft.com/office/officeart/2005/8/colors/colorful2" csCatId="colorful" phldr="1"/>
      <dgm:spPr/>
    </dgm:pt>
    <dgm:pt modelId="{09242AFA-56BF-426F-866F-14393DA5170C}">
      <dgm:prSet phldrT="[Text]"/>
      <dgm:spPr/>
      <dgm:t>
        <a:bodyPr/>
        <a:lstStyle/>
        <a:p>
          <a:r>
            <a:rPr lang="en-US" dirty="0"/>
            <a:t>Comprehensive planning</a:t>
          </a:r>
        </a:p>
      </dgm:t>
    </dgm:pt>
    <dgm:pt modelId="{B08501A9-AA89-4A9D-8502-6B656D3EF486}" type="parTrans" cxnId="{11FB96E2-2308-49D6-8C51-54F33D84D956}">
      <dgm:prSet/>
      <dgm:spPr/>
      <dgm:t>
        <a:bodyPr/>
        <a:lstStyle/>
        <a:p>
          <a:endParaRPr lang="en-US"/>
        </a:p>
      </dgm:t>
    </dgm:pt>
    <dgm:pt modelId="{FA1E3962-B2A7-4AAB-8B09-3EC7F985987D}" type="sibTrans" cxnId="{11FB96E2-2308-49D6-8C51-54F33D84D956}">
      <dgm:prSet/>
      <dgm:spPr/>
      <dgm:t>
        <a:bodyPr/>
        <a:lstStyle/>
        <a:p>
          <a:endParaRPr lang="en-US"/>
        </a:p>
      </dgm:t>
    </dgm:pt>
    <dgm:pt modelId="{952A4A2D-D723-4B8F-B59C-FB483B43C134}">
      <dgm:prSet phldrT="[Text]"/>
      <dgm:spPr/>
      <dgm:t>
        <a:bodyPr/>
        <a:lstStyle/>
        <a:p>
          <a:r>
            <a:rPr lang="en-US" dirty="0"/>
            <a:t>Implementing</a:t>
          </a:r>
        </a:p>
        <a:p>
          <a:r>
            <a:rPr lang="en-US" dirty="0"/>
            <a:t> regulations</a:t>
          </a:r>
        </a:p>
      </dgm:t>
    </dgm:pt>
    <dgm:pt modelId="{1C0107F5-2FDD-4933-891E-71E4AEF0396B}" type="parTrans" cxnId="{68D2181C-2321-4363-B232-BAEF4C613A87}">
      <dgm:prSet/>
      <dgm:spPr/>
      <dgm:t>
        <a:bodyPr/>
        <a:lstStyle/>
        <a:p>
          <a:endParaRPr lang="en-US"/>
        </a:p>
      </dgm:t>
    </dgm:pt>
    <dgm:pt modelId="{A7AE08AA-C9A2-4436-910F-652C80B06362}" type="sibTrans" cxnId="{68D2181C-2321-4363-B232-BAEF4C613A87}">
      <dgm:prSet/>
      <dgm:spPr/>
      <dgm:t>
        <a:bodyPr/>
        <a:lstStyle/>
        <a:p>
          <a:endParaRPr lang="en-US"/>
        </a:p>
      </dgm:t>
    </dgm:pt>
    <dgm:pt modelId="{641997AC-CDBB-4257-A47A-A28B21A4ADCE}">
      <dgm:prSet phldrT="[Text]"/>
      <dgm:spPr/>
      <dgm:t>
        <a:bodyPr/>
        <a:lstStyle/>
        <a:p>
          <a:r>
            <a:rPr lang="en-US" dirty="0"/>
            <a:t>Incentives for housing</a:t>
          </a:r>
        </a:p>
      </dgm:t>
    </dgm:pt>
    <dgm:pt modelId="{65C7F691-B774-4F4B-AD36-7BEFF07F5760}" type="parTrans" cxnId="{EC6048F3-F199-42D5-BAE8-1D0AEC62080A}">
      <dgm:prSet/>
      <dgm:spPr/>
      <dgm:t>
        <a:bodyPr/>
        <a:lstStyle/>
        <a:p>
          <a:endParaRPr lang="en-US"/>
        </a:p>
      </dgm:t>
    </dgm:pt>
    <dgm:pt modelId="{3B933D63-1644-4652-8A3F-EB0C5ACB7CD5}" type="sibTrans" cxnId="{EC6048F3-F199-42D5-BAE8-1D0AEC62080A}">
      <dgm:prSet/>
      <dgm:spPr/>
      <dgm:t>
        <a:bodyPr/>
        <a:lstStyle/>
        <a:p>
          <a:endParaRPr lang="en-US"/>
        </a:p>
      </dgm:t>
    </dgm:pt>
    <dgm:pt modelId="{9F4663AD-F576-42E8-B7E7-6F6E389E5BB7}" type="pres">
      <dgm:prSet presAssocID="{250F5833-71E4-43E6-BA7E-D3ED7DD18D05}" presName="Name0" presStyleCnt="0">
        <dgm:presLayoutVars>
          <dgm:dir/>
          <dgm:resizeHandles val="exact"/>
        </dgm:presLayoutVars>
      </dgm:prSet>
      <dgm:spPr/>
    </dgm:pt>
    <dgm:pt modelId="{5CE8673A-9329-4B6F-94A5-54D4AFB4A473}" type="pres">
      <dgm:prSet presAssocID="{09242AFA-56BF-426F-866F-14393DA5170C}" presName="node" presStyleLbl="node1" presStyleIdx="0" presStyleCnt="3" custLinFactNeighborX="-836" custLinFactNeighborY="66880">
        <dgm:presLayoutVars>
          <dgm:bulletEnabled val="1"/>
        </dgm:presLayoutVars>
      </dgm:prSet>
      <dgm:spPr/>
    </dgm:pt>
    <dgm:pt modelId="{E5680C0F-01D6-4BBC-BA93-CCC85536083D}" type="pres">
      <dgm:prSet presAssocID="{FA1E3962-B2A7-4AAB-8B09-3EC7F985987D}" presName="sibTrans" presStyleLbl="sibTrans2D1" presStyleIdx="0" presStyleCnt="2"/>
      <dgm:spPr/>
    </dgm:pt>
    <dgm:pt modelId="{E5CDD7D2-8129-4F34-8124-1780C6410D0C}" type="pres">
      <dgm:prSet presAssocID="{FA1E3962-B2A7-4AAB-8B09-3EC7F985987D}" presName="connectorText" presStyleLbl="sibTrans2D1" presStyleIdx="0" presStyleCnt="2"/>
      <dgm:spPr/>
    </dgm:pt>
    <dgm:pt modelId="{E16B3251-28C9-4C19-8998-BF61F25A7903}" type="pres">
      <dgm:prSet presAssocID="{952A4A2D-D723-4B8F-B59C-FB483B43C134}" presName="node" presStyleLbl="node1" presStyleIdx="1" presStyleCnt="3" custLinFactNeighborX="-7034" custLinFactNeighborY="66880">
        <dgm:presLayoutVars>
          <dgm:bulletEnabled val="1"/>
        </dgm:presLayoutVars>
      </dgm:prSet>
      <dgm:spPr/>
    </dgm:pt>
    <dgm:pt modelId="{25D6A21E-00F7-49CC-AAA8-26979B61B3B8}" type="pres">
      <dgm:prSet presAssocID="{A7AE08AA-C9A2-4436-910F-652C80B06362}" presName="sibTrans" presStyleLbl="sibTrans2D1" presStyleIdx="1" presStyleCnt="2"/>
      <dgm:spPr/>
    </dgm:pt>
    <dgm:pt modelId="{3CDD0162-4394-4A9C-B10D-BCF52AA6B722}" type="pres">
      <dgm:prSet presAssocID="{A7AE08AA-C9A2-4436-910F-652C80B06362}" presName="connectorText" presStyleLbl="sibTrans2D1" presStyleIdx="1" presStyleCnt="2"/>
      <dgm:spPr/>
    </dgm:pt>
    <dgm:pt modelId="{A37CC825-3E0E-41D5-9F1C-7C2C71A273AA}" type="pres">
      <dgm:prSet presAssocID="{641997AC-CDBB-4257-A47A-A28B21A4ADCE}" presName="node" presStyleLbl="node1" presStyleIdx="2" presStyleCnt="3" custLinFactNeighborX="-13232" custLinFactNeighborY="66880">
        <dgm:presLayoutVars>
          <dgm:bulletEnabled val="1"/>
        </dgm:presLayoutVars>
      </dgm:prSet>
      <dgm:spPr/>
    </dgm:pt>
  </dgm:ptLst>
  <dgm:cxnLst>
    <dgm:cxn modelId="{E5E7DD12-E697-42FC-B6EB-9B0F7A3DF08A}" type="presOf" srcId="{641997AC-CDBB-4257-A47A-A28B21A4ADCE}" destId="{A37CC825-3E0E-41D5-9F1C-7C2C71A273AA}" srcOrd="0" destOrd="0" presId="urn:microsoft.com/office/officeart/2005/8/layout/process1"/>
    <dgm:cxn modelId="{68D2181C-2321-4363-B232-BAEF4C613A87}" srcId="{250F5833-71E4-43E6-BA7E-D3ED7DD18D05}" destId="{952A4A2D-D723-4B8F-B59C-FB483B43C134}" srcOrd="1" destOrd="0" parTransId="{1C0107F5-2FDD-4933-891E-71E4AEF0396B}" sibTransId="{A7AE08AA-C9A2-4436-910F-652C80B06362}"/>
    <dgm:cxn modelId="{7E91755C-DAE8-47E8-8E88-C1EE6F2E9AFC}" type="presOf" srcId="{09242AFA-56BF-426F-866F-14393DA5170C}" destId="{5CE8673A-9329-4B6F-94A5-54D4AFB4A473}" srcOrd="0" destOrd="0" presId="urn:microsoft.com/office/officeart/2005/8/layout/process1"/>
    <dgm:cxn modelId="{523E855D-CA98-464D-BF75-21F97582903F}" type="presOf" srcId="{FA1E3962-B2A7-4AAB-8B09-3EC7F985987D}" destId="{E5CDD7D2-8129-4F34-8124-1780C6410D0C}" srcOrd="1" destOrd="0" presId="urn:microsoft.com/office/officeart/2005/8/layout/process1"/>
    <dgm:cxn modelId="{EB228152-69B7-4756-A8DD-84298CBC2CE6}" type="presOf" srcId="{FA1E3962-B2A7-4AAB-8B09-3EC7F985987D}" destId="{E5680C0F-01D6-4BBC-BA93-CCC85536083D}" srcOrd="0" destOrd="0" presId="urn:microsoft.com/office/officeart/2005/8/layout/process1"/>
    <dgm:cxn modelId="{86FEA398-A177-4952-99C7-4687CBEC5847}" type="presOf" srcId="{A7AE08AA-C9A2-4436-910F-652C80B06362}" destId="{25D6A21E-00F7-49CC-AAA8-26979B61B3B8}" srcOrd="0" destOrd="0" presId="urn:microsoft.com/office/officeart/2005/8/layout/process1"/>
    <dgm:cxn modelId="{95823DA3-DCDC-4CAA-AFCF-286C7AE928CB}" type="presOf" srcId="{250F5833-71E4-43E6-BA7E-D3ED7DD18D05}" destId="{9F4663AD-F576-42E8-B7E7-6F6E389E5BB7}" srcOrd="0" destOrd="0" presId="urn:microsoft.com/office/officeart/2005/8/layout/process1"/>
    <dgm:cxn modelId="{736279BA-CE1F-4D66-A87C-CDD6A8A9E215}" type="presOf" srcId="{A7AE08AA-C9A2-4436-910F-652C80B06362}" destId="{3CDD0162-4394-4A9C-B10D-BCF52AA6B722}" srcOrd="1" destOrd="0" presId="urn:microsoft.com/office/officeart/2005/8/layout/process1"/>
    <dgm:cxn modelId="{11FB96E2-2308-49D6-8C51-54F33D84D956}" srcId="{250F5833-71E4-43E6-BA7E-D3ED7DD18D05}" destId="{09242AFA-56BF-426F-866F-14393DA5170C}" srcOrd="0" destOrd="0" parTransId="{B08501A9-AA89-4A9D-8502-6B656D3EF486}" sibTransId="{FA1E3962-B2A7-4AAB-8B09-3EC7F985987D}"/>
    <dgm:cxn modelId="{EC6048F3-F199-42D5-BAE8-1D0AEC62080A}" srcId="{250F5833-71E4-43E6-BA7E-D3ED7DD18D05}" destId="{641997AC-CDBB-4257-A47A-A28B21A4ADCE}" srcOrd="2" destOrd="0" parTransId="{65C7F691-B774-4F4B-AD36-7BEFF07F5760}" sibTransId="{3B933D63-1644-4652-8A3F-EB0C5ACB7CD5}"/>
    <dgm:cxn modelId="{3D3FAAF4-0FB8-48F4-8DE1-603324EB403B}" type="presOf" srcId="{952A4A2D-D723-4B8F-B59C-FB483B43C134}" destId="{E16B3251-28C9-4C19-8998-BF61F25A7903}" srcOrd="0" destOrd="0" presId="urn:microsoft.com/office/officeart/2005/8/layout/process1"/>
    <dgm:cxn modelId="{9891AE6C-E4F5-4898-8B02-93ACBCE7AA03}" type="presParOf" srcId="{9F4663AD-F576-42E8-B7E7-6F6E389E5BB7}" destId="{5CE8673A-9329-4B6F-94A5-54D4AFB4A473}" srcOrd="0" destOrd="0" presId="urn:microsoft.com/office/officeart/2005/8/layout/process1"/>
    <dgm:cxn modelId="{C312AB7C-14A8-44B8-987A-B743B011A5BC}" type="presParOf" srcId="{9F4663AD-F576-42E8-B7E7-6F6E389E5BB7}" destId="{E5680C0F-01D6-4BBC-BA93-CCC85536083D}" srcOrd="1" destOrd="0" presId="urn:microsoft.com/office/officeart/2005/8/layout/process1"/>
    <dgm:cxn modelId="{C5952A80-6A00-4404-996E-257F70288A4E}" type="presParOf" srcId="{E5680C0F-01D6-4BBC-BA93-CCC85536083D}" destId="{E5CDD7D2-8129-4F34-8124-1780C6410D0C}" srcOrd="0" destOrd="0" presId="urn:microsoft.com/office/officeart/2005/8/layout/process1"/>
    <dgm:cxn modelId="{6285A401-3A92-4A2E-A106-2704862DEED4}" type="presParOf" srcId="{9F4663AD-F576-42E8-B7E7-6F6E389E5BB7}" destId="{E16B3251-28C9-4C19-8998-BF61F25A7903}" srcOrd="2" destOrd="0" presId="urn:microsoft.com/office/officeart/2005/8/layout/process1"/>
    <dgm:cxn modelId="{5654C33D-1418-400A-9AD8-1004ED38948B}" type="presParOf" srcId="{9F4663AD-F576-42E8-B7E7-6F6E389E5BB7}" destId="{25D6A21E-00F7-49CC-AAA8-26979B61B3B8}" srcOrd="3" destOrd="0" presId="urn:microsoft.com/office/officeart/2005/8/layout/process1"/>
    <dgm:cxn modelId="{3AF23ADB-3D34-487D-817E-455BC12925A7}" type="presParOf" srcId="{25D6A21E-00F7-49CC-AAA8-26979B61B3B8}" destId="{3CDD0162-4394-4A9C-B10D-BCF52AA6B722}" srcOrd="0" destOrd="0" presId="urn:microsoft.com/office/officeart/2005/8/layout/process1"/>
    <dgm:cxn modelId="{3F7AE80C-3D70-4D50-A827-40650FF6462A}" type="presParOf" srcId="{9F4663AD-F576-42E8-B7E7-6F6E389E5BB7}" destId="{A37CC825-3E0E-41D5-9F1C-7C2C71A273A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E9BE42-B471-482A-ADEE-A28BDAACE092}"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54C973D8-1E70-495D-B6F6-A9C4851F9C43}">
      <dgm:prSet phldrT="[Text]"/>
      <dgm:spPr/>
      <dgm:t>
        <a:bodyPr/>
        <a:lstStyle/>
        <a:p>
          <a:r>
            <a:rPr lang="en-US"/>
            <a:t>$2,004</a:t>
          </a:r>
          <a:endParaRPr lang="en-US" dirty="0"/>
        </a:p>
      </dgm:t>
    </dgm:pt>
    <dgm:pt modelId="{F9C3C4EA-AAE9-4CCF-9193-92977A817412}" type="parTrans" cxnId="{76F873BC-A3DE-4783-B3D3-553056C16E0F}">
      <dgm:prSet/>
      <dgm:spPr/>
      <dgm:t>
        <a:bodyPr/>
        <a:lstStyle/>
        <a:p>
          <a:endParaRPr lang="en-US"/>
        </a:p>
      </dgm:t>
    </dgm:pt>
    <dgm:pt modelId="{9710EF3D-5AFE-4ABA-9833-2A4413CBCE9C}" type="sibTrans" cxnId="{76F873BC-A3DE-4783-B3D3-553056C16E0F}">
      <dgm:prSet/>
      <dgm:spPr/>
      <dgm:t>
        <a:bodyPr/>
        <a:lstStyle/>
        <a:p>
          <a:endParaRPr lang="en-US"/>
        </a:p>
      </dgm:t>
    </dgm:pt>
    <dgm:pt modelId="{D24EAFB7-E0CD-4F79-9AEC-E2371ECCF109}">
      <dgm:prSet phldrT="[Text]"/>
      <dgm:spPr/>
      <dgm:t>
        <a:bodyPr/>
        <a:lstStyle/>
        <a:p>
          <a:r>
            <a:rPr lang="en-US" dirty="0"/>
            <a:t>$93,555</a:t>
          </a:r>
        </a:p>
      </dgm:t>
    </dgm:pt>
    <dgm:pt modelId="{B0694C9F-9886-41DC-9FB9-A65DC16E53A2}" type="parTrans" cxnId="{CFC4C35E-6BEB-4F7D-9124-12720F7F755C}">
      <dgm:prSet/>
      <dgm:spPr/>
      <dgm:t>
        <a:bodyPr/>
        <a:lstStyle/>
        <a:p>
          <a:endParaRPr lang="en-US"/>
        </a:p>
      </dgm:t>
    </dgm:pt>
    <dgm:pt modelId="{BB7335AF-0C66-422B-94D6-FCF7BD16F61C}" type="sibTrans" cxnId="{CFC4C35E-6BEB-4F7D-9124-12720F7F755C}">
      <dgm:prSet/>
      <dgm:spPr/>
      <dgm:t>
        <a:bodyPr/>
        <a:lstStyle/>
        <a:p>
          <a:endParaRPr lang="en-US"/>
        </a:p>
      </dgm:t>
    </dgm:pt>
    <dgm:pt modelId="{D577AC91-3DEA-4C1F-BEF8-848BAF5D11DF}">
      <dgm:prSet phldrT="[Text]"/>
      <dgm:spPr/>
      <dgm:t>
        <a:bodyPr/>
        <a:lstStyle/>
        <a:p>
          <a:pPr>
            <a:lnSpc>
              <a:spcPct val="100000"/>
            </a:lnSpc>
          </a:pPr>
          <a:r>
            <a:rPr lang="en-US" dirty="0"/>
            <a:t>Average year 1 exemption per new unit, </a:t>
          </a:r>
          <a:r>
            <a:rPr lang="en-US" dirty="0">
              <a:hlinkClick xmlns:r="http://schemas.openxmlformats.org/officeDocument/2006/relationships" r:id="rId1"/>
            </a:rPr>
            <a:t>2023 MFTE Annual Report</a:t>
          </a:r>
          <a:endParaRPr lang="en-US" dirty="0"/>
        </a:p>
      </dgm:t>
    </dgm:pt>
    <dgm:pt modelId="{2D26593A-AE40-47C4-B3D1-B10DF9591077}" type="parTrans" cxnId="{25B4783D-68A6-4E5B-B082-17BFAE6A41E1}">
      <dgm:prSet/>
      <dgm:spPr/>
      <dgm:t>
        <a:bodyPr/>
        <a:lstStyle/>
        <a:p>
          <a:endParaRPr lang="en-US"/>
        </a:p>
      </dgm:t>
    </dgm:pt>
    <dgm:pt modelId="{0E39CAAA-DCA7-4FB8-9337-08C34161AEDA}" type="sibTrans" cxnId="{25B4783D-68A6-4E5B-B082-17BFAE6A41E1}">
      <dgm:prSet/>
      <dgm:spPr/>
      <dgm:t>
        <a:bodyPr/>
        <a:lstStyle/>
        <a:p>
          <a:endParaRPr lang="en-US"/>
        </a:p>
      </dgm:t>
    </dgm:pt>
    <dgm:pt modelId="{FB22C9AF-5581-436F-BFBC-9923E633B555}">
      <dgm:prSet phldrT="[Text]"/>
      <dgm:spPr/>
      <dgm:t>
        <a:bodyPr/>
        <a:lstStyle/>
        <a:p>
          <a:pPr>
            <a:lnSpc>
              <a:spcPct val="100000"/>
            </a:lnSpc>
          </a:pPr>
          <a:r>
            <a:rPr lang="en-US" dirty="0"/>
            <a:t>Average state subsidy for a new Housing Trust Fund-supported unit, </a:t>
          </a:r>
          <a:r>
            <a:rPr lang="en-US" dirty="0">
              <a:hlinkClick xmlns:r="http://schemas.openxmlformats.org/officeDocument/2006/relationships" r:id="rId2"/>
            </a:rPr>
            <a:t>2023 report</a:t>
          </a:r>
          <a:endParaRPr lang="en-US" dirty="0"/>
        </a:p>
      </dgm:t>
    </dgm:pt>
    <dgm:pt modelId="{98ADB8A1-A367-402D-84F7-036C531E1764}" type="parTrans" cxnId="{A561D790-7C2D-48A9-96BA-DBD7B575D961}">
      <dgm:prSet/>
      <dgm:spPr/>
      <dgm:t>
        <a:bodyPr/>
        <a:lstStyle/>
        <a:p>
          <a:endParaRPr lang="en-US"/>
        </a:p>
      </dgm:t>
    </dgm:pt>
    <dgm:pt modelId="{479EB4E7-3FCB-4998-AB10-8F857B6D479B}" type="sibTrans" cxnId="{A561D790-7C2D-48A9-96BA-DBD7B575D961}">
      <dgm:prSet/>
      <dgm:spPr/>
      <dgm:t>
        <a:bodyPr/>
        <a:lstStyle/>
        <a:p>
          <a:endParaRPr lang="en-US"/>
        </a:p>
      </dgm:t>
    </dgm:pt>
    <dgm:pt modelId="{30343AA4-B5F9-4C7B-9AFD-6672979090A5}" type="pres">
      <dgm:prSet presAssocID="{64E9BE42-B471-482A-ADEE-A28BDAACE092}" presName="Name0" presStyleCnt="0">
        <dgm:presLayoutVars>
          <dgm:chMax/>
          <dgm:chPref val="3"/>
          <dgm:dir/>
          <dgm:animOne val="branch"/>
          <dgm:animLvl val="lvl"/>
        </dgm:presLayoutVars>
      </dgm:prSet>
      <dgm:spPr/>
    </dgm:pt>
    <dgm:pt modelId="{DB4B4955-88A5-4779-BAC8-618B92641C12}" type="pres">
      <dgm:prSet presAssocID="{54C973D8-1E70-495D-B6F6-A9C4851F9C43}" presName="composite" presStyleCnt="0"/>
      <dgm:spPr/>
    </dgm:pt>
    <dgm:pt modelId="{547AB0F2-AF1A-4560-8883-E2323B22F36F}" type="pres">
      <dgm:prSet presAssocID="{54C973D8-1E70-495D-B6F6-A9C4851F9C43}" presName="FirstChild" presStyleLbl="revTx" presStyleIdx="0" presStyleCnt="2">
        <dgm:presLayoutVars>
          <dgm:chMax val="0"/>
          <dgm:chPref val="0"/>
          <dgm:bulletEnabled val="1"/>
        </dgm:presLayoutVars>
      </dgm:prSet>
      <dgm:spPr/>
    </dgm:pt>
    <dgm:pt modelId="{25EA7283-BFCB-4577-B5B0-D3F646D4CE1F}" type="pres">
      <dgm:prSet presAssocID="{54C973D8-1E70-495D-B6F6-A9C4851F9C43}" presName="Parent" presStyleLbl="alignNode1" presStyleIdx="0" presStyleCnt="2">
        <dgm:presLayoutVars>
          <dgm:chMax val="3"/>
          <dgm:chPref val="3"/>
          <dgm:bulletEnabled val="1"/>
        </dgm:presLayoutVars>
      </dgm:prSet>
      <dgm:spPr/>
    </dgm:pt>
    <dgm:pt modelId="{96DA311F-76B4-4617-9160-B12042A86B86}" type="pres">
      <dgm:prSet presAssocID="{54C973D8-1E70-495D-B6F6-A9C4851F9C43}" presName="Accent" presStyleLbl="parChTrans1D1" presStyleIdx="0" presStyleCnt="2"/>
      <dgm:spPr/>
    </dgm:pt>
    <dgm:pt modelId="{9238E728-0529-4DD7-8581-69E1D8AEDC8F}" type="pres">
      <dgm:prSet presAssocID="{9710EF3D-5AFE-4ABA-9833-2A4413CBCE9C}" presName="sibTrans" presStyleCnt="0"/>
      <dgm:spPr/>
    </dgm:pt>
    <dgm:pt modelId="{61FB4DFD-7B12-413C-94BC-612B8EFFE121}" type="pres">
      <dgm:prSet presAssocID="{D24EAFB7-E0CD-4F79-9AEC-E2371ECCF109}" presName="composite" presStyleCnt="0"/>
      <dgm:spPr/>
    </dgm:pt>
    <dgm:pt modelId="{620A44AA-87C5-412F-A542-AABFE1B73B10}" type="pres">
      <dgm:prSet presAssocID="{D24EAFB7-E0CD-4F79-9AEC-E2371ECCF109}" presName="FirstChild" presStyleLbl="revTx" presStyleIdx="1" presStyleCnt="2">
        <dgm:presLayoutVars>
          <dgm:chMax val="0"/>
          <dgm:chPref val="0"/>
          <dgm:bulletEnabled val="1"/>
        </dgm:presLayoutVars>
      </dgm:prSet>
      <dgm:spPr/>
    </dgm:pt>
    <dgm:pt modelId="{D11F202D-FC25-4612-BFB2-BF9F513232B2}" type="pres">
      <dgm:prSet presAssocID="{D24EAFB7-E0CD-4F79-9AEC-E2371ECCF109}" presName="Parent" presStyleLbl="alignNode1" presStyleIdx="1" presStyleCnt="2">
        <dgm:presLayoutVars>
          <dgm:chMax val="3"/>
          <dgm:chPref val="3"/>
          <dgm:bulletEnabled val="1"/>
        </dgm:presLayoutVars>
      </dgm:prSet>
      <dgm:spPr/>
    </dgm:pt>
    <dgm:pt modelId="{ADB3F25B-5778-491F-90AE-0B4FFB925FEF}" type="pres">
      <dgm:prSet presAssocID="{D24EAFB7-E0CD-4F79-9AEC-E2371ECCF109}" presName="Accent" presStyleLbl="parChTrans1D1" presStyleIdx="1" presStyleCnt="2"/>
      <dgm:spPr/>
    </dgm:pt>
  </dgm:ptLst>
  <dgm:cxnLst>
    <dgm:cxn modelId="{D9AB830B-FE69-4355-90EE-C3AE2A7ECFFB}" type="presOf" srcId="{D24EAFB7-E0CD-4F79-9AEC-E2371ECCF109}" destId="{D11F202D-FC25-4612-BFB2-BF9F513232B2}" srcOrd="0" destOrd="0" presId="urn:microsoft.com/office/officeart/2011/layout/TabList"/>
    <dgm:cxn modelId="{25B4783D-68A6-4E5B-B082-17BFAE6A41E1}" srcId="{54C973D8-1E70-495D-B6F6-A9C4851F9C43}" destId="{D577AC91-3DEA-4C1F-BEF8-848BAF5D11DF}" srcOrd="0" destOrd="0" parTransId="{2D26593A-AE40-47C4-B3D1-B10DF9591077}" sibTransId="{0E39CAAA-DCA7-4FB8-9337-08C34161AEDA}"/>
    <dgm:cxn modelId="{CFC4C35E-6BEB-4F7D-9124-12720F7F755C}" srcId="{64E9BE42-B471-482A-ADEE-A28BDAACE092}" destId="{D24EAFB7-E0CD-4F79-9AEC-E2371ECCF109}" srcOrd="1" destOrd="0" parTransId="{B0694C9F-9886-41DC-9FB9-A65DC16E53A2}" sibTransId="{BB7335AF-0C66-422B-94D6-FCF7BD16F61C}"/>
    <dgm:cxn modelId="{8E6ACA6E-666D-4A2A-9C6A-AA9334C50056}" type="presOf" srcId="{D577AC91-3DEA-4C1F-BEF8-848BAF5D11DF}" destId="{547AB0F2-AF1A-4560-8883-E2323B22F36F}" srcOrd="0" destOrd="0" presId="urn:microsoft.com/office/officeart/2011/layout/TabList"/>
    <dgm:cxn modelId="{9A8BF175-BD79-4D84-ADD3-CF94E57ED5B6}" type="presOf" srcId="{FB22C9AF-5581-436F-BFBC-9923E633B555}" destId="{620A44AA-87C5-412F-A542-AABFE1B73B10}" srcOrd="0" destOrd="0" presId="urn:microsoft.com/office/officeart/2011/layout/TabList"/>
    <dgm:cxn modelId="{9E6D4F82-B8B7-4341-B9AA-5C46C6FF2E1D}" type="presOf" srcId="{64E9BE42-B471-482A-ADEE-A28BDAACE092}" destId="{30343AA4-B5F9-4C7B-9AFD-6672979090A5}" srcOrd="0" destOrd="0" presId="urn:microsoft.com/office/officeart/2011/layout/TabList"/>
    <dgm:cxn modelId="{A561D790-7C2D-48A9-96BA-DBD7B575D961}" srcId="{D24EAFB7-E0CD-4F79-9AEC-E2371ECCF109}" destId="{FB22C9AF-5581-436F-BFBC-9923E633B555}" srcOrd="0" destOrd="0" parTransId="{98ADB8A1-A367-402D-84F7-036C531E1764}" sibTransId="{479EB4E7-3FCB-4998-AB10-8F857B6D479B}"/>
    <dgm:cxn modelId="{94BD5A95-A358-47ED-8FF3-0DAD8C2722E2}" type="presOf" srcId="{54C973D8-1E70-495D-B6F6-A9C4851F9C43}" destId="{25EA7283-BFCB-4577-B5B0-D3F646D4CE1F}" srcOrd="0" destOrd="0" presId="urn:microsoft.com/office/officeart/2011/layout/TabList"/>
    <dgm:cxn modelId="{76F873BC-A3DE-4783-B3D3-553056C16E0F}" srcId="{64E9BE42-B471-482A-ADEE-A28BDAACE092}" destId="{54C973D8-1E70-495D-B6F6-A9C4851F9C43}" srcOrd="0" destOrd="0" parTransId="{F9C3C4EA-AAE9-4CCF-9193-92977A817412}" sibTransId="{9710EF3D-5AFE-4ABA-9833-2A4413CBCE9C}"/>
    <dgm:cxn modelId="{C531E4B1-5CA6-428B-876B-805BF6C5925A}" type="presParOf" srcId="{30343AA4-B5F9-4C7B-9AFD-6672979090A5}" destId="{DB4B4955-88A5-4779-BAC8-618B92641C12}" srcOrd="0" destOrd="0" presId="urn:microsoft.com/office/officeart/2011/layout/TabList"/>
    <dgm:cxn modelId="{1019B00F-62BD-443A-8134-B47FAA8AA1CC}" type="presParOf" srcId="{DB4B4955-88A5-4779-BAC8-618B92641C12}" destId="{547AB0F2-AF1A-4560-8883-E2323B22F36F}" srcOrd="0" destOrd="0" presId="urn:microsoft.com/office/officeart/2011/layout/TabList"/>
    <dgm:cxn modelId="{3A4D09B2-CB2D-438F-8958-E825AD2185FA}" type="presParOf" srcId="{DB4B4955-88A5-4779-BAC8-618B92641C12}" destId="{25EA7283-BFCB-4577-B5B0-D3F646D4CE1F}" srcOrd="1" destOrd="0" presId="urn:microsoft.com/office/officeart/2011/layout/TabList"/>
    <dgm:cxn modelId="{CD01E283-1198-4E94-B413-279286D2E7B3}" type="presParOf" srcId="{DB4B4955-88A5-4779-BAC8-618B92641C12}" destId="{96DA311F-76B4-4617-9160-B12042A86B86}" srcOrd="2" destOrd="0" presId="urn:microsoft.com/office/officeart/2011/layout/TabList"/>
    <dgm:cxn modelId="{CA0527DB-F0EE-4977-9B51-065D4AD83411}" type="presParOf" srcId="{30343AA4-B5F9-4C7B-9AFD-6672979090A5}" destId="{9238E728-0529-4DD7-8581-69E1D8AEDC8F}" srcOrd="1" destOrd="0" presId="urn:microsoft.com/office/officeart/2011/layout/TabList"/>
    <dgm:cxn modelId="{438D236C-82FF-4E66-9B1F-FF4CF12B0D28}" type="presParOf" srcId="{30343AA4-B5F9-4C7B-9AFD-6672979090A5}" destId="{61FB4DFD-7B12-413C-94BC-612B8EFFE121}" srcOrd="2" destOrd="0" presId="urn:microsoft.com/office/officeart/2011/layout/TabList"/>
    <dgm:cxn modelId="{BCFBA93D-FB71-4D7F-A44F-B9707D15748C}" type="presParOf" srcId="{61FB4DFD-7B12-413C-94BC-612B8EFFE121}" destId="{620A44AA-87C5-412F-A542-AABFE1B73B10}" srcOrd="0" destOrd="0" presId="urn:microsoft.com/office/officeart/2011/layout/TabList"/>
    <dgm:cxn modelId="{7063C1B2-FEAD-423C-AD39-7C654A76AD05}" type="presParOf" srcId="{61FB4DFD-7B12-413C-94BC-612B8EFFE121}" destId="{D11F202D-FC25-4612-BFB2-BF9F513232B2}" srcOrd="1" destOrd="0" presId="urn:microsoft.com/office/officeart/2011/layout/TabList"/>
    <dgm:cxn modelId="{E9362895-7B2C-4328-AA5A-1D01A71C2EF0}" type="presParOf" srcId="{61FB4DFD-7B12-413C-94BC-612B8EFFE121}" destId="{ADB3F25B-5778-491F-90AE-0B4FFB925FEF}"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8673A-9329-4B6F-94A5-54D4AFB4A473}">
      <dsp:nvSpPr>
        <dsp:cNvPr id="0" name=""/>
        <dsp:cNvSpPr/>
      </dsp:nvSpPr>
      <dsp:spPr>
        <a:xfrm>
          <a:off x="3" y="2635781"/>
          <a:ext cx="1858735" cy="11152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Comprehensive planning</a:t>
          </a:r>
        </a:p>
      </dsp:txBody>
      <dsp:txXfrm>
        <a:off x="32667" y="2668445"/>
        <a:ext cx="1793407" cy="1049913"/>
      </dsp:txXfrm>
    </dsp:sp>
    <dsp:sp modelId="{E5680C0F-01D6-4BBC-BA93-CCC85536083D}">
      <dsp:nvSpPr>
        <dsp:cNvPr id="0" name=""/>
        <dsp:cNvSpPr/>
      </dsp:nvSpPr>
      <dsp:spPr>
        <a:xfrm>
          <a:off x="2033091" y="2962918"/>
          <a:ext cx="369628" cy="46096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33091" y="3055111"/>
        <a:ext cx="258740" cy="276580"/>
      </dsp:txXfrm>
    </dsp:sp>
    <dsp:sp modelId="{E16B3251-28C9-4C19-8998-BF61F25A7903}">
      <dsp:nvSpPr>
        <dsp:cNvPr id="0" name=""/>
        <dsp:cNvSpPr/>
      </dsp:nvSpPr>
      <dsp:spPr>
        <a:xfrm>
          <a:off x="2556150" y="2635781"/>
          <a:ext cx="1858735" cy="1115241"/>
        </a:xfrm>
        <a:prstGeom prst="roundRect">
          <a:avLst>
            <a:gd name="adj" fmla="val 10000"/>
          </a:avLst>
        </a:prstGeom>
        <a:solidFill>
          <a:schemeClr val="accent2">
            <a:hueOff val="1335224"/>
            <a:satOff val="7877"/>
            <a:lumOff val="-47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Implementing</a:t>
          </a:r>
        </a:p>
        <a:p>
          <a:pPr marL="0" lvl="0" indent="0" algn="ctr" defTabSz="800100">
            <a:lnSpc>
              <a:spcPct val="90000"/>
            </a:lnSpc>
            <a:spcBef>
              <a:spcPct val="0"/>
            </a:spcBef>
            <a:spcAft>
              <a:spcPct val="35000"/>
            </a:spcAft>
            <a:buNone/>
          </a:pPr>
          <a:r>
            <a:rPr lang="en-US" sz="1800" kern="1200" dirty="0"/>
            <a:t> regulations</a:t>
          </a:r>
        </a:p>
      </dsp:txBody>
      <dsp:txXfrm>
        <a:off x="2588814" y="2668445"/>
        <a:ext cx="1793407" cy="1049913"/>
      </dsp:txXfrm>
    </dsp:sp>
    <dsp:sp modelId="{25D6A21E-00F7-49CC-AAA8-26979B61B3B8}">
      <dsp:nvSpPr>
        <dsp:cNvPr id="0" name=""/>
        <dsp:cNvSpPr/>
      </dsp:nvSpPr>
      <dsp:spPr>
        <a:xfrm>
          <a:off x="4589239" y="2962918"/>
          <a:ext cx="369628" cy="460966"/>
        </a:xfrm>
        <a:prstGeom prst="rightArrow">
          <a:avLst>
            <a:gd name="adj1" fmla="val 60000"/>
            <a:gd name="adj2" fmla="val 50000"/>
          </a:avLst>
        </a:prstGeom>
        <a:solidFill>
          <a:schemeClr val="accent2">
            <a:hueOff val="2670448"/>
            <a:satOff val="15755"/>
            <a:lumOff val="-94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589239" y="3055111"/>
        <a:ext cx="258740" cy="276580"/>
      </dsp:txXfrm>
    </dsp:sp>
    <dsp:sp modelId="{A37CC825-3E0E-41D5-9F1C-7C2C71A273AA}">
      <dsp:nvSpPr>
        <dsp:cNvPr id="0" name=""/>
        <dsp:cNvSpPr/>
      </dsp:nvSpPr>
      <dsp:spPr>
        <a:xfrm>
          <a:off x="5112298" y="2635781"/>
          <a:ext cx="1858735" cy="1115241"/>
        </a:xfrm>
        <a:prstGeom prst="roundRect">
          <a:avLst>
            <a:gd name="adj" fmla="val 10000"/>
          </a:avLst>
        </a:prstGeom>
        <a:solidFill>
          <a:schemeClr val="accent2">
            <a:hueOff val="2670448"/>
            <a:satOff val="15755"/>
            <a:lumOff val="-94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Incentives for housing</a:t>
          </a:r>
        </a:p>
      </dsp:txBody>
      <dsp:txXfrm>
        <a:off x="5144962" y="2668445"/>
        <a:ext cx="1793407" cy="1049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3F25B-5778-491F-90AE-0B4FFB925FEF}">
      <dsp:nvSpPr>
        <dsp:cNvPr id="0" name=""/>
        <dsp:cNvSpPr/>
      </dsp:nvSpPr>
      <dsp:spPr>
        <a:xfrm>
          <a:off x="0" y="3662227"/>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DA311F-76B4-4617-9160-B12042A86B86}">
      <dsp:nvSpPr>
        <dsp:cNvPr id="0" name=""/>
        <dsp:cNvSpPr/>
      </dsp:nvSpPr>
      <dsp:spPr>
        <a:xfrm>
          <a:off x="0" y="2139411"/>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7AB0F2-AF1A-4560-8883-E2323B22F36F}">
      <dsp:nvSpPr>
        <dsp:cNvPr id="0" name=""/>
        <dsp:cNvSpPr/>
      </dsp:nvSpPr>
      <dsp:spPr>
        <a:xfrm>
          <a:off x="2734055" y="689110"/>
          <a:ext cx="7781544" cy="145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5" tIns="62865" rIns="62865" bIns="62865" numCol="1" spcCol="1270" anchor="b" anchorCtr="0">
          <a:noAutofit/>
        </a:bodyPr>
        <a:lstStyle/>
        <a:p>
          <a:pPr marL="0" lvl="0" indent="0" algn="l" defTabSz="1466850">
            <a:lnSpc>
              <a:spcPct val="100000"/>
            </a:lnSpc>
            <a:spcBef>
              <a:spcPct val="0"/>
            </a:spcBef>
            <a:spcAft>
              <a:spcPct val="35000"/>
            </a:spcAft>
            <a:buNone/>
          </a:pPr>
          <a:r>
            <a:rPr lang="en-US" sz="3300" kern="1200" dirty="0"/>
            <a:t>Average year 1 exemption per new unit, </a:t>
          </a:r>
          <a:r>
            <a:rPr lang="en-US" sz="3300" kern="1200" dirty="0">
              <a:hlinkClick xmlns:r="http://schemas.openxmlformats.org/officeDocument/2006/relationships" r:id="rId1"/>
            </a:rPr>
            <a:t>2023 MFTE Annual Report</a:t>
          </a:r>
          <a:endParaRPr lang="en-US" sz="3300" kern="1200" dirty="0"/>
        </a:p>
      </dsp:txBody>
      <dsp:txXfrm>
        <a:off x="2734055" y="689110"/>
        <a:ext cx="7781544" cy="1450300"/>
      </dsp:txXfrm>
    </dsp:sp>
    <dsp:sp modelId="{25EA7283-BFCB-4577-B5B0-D3F646D4CE1F}">
      <dsp:nvSpPr>
        <dsp:cNvPr id="0" name=""/>
        <dsp:cNvSpPr/>
      </dsp:nvSpPr>
      <dsp:spPr>
        <a:xfrm>
          <a:off x="0" y="689110"/>
          <a:ext cx="2734056" cy="1450300"/>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2311400">
            <a:lnSpc>
              <a:spcPct val="90000"/>
            </a:lnSpc>
            <a:spcBef>
              <a:spcPct val="0"/>
            </a:spcBef>
            <a:spcAft>
              <a:spcPct val="35000"/>
            </a:spcAft>
            <a:buNone/>
          </a:pPr>
          <a:r>
            <a:rPr lang="en-US" sz="5200" kern="1200"/>
            <a:t>$2,004</a:t>
          </a:r>
          <a:endParaRPr lang="en-US" sz="5200" kern="1200" dirty="0"/>
        </a:p>
      </dsp:txBody>
      <dsp:txXfrm>
        <a:off x="70811" y="759921"/>
        <a:ext cx="2592434" cy="1379489"/>
      </dsp:txXfrm>
    </dsp:sp>
    <dsp:sp modelId="{620A44AA-87C5-412F-A542-AABFE1B73B10}">
      <dsp:nvSpPr>
        <dsp:cNvPr id="0" name=""/>
        <dsp:cNvSpPr/>
      </dsp:nvSpPr>
      <dsp:spPr>
        <a:xfrm>
          <a:off x="2734055" y="2211926"/>
          <a:ext cx="7781544" cy="145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5" tIns="62865" rIns="62865" bIns="62865" numCol="1" spcCol="1270" anchor="b" anchorCtr="0">
          <a:noAutofit/>
        </a:bodyPr>
        <a:lstStyle/>
        <a:p>
          <a:pPr marL="0" lvl="0" indent="0" algn="l" defTabSz="1466850">
            <a:lnSpc>
              <a:spcPct val="100000"/>
            </a:lnSpc>
            <a:spcBef>
              <a:spcPct val="0"/>
            </a:spcBef>
            <a:spcAft>
              <a:spcPct val="35000"/>
            </a:spcAft>
            <a:buNone/>
          </a:pPr>
          <a:r>
            <a:rPr lang="en-US" sz="3300" kern="1200" dirty="0"/>
            <a:t>Average state subsidy for a new Housing Trust Fund-supported unit, </a:t>
          </a:r>
          <a:r>
            <a:rPr lang="en-US" sz="3300" kern="1200" dirty="0">
              <a:hlinkClick xmlns:r="http://schemas.openxmlformats.org/officeDocument/2006/relationships" r:id="rId2"/>
            </a:rPr>
            <a:t>2023 report</a:t>
          </a:r>
          <a:endParaRPr lang="en-US" sz="3300" kern="1200" dirty="0"/>
        </a:p>
      </dsp:txBody>
      <dsp:txXfrm>
        <a:off x="2734055" y="2211926"/>
        <a:ext cx="7781544" cy="1450300"/>
      </dsp:txXfrm>
    </dsp:sp>
    <dsp:sp modelId="{D11F202D-FC25-4612-BFB2-BF9F513232B2}">
      <dsp:nvSpPr>
        <dsp:cNvPr id="0" name=""/>
        <dsp:cNvSpPr/>
      </dsp:nvSpPr>
      <dsp:spPr>
        <a:xfrm>
          <a:off x="0" y="2211926"/>
          <a:ext cx="2734056" cy="1450300"/>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$93,555</a:t>
          </a:r>
        </a:p>
      </dsp:txBody>
      <dsp:txXfrm>
        <a:off x="70811" y="2282737"/>
        <a:ext cx="2592434" cy="137948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B7C200-8392-412C-9F5F-44635CA9C61A}" type="datetimeFigureOut">
              <a:rPr lang="en-US" smtClean="0"/>
              <a:t>7/21/2025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67B8B-305E-45E8-A0EA-41869F4C8F19}" type="slidenum">
              <a:rPr lang="en-US" smtClean="0"/>
              <a:t>‹#›</a:t>
            </a:fld>
            <a:endParaRPr lang="en-US"/>
          </a:p>
        </p:txBody>
      </p:sp>
    </p:spTree>
    <p:extLst>
      <p:ext uri="{BB962C8B-B14F-4D97-AF65-F5344CB8AC3E}">
        <p14:creationId xmlns:p14="http://schemas.microsoft.com/office/powerpoint/2010/main" val="100793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inviting us here this evening to discussing housing both in Washington state at the big picture level and then more specifically in Gig Harbor at the local level.  Survey after survey over the last several years has told us the housing and housing affordability is one of the biggest concerns in the state.  And to begin to address that concern the legislature has passed legislation that requires that cities and counties play a role in addressing housing affordability.  The diagram on this slide shows that local governments need to start with comprehensive planning, at the goal or policy level, and then implement with specific development regulations and must also can look to </a:t>
            </a:r>
            <a:r>
              <a:rPr lang="en-US" dirty="0" err="1"/>
              <a:t>intencives</a:t>
            </a:r>
            <a:r>
              <a:rPr lang="en-US" dirty="0"/>
              <a:t> to support types of housing that the market isn’t creating.</a:t>
            </a:r>
          </a:p>
        </p:txBody>
      </p:sp>
      <p:sp>
        <p:nvSpPr>
          <p:cNvPr id="4" name="Slide Number Placeholder 3"/>
          <p:cNvSpPr>
            <a:spLocks noGrp="1"/>
          </p:cNvSpPr>
          <p:nvPr>
            <p:ph type="sldNum" sz="quarter" idx="10"/>
          </p:nvPr>
        </p:nvSpPr>
        <p:spPr/>
        <p:txBody>
          <a:bodyPr/>
          <a:lstStyle/>
          <a:p>
            <a:fld id="{E3767B8B-305E-45E8-A0EA-41869F4C8F19}" type="slidenum">
              <a:rPr lang="en-US" smtClean="0"/>
              <a:t>1</a:t>
            </a:fld>
            <a:endParaRPr lang="en-US"/>
          </a:p>
        </p:txBody>
      </p:sp>
    </p:spTree>
    <p:extLst>
      <p:ext uri="{BB962C8B-B14F-4D97-AF65-F5344CB8AC3E}">
        <p14:creationId xmlns:p14="http://schemas.microsoft.com/office/powerpoint/2010/main" val="176287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67B8B-305E-45E8-A0EA-41869F4C8F19}" type="slidenum">
              <a:rPr lang="en-US" smtClean="0"/>
              <a:t>10</a:t>
            </a:fld>
            <a:endParaRPr lang="en-US"/>
          </a:p>
        </p:txBody>
      </p:sp>
    </p:spTree>
    <p:extLst>
      <p:ext uri="{BB962C8B-B14F-4D97-AF65-F5344CB8AC3E}">
        <p14:creationId xmlns:p14="http://schemas.microsoft.com/office/powerpoint/2010/main" val="336265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Incentives are certainly part of the adequate provisions.  You don’t have to adopt them all, but you should include enough in local programs to allow the potential that all of the needed housing can be built.</a:t>
            </a:r>
          </a:p>
          <a:p>
            <a:endParaRPr lang="en-US" dirty="0"/>
          </a:p>
        </p:txBody>
      </p:sp>
      <p:sp>
        <p:nvSpPr>
          <p:cNvPr id="4" name="Slide Number Placeholder 3"/>
          <p:cNvSpPr>
            <a:spLocks noGrp="1"/>
          </p:cNvSpPr>
          <p:nvPr>
            <p:ph type="sldNum" sz="quarter" idx="5"/>
          </p:nvPr>
        </p:nvSpPr>
        <p:spPr/>
        <p:txBody>
          <a:bodyPr/>
          <a:lstStyle/>
          <a:p>
            <a:fld id="{E3767B8B-305E-45E8-A0EA-41869F4C8F19}" type="slidenum">
              <a:rPr lang="en-US" smtClean="0"/>
              <a:t>12</a:t>
            </a:fld>
            <a:endParaRPr lang="en-US"/>
          </a:p>
        </p:txBody>
      </p:sp>
    </p:spTree>
    <p:extLst>
      <p:ext uri="{BB962C8B-B14F-4D97-AF65-F5344CB8AC3E}">
        <p14:creationId xmlns:p14="http://schemas.microsoft.com/office/powerpoint/2010/main" val="3971052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Voluntary certification – means housing element or regulations.</a:t>
            </a:r>
          </a:p>
          <a:p>
            <a:r>
              <a:rPr lang="en-US" dirty="0"/>
              <a:t>Commerce makes the determination of grants and loans – must allow affordable housing development. . .   </a:t>
            </a:r>
          </a:p>
          <a:p>
            <a:endParaRPr lang="en-US" dirty="0"/>
          </a:p>
        </p:txBody>
      </p:sp>
      <p:sp>
        <p:nvSpPr>
          <p:cNvPr id="4" name="Slide Number Placeholder 3"/>
          <p:cNvSpPr>
            <a:spLocks noGrp="1"/>
          </p:cNvSpPr>
          <p:nvPr>
            <p:ph type="sldNum" sz="quarter" idx="5"/>
          </p:nvPr>
        </p:nvSpPr>
        <p:spPr/>
        <p:txBody>
          <a:bodyPr/>
          <a:lstStyle/>
          <a:p>
            <a:fld id="{E3767B8B-305E-45E8-A0EA-41869F4C8F19}" type="slidenum">
              <a:rPr lang="en-US" smtClean="0"/>
              <a:t>13</a:t>
            </a:fld>
            <a:endParaRPr lang="en-US"/>
          </a:p>
        </p:txBody>
      </p:sp>
    </p:spTree>
    <p:extLst>
      <p:ext uri="{BB962C8B-B14F-4D97-AF65-F5344CB8AC3E}">
        <p14:creationId xmlns:p14="http://schemas.microsoft.com/office/powerpoint/2010/main" val="517340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B089A-0110-E010-1449-917A40C9D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8EDCD-C279-6264-7556-436B23ACB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538F50-FF90-D395-8C4D-042B55BA4153}"/>
              </a:ext>
            </a:extLst>
          </p:cNvPr>
          <p:cNvSpPr>
            <a:spLocks noGrp="1"/>
          </p:cNvSpPr>
          <p:nvPr>
            <p:ph type="body" idx="1"/>
          </p:nvPr>
        </p:nvSpPr>
        <p:spPr/>
        <p:txBody>
          <a:bodyPr/>
          <a:lstStyle/>
          <a:p>
            <a:r>
              <a:rPr lang="en-US" dirty="0"/>
              <a:t>Not required, but want to select some to show adequate provisions</a:t>
            </a:r>
          </a:p>
        </p:txBody>
      </p:sp>
      <p:sp>
        <p:nvSpPr>
          <p:cNvPr id="4" name="Slide Number Placeholder 3">
            <a:extLst>
              <a:ext uri="{FF2B5EF4-FFF2-40B4-BE49-F238E27FC236}">
                <a16:creationId xmlns:a16="http://schemas.microsoft.com/office/drawing/2014/main" id="{EDBCE71C-9CA7-6197-0A30-1443DE9FB9B8}"/>
              </a:ext>
            </a:extLst>
          </p:cNvPr>
          <p:cNvSpPr>
            <a:spLocks noGrp="1"/>
          </p:cNvSpPr>
          <p:nvPr>
            <p:ph type="sldNum" sz="quarter" idx="5"/>
          </p:nvPr>
        </p:nvSpPr>
        <p:spPr/>
        <p:txBody>
          <a:bodyPr/>
          <a:lstStyle/>
          <a:p>
            <a:fld id="{E3767B8B-305E-45E8-A0EA-41869F4C8F19}" type="slidenum">
              <a:rPr lang="en-US" smtClean="0"/>
              <a:t>14</a:t>
            </a:fld>
            <a:endParaRPr lang="en-US"/>
          </a:p>
        </p:txBody>
      </p:sp>
    </p:spTree>
    <p:extLst>
      <p:ext uri="{BB962C8B-B14F-4D97-AF65-F5344CB8AC3E}">
        <p14:creationId xmlns:p14="http://schemas.microsoft.com/office/powerpoint/2010/main" val="3257924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state needs 1.1 million new homes over the next 20 years, and the legislature has created wide spectrum of programs to address all aspects of the housing need.</a:t>
            </a:r>
          </a:p>
          <a:p>
            <a:endParaRPr lang="en-US" baseline="0" dirty="0"/>
          </a:p>
          <a:p>
            <a:r>
              <a:rPr lang="en-US" baseline="0" dirty="0"/>
              <a:t>Programs like Housing Trust Fund use public funds to address the need for permanent supportive housing at the deepest levels of affordability. MFTE leverages private market funds, incentivizing development in the middle of this affordability spectrum, and is a widely-utilized part of the toolbox to meet our goals.</a:t>
            </a:r>
          </a:p>
        </p:txBody>
      </p:sp>
      <p:sp>
        <p:nvSpPr>
          <p:cNvPr id="4" name="Slide Number Placeholder 3"/>
          <p:cNvSpPr>
            <a:spLocks noGrp="1"/>
          </p:cNvSpPr>
          <p:nvPr>
            <p:ph type="sldNum" sz="quarter" idx="10"/>
          </p:nvPr>
        </p:nvSpPr>
        <p:spPr/>
        <p:txBody>
          <a:bodyPr/>
          <a:lstStyle/>
          <a:p>
            <a:fld id="{57B997FF-2ED0-47D4-86ED-C31384DB0709}" type="slidenum">
              <a:rPr lang="en-US" smtClean="0"/>
              <a:t>15</a:t>
            </a:fld>
            <a:endParaRPr lang="en-US" dirty="0"/>
          </a:p>
        </p:txBody>
      </p:sp>
    </p:spTree>
    <p:extLst>
      <p:ext uri="{BB962C8B-B14F-4D97-AF65-F5344CB8AC3E}">
        <p14:creationId xmlns:p14="http://schemas.microsoft.com/office/powerpoint/2010/main" val="446222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you can’t get the same level of affordability from leveraging private investment, MFTE is </a:t>
            </a:r>
            <a:r>
              <a:rPr lang="en-US" b="1" dirty="0"/>
              <a:t>extremely efficient </a:t>
            </a:r>
            <a:r>
              <a:rPr lang="en-US" b="0" dirty="0"/>
              <a:t>at producing housing compared to other methods of government support for housing.</a:t>
            </a:r>
            <a:endParaRPr lang="en-US" dirty="0"/>
          </a:p>
        </p:txBody>
      </p:sp>
      <p:sp>
        <p:nvSpPr>
          <p:cNvPr id="4" name="Slide Number Placeholder 3"/>
          <p:cNvSpPr>
            <a:spLocks noGrp="1"/>
          </p:cNvSpPr>
          <p:nvPr>
            <p:ph type="sldNum" sz="quarter" idx="5"/>
          </p:nvPr>
        </p:nvSpPr>
        <p:spPr/>
        <p:txBody>
          <a:bodyPr/>
          <a:lstStyle/>
          <a:p>
            <a:fld id="{E3767B8B-305E-45E8-A0EA-41869F4C8F19}" type="slidenum">
              <a:rPr lang="en-US" smtClean="0"/>
              <a:t>16</a:t>
            </a:fld>
            <a:endParaRPr lang="en-US"/>
          </a:p>
        </p:txBody>
      </p:sp>
    </p:spTree>
    <p:extLst>
      <p:ext uri="{BB962C8B-B14F-4D97-AF65-F5344CB8AC3E}">
        <p14:creationId xmlns:p14="http://schemas.microsoft.com/office/powerpoint/2010/main" val="3206255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MFTE does not result in a reduction of revenue for the jurisdiction. A </a:t>
            </a:r>
            <a:r>
              <a:rPr lang="en-US" u="sng" dirty="0">
                <a:hlinkClick r:id="" action="ppaction://noaction"/>
              </a:rPr>
              <a:t>tax </a:t>
            </a:r>
            <a:r>
              <a:rPr lang="en-US" b="1" u="sng" dirty="0">
                <a:hlinkClick r:id="" action="ppaction://noaction"/>
              </a:rPr>
              <a:t>shift</a:t>
            </a:r>
            <a:r>
              <a:rPr lang="en-US" dirty="0"/>
              <a:t> occurs, where property is assessed at new construction values and then removed from the rolls</a:t>
            </a:r>
            <a:r>
              <a:rPr lang="en-US" baseline="0" dirty="0"/>
              <a:t> and</a:t>
            </a:r>
            <a:r>
              <a:rPr lang="en-US" dirty="0"/>
              <a:t> the value of exemptions are paid by other property owners. We’ll discuss tax shift in greater</a:t>
            </a:r>
            <a:r>
              <a:rPr lang="en-US" baseline="0" dirty="0"/>
              <a:t> detail later 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It’s important to note that MFTE programs typically have a </a:t>
            </a:r>
            <a:r>
              <a:rPr lang="en-US" i="1" baseline="0" dirty="0"/>
              <a:t>positive</a:t>
            </a:r>
            <a:r>
              <a:rPr lang="en-US" i="0" baseline="0" dirty="0"/>
              <a:t> impact on the local tax base in the long term. The City of Tacoma has told Commerce that they have come out positive on every exemption issued under the MFTE program. This is because projects increase revenue in many ways:</a:t>
            </a:r>
            <a:endParaRPr lang="en-US" dirty="0"/>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Taxable construction activities related to projects supported by MFTE will remit sales taxes to state, city and county governments.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Upon sale, rental and owner-occupied MFTE units will pay excise taxes to state and local governments. This will cover not only initial sales upon the completion of construction, if applicable, but also future sales.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While not "tax revenue" per se, MFTE projects will also be responsible for impact fees, connection charges, and other development fees charged by a community. For projects that include affordable housing, local governments may have programs that provide partial or even full waivers of these charges as an additional incentive.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While the residential improvements on a site will be exempt, commercial components of buildings and underlying increases in property value will still be taxable. For mixed-use buildings or revitalization projects, this would represent an increase beyond a vacant site or a site with heavily depreciated improvements.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addition to impacts related to the building itself, there are also local effects from sales taxes paid by the residents of new construction, and additional B&amp;O taxes from new local businesses. Note that while both can be related to an increase in local business activity, higher sales taxes can also be received from online purchases charged at local points of sale.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Certain sources of state funding support for local jurisdictions may depend on local population (or in the case of school funding, local student enrollment). In these situations, an MFTE program that supports an increase in local population may adjust the results of these calculations.</a:t>
            </a:r>
          </a:p>
        </p:txBody>
      </p:sp>
      <p:sp>
        <p:nvSpPr>
          <p:cNvPr id="4" name="Slide Number Placeholder 3"/>
          <p:cNvSpPr>
            <a:spLocks noGrp="1"/>
          </p:cNvSpPr>
          <p:nvPr>
            <p:ph type="sldNum" sz="quarter" idx="10"/>
          </p:nvPr>
        </p:nvSpPr>
        <p:spPr/>
        <p:txBody>
          <a:bodyPr/>
          <a:lstStyle/>
          <a:p>
            <a:fld id="{BF904D19-B9EF-49E8-B896-885C5B4E1B04}" type="slidenum">
              <a:rPr lang="en-US" smtClean="0"/>
              <a:t>17</a:t>
            </a:fld>
            <a:endParaRPr lang="en-US"/>
          </a:p>
        </p:txBody>
      </p:sp>
    </p:spTree>
    <p:extLst>
      <p:ext uri="{BB962C8B-B14F-4D97-AF65-F5344CB8AC3E}">
        <p14:creationId xmlns:p14="http://schemas.microsoft.com/office/powerpoint/2010/main" val="1457079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34A61-E539-184C-0D7C-F3C07F2ED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92C28-6D44-BC7A-202B-6B772FBD9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87DDB-C39D-9C0E-6698-2374775B34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7D065B-FF8E-44A7-6949-955D8E781058}"/>
              </a:ext>
            </a:extLst>
          </p:cNvPr>
          <p:cNvSpPr>
            <a:spLocks noGrp="1"/>
          </p:cNvSpPr>
          <p:nvPr>
            <p:ph type="sldNum" sz="quarter" idx="10"/>
          </p:nvPr>
        </p:nvSpPr>
        <p:spPr/>
        <p:txBody>
          <a:bodyPr/>
          <a:lstStyle/>
          <a:p>
            <a:fld id="{E3767B8B-305E-45E8-A0EA-41869F4C8F19}" type="slidenum">
              <a:rPr lang="en-US" smtClean="0"/>
              <a:t>18</a:t>
            </a:fld>
            <a:endParaRPr lang="en-US"/>
          </a:p>
        </p:txBody>
      </p:sp>
    </p:spTree>
    <p:extLst>
      <p:ext uri="{BB962C8B-B14F-4D97-AF65-F5344CB8AC3E}">
        <p14:creationId xmlns:p14="http://schemas.microsoft.com/office/powerpoint/2010/main" val="2604001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used the phrase comprehensive planning, and so I need to take a little time to explain what I mean by that.  In 1990, Washington State put in place the Growth Management Act.  In the recital to this legislation, the GMA reads, “</a:t>
            </a:r>
            <a:r>
              <a:rPr lang="en-US" b="0" i="0" dirty="0">
                <a:solidFill>
                  <a:srgbClr val="000000"/>
                </a:solidFill>
                <a:effectLst/>
                <a:latin typeface="Open Sans" panose="020B0606030504020204" pitchFamily="34" charset="0"/>
              </a:rPr>
              <a:t>The legislature finds that uncoordinated and unplanned growth, together with a lack of common goals expressing the public's interest in the conservation and the wise use of our lands, pose a threat to the environment, sustainable economic development, and the health, safety, and high quality of life enjoyed by residents of this state.</a:t>
            </a:r>
            <a:r>
              <a:rPr lang="en-US" b="0" i="0" baseline="0" dirty="0">
                <a:solidFill>
                  <a:srgbClr val="000000"/>
                </a:solidFill>
                <a:effectLst/>
                <a:latin typeface="Open Sans" panose="020B0606030504020204" pitchFamily="34" charset="0"/>
              </a:rPr>
              <a:t>”</a:t>
            </a:r>
            <a:r>
              <a:rPr lang="en-US" baseline="0" dirty="0"/>
              <a:t>  A number of elements are required, including Land Use, Housing, Transportation, Capital Facilities, and Infrastructure. When adopted, plans are considered valid unless appeals, or the update  to the plan and regulations is not completed on time.  Then the plan is considered out of compliance, and the jurisdiction is not eligible to receive grants and loans. </a:t>
            </a:r>
          </a:p>
          <a:p>
            <a:endParaRPr lang="en-US" baseline="0" dirty="0"/>
          </a:p>
          <a:p>
            <a:r>
              <a:rPr lang="en-US" baseline="0" dirty="0"/>
              <a:t>These plans must be updated every 10 years on a rolling schedule, to plan for the next 20 years.  </a:t>
            </a:r>
            <a:endParaRPr lang="en-US"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F8C6601-E369-4900-B5F6-49B672F10FF1}" type="slidenum">
              <a:rPr lang="en-US" smtClean="0"/>
              <a:t>2</a:t>
            </a:fld>
            <a:endParaRPr lang="en-US"/>
          </a:p>
        </p:txBody>
      </p:sp>
    </p:spTree>
    <p:extLst>
      <p:ext uri="{BB962C8B-B14F-4D97-AF65-F5344CB8AC3E}">
        <p14:creationId xmlns:p14="http://schemas.microsoft.com/office/powerpoint/2010/main" val="159283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in House bill 1220, the language for the housing goal went from a very light statement about encouragement , to an affirmative statement that the city must plan for and accommodate housing for all economic segments of the population.    Gig Harbor, the local government, does not have to </a:t>
            </a:r>
            <a:r>
              <a:rPr lang="en-US" i="1" dirty="0"/>
              <a:t>create</a:t>
            </a:r>
            <a:r>
              <a:rPr lang="en-US" dirty="0"/>
              <a:t> any housing, but does </a:t>
            </a:r>
            <a:r>
              <a:rPr lang="en-US" i="1" dirty="0"/>
              <a:t>have to plan for and accommodate housing affordable for all economic  segments.  </a:t>
            </a:r>
            <a:r>
              <a:rPr lang="en-US" i="0" dirty="0"/>
              <a:t>Under what conditions can the development environment support a range of housing to  so that housing is at least possible at the range of income levels?</a:t>
            </a:r>
            <a:endParaRPr lang="en-US" i="1" dirty="0"/>
          </a:p>
        </p:txBody>
      </p:sp>
      <p:sp>
        <p:nvSpPr>
          <p:cNvPr id="4" name="Slide Number Placeholder 3"/>
          <p:cNvSpPr>
            <a:spLocks noGrp="1"/>
          </p:cNvSpPr>
          <p:nvPr>
            <p:ph type="sldNum" sz="quarter" idx="5"/>
          </p:nvPr>
        </p:nvSpPr>
        <p:spPr/>
        <p:txBody>
          <a:bodyPr/>
          <a:lstStyle/>
          <a:p>
            <a:fld id="{E3767B8B-305E-45E8-A0EA-41869F4C8F19}" type="slidenum">
              <a:rPr lang="en-US" smtClean="0"/>
              <a:t>3</a:t>
            </a:fld>
            <a:endParaRPr lang="en-US"/>
          </a:p>
        </p:txBody>
      </p:sp>
    </p:spTree>
    <p:extLst>
      <p:ext uri="{BB962C8B-B14F-4D97-AF65-F5344CB8AC3E}">
        <p14:creationId xmlns:p14="http://schemas.microsoft.com/office/powerpoint/2010/main" val="1460002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aseline="0" dirty="0"/>
              <a:t>This slide is about the specifics of what a Housing Element can and should to be make housing possible across the range of incomes.</a:t>
            </a:r>
          </a:p>
          <a:p>
            <a:pPr defTabSz="942289">
              <a:defRPr/>
            </a:pPr>
            <a:endParaRPr lang="en-US" baseline="0" dirty="0"/>
          </a:p>
          <a:p>
            <a:pPr defTabSz="942289">
              <a:defRPr/>
            </a:pPr>
            <a:r>
              <a:rPr lang="en-US" baseline="0" dirty="0"/>
              <a:t>-The bill requires Commerce to provide </a:t>
            </a:r>
            <a:r>
              <a:rPr lang="en-US" b="1" baseline="0" dirty="0"/>
              <a:t>specific </a:t>
            </a:r>
            <a:r>
              <a:rPr lang="en-US" baseline="0" dirty="0"/>
              <a:t>projections of housing need for moderate, low, very low and extremely low income segments, and for emergency housing and permanent supportive housing needs.  </a:t>
            </a:r>
          </a:p>
          <a:p>
            <a:pPr defTabSz="942289">
              <a:defRPr/>
            </a:pPr>
            <a:r>
              <a:rPr lang="en-US" baseline="0" dirty="0"/>
              <a:t>-</a:t>
            </a:r>
          </a:p>
          <a:p>
            <a:pPr defTabSz="942289">
              <a:defRPr/>
            </a:pPr>
            <a:r>
              <a:rPr lang="en-US" baseline="0" dirty="0"/>
              <a:t>The requirements for the local housing elements have been updated to include:</a:t>
            </a:r>
          </a:p>
          <a:p>
            <a:pPr defTabSz="942289">
              <a:defRPr/>
            </a:pPr>
            <a:r>
              <a:rPr lang="en-US" baseline="0" dirty="0"/>
              <a:t>--an inventory and analysis of housing needs </a:t>
            </a:r>
            <a:r>
              <a:rPr lang="en-US" u="sng" baseline="0" dirty="0"/>
              <a:t>at all income brackets as provided by Commerce</a:t>
            </a:r>
            <a:r>
              <a:rPr lang="en-US" baseline="0" dirty="0"/>
              <a:t>, </a:t>
            </a:r>
          </a:p>
          <a:p>
            <a:pPr defTabSz="942289">
              <a:defRPr/>
            </a:pPr>
            <a:r>
              <a:rPr lang="en-US" baseline="0" dirty="0"/>
              <a:t>--identifying sufficient land capacity for all housing needs </a:t>
            </a:r>
            <a:r>
              <a:rPr lang="en-US" u="sng" baseline="0" dirty="0"/>
              <a:t>including those for the specific housing needs by income bracket, </a:t>
            </a:r>
          </a:p>
          <a:p>
            <a:pPr defTabSz="942289">
              <a:defRPr/>
            </a:pPr>
            <a:r>
              <a:rPr lang="en-US" baseline="0" dirty="0"/>
              <a:t>--the section on “make adequate provisions” which is covered on the next slide.</a:t>
            </a:r>
          </a:p>
          <a:p>
            <a:pPr defTabSz="942289">
              <a:defRPr/>
            </a:pPr>
            <a:endParaRPr lang="en-US" baseline="0" dirty="0"/>
          </a:p>
          <a:p>
            <a:pPr defTabSz="942289">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3767B8B-305E-45E8-A0EA-41869F4C8F19}" type="slidenum">
              <a:rPr lang="en-US" smtClean="0"/>
              <a:t>4</a:t>
            </a:fld>
            <a:endParaRPr lang="en-US"/>
          </a:p>
        </p:txBody>
      </p:sp>
    </p:spTree>
    <p:extLst>
      <p:ext uri="{BB962C8B-B14F-4D97-AF65-F5344CB8AC3E}">
        <p14:creationId xmlns:p14="http://schemas.microsoft.com/office/powerpoint/2010/main" val="371192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Adequate provisions means identifying factors within the control of the local government that are barriers to housing development and undoing them to allow the POTENTIAL that the needed housing can be developed.</a:t>
            </a:r>
          </a:p>
          <a:p>
            <a:r>
              <a:rPr lang="en-US" dirty="0"/>
              <a:t>For example:</a:t>
            </a:r>
          </a:p>
          <a:p>
            <a:pPr lvl="1"/>
            <a:r>
              <a:rPr lang="en-US" dirty="0"/>
              <a:t>Review zoning regulations (setbacks, heights, parking, etc.), permitting processes, fee structures, incentives, etc. which influence housing</a:t>
            </a:r>
          </a:p>
          <a:p>
            <a:pPr lvl="1"/>
            <a:r>
              <a:rPr lang="en-US" dirty="0"/>
              <a:t>Consider various incentive programs, or evaluate what local funding options have been authorized to support affordable housing</a:t>
            </a:r>
          </a:p>
          <a:p>
            <a:endParaRPr lang="en-US" dirty="0"/>
          </a:p>
          <a:p>
            <a:r>
              <a:rPr lang="en-US" dirty="0"/>
              <a:t>This step is important to helping the market meet your needs.</a:t>
            </a:r>
          </a:p>
        </p:txBody>
      </p:sp>
      <p:sp>
        <p:nvSpPr>
          <p:cNvPr id="4" name="Slide Number Placeholder 3"/>
          <p:cNvSpPr>
            <a:spLocks noGrp="1"/>
          </p:cNvSpPr>
          <p:nvPr>
            <p:ph type="sldNum" sz="quarter" idx="5"/>
          </p:nvPr>
        </p:nvSpPr>
        <p:spPr/>
        <p:txBody>
          <a:bodyPr/>
          <a:lstStyle/>
          <a:p>
            <a:fld id="{E3767B8B-305E-45E8-A0EA-41869F4C8F19}" type="slidenum">
              <a:rPr lang="en-US" smtClean="0"/>
              <a:t>5</a:t>
            </a:fld>
            <a:endParaRPr lang="en-US"/>
          </a:p>
        </p:txBody>
      </p:sp>
    </p:spTree>
    <p:extLst>
      <p:ext uri="{BB962C8B-B14F-4D97-AF65-F5344CB8AC3E}">
        <p14:creationId xmlns:p14="http://schemas.microsoft.com/office/powerpoint/2010/main" val="384616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needs, the other update to the housing element requirements of the GMA is that Commerce was to project housing needs for the state.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Projected housing needs were developed at a countywide level, using state  population projections, and put through a model produced by Commerce, considering group quarters, future household size, a healthy vacancy rate, recreational housing (which is not part of the housing inventory), and risk of homelessness.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Washington will need to produce 1.1 million new homes in the next twenty </a:t>
            </a:r>
            <a:r>
              <a:rPr lang="en-US" baseline="0" dirty="0"/>
              <a:t>or about 50,000 units per year. </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you can see, we have generally shown the housing type that corresponds to each income level. </a:t>
            </a:r>
          </a:p>
          <a:p>
            <a:pPr marL="171450" indent="-171450">
              <a:lnSpc>
                <a:spcPct val="110000"/>
              </a:lnSpc>
              <a:buFontTx/>
              <a:buChar char="-"/>
            </a:pPr>
            <a:r>
              <a:rPr lang="en-US" sz="1200" baseline="0" dirty="0"/>
              <a:t>At  higher incomes, on the right, the private market will generally, and historically has produced single family detached housing.</a:t>
            </a:r>
          </a:p>
          <a:p>
            <a:pPr marL="171450" indent="-171450">
              <a:lnSpc>
                <a:spcPct val="110000"/>
              </a:lnSpc>
              <a:buFontTx/>
              <a:buChar char="-"/>
            </a:pPr>
            <a:r>
              <a:rPr lang="en-US" sz="1200" baseline="0" dirty="0"/>
              <a:t>In the middle, in orange, is middle income households, which is generally going to be multi-unit housing, such as duplexes, cottage housing, townhomes, etc.  Here, the private market MAY be able to provide housing  with the right mix of zoning and incentives, and support, </a:t>
            </a:r>
          </a:p>
          <a:p>
            <a:pPr marL="171450" indent="-171450">
              <a:buFontTx/>
              <a:buChar char="-"/>
            </a:pPr>
            <a:r>
              <a:rPr lang="en-US" baseline="0" dirty="0"/>
              <a:t>For lower income brackets, on the left, the private market is unlikely to provide this housing , and it will require subsidies and other support, In some cases, existing naturally occurring housing, such as mobile home parks, basement suites, or room rentals already provide this housing. However, For new deeply affordable housing, these are usually going to be apartment buildings.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What these numbers show us is that we will need to change the way we are currently planning for housing to provide the potential </a:t>
            </a:r>
            <a:r>
              <a:rPr lang="en-US" b="1" baseline="0" dirty="0"/>
              <a:t>that housing affordable to residents of all incomes </a:t>
            </a:r>
            <a:r>
              <a:rPr lang="en-US" baseline="0" dirty="0"/>
              <a:t>can be built.  This means that most communities will need to zone for more multifamily housing, and likely more options for smaller lots and middle housing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Pierce county and the cities worked together to allocate countywide housing needs for each community.  Our guidance says to consider land capacity, existing housing at each income band, and capital facilities, employment, transit and services.</a:t>
            </a:r>
          </a:p>
          <a:p>
            <a:pPr marL="171450" indent="-171450">
              <a:buFontTx/>
              <a:buChar char="-"/>
            </a:pPr>
            <a:endParaRPr lang="en-US" baseline="0" dirty="0"/>
          </a:p>
          <a:p>
            <a:endParaRPr lang="en-US" sz="1200" dirty="0"/>
          </a:p>
          <a:p>
            <a:pPr>
              <a:lnSpc>
                <a:spcPct val="110000"/>
              </a:lnSpc>
            </a:pPr>
            <a:endParaRPr lang="en-US" sz="1200" dirty="0"/>
          </a:p>
          <a:p>
            <a:endParaRPr lang="en-US" dirty="0"/>
          </a:p>
        </p:txBody>
      </p:sp>
      <p:sp>
        <p:nvSpPr>
          <p:cNvPr id="4" name="Slide Number Placeholder 3"/>
          <p:cNvSpPr>
            <a:spLocks noGrp="1"/>
          </p:cNvSpPr>
          <p:nvPr>
            <p:ph type="sldNum" sz="quarter" idx="10"/>
          </p:nvPr>
        </p:nvSpPr>
        <p:spPr/>
        <p:txBody>
          <a:bodyPr/>
          <a:lstStyle/>
          <a:p>
            <a:fld id="{57B997FF-2ED0-47D4-86ED-C31384DB0709}" type="slidenum">
              <a:rPr lang="en-US" smtClean="0"/>
              <a:t>6</a:t>
            </a:fld>
            <a:endParaRPr lang="en-US" dirty="0"/>
          </a:p>
        </p:txBody>
      </p:sp>
    </p:spTree>
    <p:extLst>
      <p:ext uri="{BB962C8B-B14F-4D97-AF65-F5344CB8AC3E}">
        <p14:creationId xmlns:p14="http://schemas.microsoft.com/office/powerpoint/2010/main" val="3863137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housing targets that Gig Harbor adopted as part of a countywide process , and these are pretty modest targets over 20 years.  The total number of housing units in Gig Harbor as of 2020 is in dark blue, and then an additional 892 in lighter blue.  The change this time, is that these are broken down by income level.</a:t>
            </a:r>
          </a:p>
          <a:p>
            <a:endParaRPr lang="en-US" dirty="0"/>
          </a:p>
          <a:p>
            <a:r>
              <a:rPr lang="en-US" dirty="0"/>
              <a:t>For 120% + the private market will easily take care of the 218 homes that are projected.</a:t>
            </a:r>
          </a:p>
          <a:p>
            <a:endParaRPr lang="en-US" dirty="0"/>
          </a:p>
          <a:p>
            <a:r>
              <a:rPr lang="en-US" dirty="0"/>
              <a:t>For 50-120% - possible that ADUs and duplex, cottage developments, co-living or townhouses may provide options, hopefully by the private market, but short-term incentives such as the multifamily tax exemption may be needed to reach these housing targets</a:t>
            </a:r>
          </a:p>
          <a:p>
            <a:endParaRPr lang="en-US" dirty="0"/>
          </a:p>
          <a:p>
            <a:r>
              <a:rPr lang="en-US" dirty="0"/>
              <a:t>For the 436 </a:t>
            </a:r>
            <a:r>
              <a:rPr lang="en-US" dirty="0" err="1"/>
              <a:t>ununder</a:t>
            </a:r>
            <a:r>
              <a:rPr lang="en-US" dirty="0"/>
              <a:t> 50% AMI, these are generally built by non-profits, and these organizations need all the help they can get.  Later we  talk about a list of incentives and other adequate provisions to reach these targets, this is only abut 25 units per year.</a:t>
            </a:r>
          </a:p>
        </p:txBody>
      </p:sp>
      <p:sp>
        <p:nvSpPr>
          <p:cNvPr id="4" name="Slide Number Placeholder 3"/>
          <p:cNvSpPr>
            <a:spLocks noGrp="1"/>
          </p:cNvSpPr>
          <p:nvPr>
            <p:ph type="sldNum" sz="quarter" idx="5"/>
          </p:nvPr>
        </p:nvSpPr>
        <p:spPr/>
        <p:txBody>
          <a:bodyPr/>
          <a:lstStyle/>
          <a:p>
            <a:fld id="{E3767B8B-305E-45E8-A0EA-41869F4C8F19}" type="slidenum">
              <a:rPr lang="en-US" smtClean="0"/>
              <a:t>7</a:t>
            </a:fld>
            <a:endParaRPr lang="en-US"/>
          </a:p>
        </p:txBody>
      </p:sp>
    </p:spTree>
    <p:extLst>
      <p:ext uri="{BB962C8B-B14F-4D97-AF65-F5344CB8AC3E}">
        <p14:creationId xmlns:p14="http://schemas.microsoft.com/office/powerpoint/2010/main" val="17441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67B8B-305E-45E8-A0EA-41869F4C8F19}" type="slidenum">
              <a:rPr lang="en-US" smtClean="0"/>
              <a:t>8</a:t>
            </a:fld>
            <a:endParaRPr lang="en-US"/>
          </a:p>
        </p:txBody>
      </p:sp>
    </p:spTree>
    <p:extLst>
      <p:ext uri="{BB962C8B-B14F-4D97-AF65-F5344CB8AC3E}">
        <p14:creationId xmlns:p14="http://schemas.microsoft.com/office/powerpoint/2010/main" val="381772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passed in the last 5 years, and local governments must adopt within their regulations.  These are pretty light policies, expect maybe 10% of lots over 20 years for ADUs, less for middle housing in existing neighborhoods (tear down or empty lot). </a:t>
            </a:r>
          </a:p>
        </p:txBody>
      </p:sp>
      <p:sp>
        <p:nvSpPr>
          <p:cNvPr id="4" name="Slide Number Placeholder 3"/>
          <p:cNvSpPr>
            <a:spLocks noGrp="1"/>
          </p:cNvSpPr>
          <p:nvPr>
            <p:ph type="sldNum" sz="quarter" idx="5"/>
          </p:nvPr>
        </p:nvSpPr>
        <p:spPr/>
        <p:txBody>
          <a:bodyPr/>
          <a:lstStyle/>
          <a:p>
            <a:fld id="{E3767B8B-305E-45E8-A0EA-41869F4C8F19}" type="slidenum">
              <a:rPr lang="en-US" smtClean="0"/>
              <a:t>9</a:t>
            </a:fld>
            <a:endParaRPr lang="en-US"/>
          </a:p>
        </p:txBody>
      </p:sp>
    </p:spTree>
    <p:extLst>
      <p:ext uri="{BB962C8B-B14F-4D97-AF65-F5344CB8AC3E}">
        <p14:creationId xmlns:p14="http://schemas.microsoft.com/office/powerpoint/2010/main" val="1640792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www.commerce.wa.gov/" TargetMode="External"/><Relationship Id="rId3" Type="http://schemas.openxmlformats.org/officeDocument/2006/relationships/image" Target="../media/image3.emf"/><Relationship Id="rId7" Type="http://schemas.openxmlformats.org/officeDocument/2006/relationships/image" Target="../media/image5.emf"/><Relationship Id="rId2" Type="http://schemas.openxmlformats.org/officeDocument/2006/relationships/hyperlink" Target="https://twitter.com/WaStateCommerce" TargetMode="External"/><Relationship Id="rId1" Type="http://schemas.openxmlformats.org/officeDocument/2006/relationships/slideMaster" Target="../slideMasters/slideMaster1.xml"/><Relationship Id="rId6" Type="http://schemas.openxmlformats.org/officeDocument/2006/relationships/hyperlink" Target="https://www.linkedin.com/company/893804" TargetMode="External"/><Relationship Id="rId11" Type="http://schemas.openxmlformats.org/officeDocument/2006/relationships/image" Target="../media/image7.emf"/><Relationship Id="rId5" Type="http://schemas.openxmlformats.org/officeDocument/2006/relationships/image" Target="../media/image4.emf"/><Relationship Id="rId10" Type="http://schemas.openxmlformats.org/officeDocument/2006/relationships/hyperlink" Target="https://www.instagram.com/wastatecommerce/" TargetMode="External"/><Relationship Id="rId4" Type="http://schemas.openxmlformats.org/officeDocument/2006/relationships/hyperlink" Target="https://www.facebook.com/WAStateCommerce/" TargetMode="External"/><Relationship Id="rId9"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twitter.com/WaStateCommerce" TargetMode="External"/><Relationship Id="rId7" Type="http://schemas.openxmlformats.org/officeDocument/2006/relationships/hyperlink" Target="https://www.linkedin.com/company/893804" TargetMode="External"/><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11" Type="http://schemas.openxmlformats.org/officeDocument/2006/relationships/image" Target="../media/image7.emf"/><Relationship Id="rId5" Type="http://schemas.openxmlformats.org/officeDocument/2006/relationships/hyperlink" Target="https://www.facebook.com/WAStateCommerce/" TargetMode="External"/><Relationship Id="rId10" Type="http://schemas.openxmlformats.org/officeDocument/2006/relationships/hyperlink" Target="https://www.instagram.com/wastatecommerce/" TargetMode="External"/><Relationship Id="rId4" Type="http://schemas.openxmlformats.org/officeDocument/2006/relationships/image" Target="../media/image3.emf"/><Relationship Id="rId9" Type="http://schemas.openxmlformats.org/officeDocument/2006/relationships/hyperlink" Target="https://www.commerce.wa.gov/"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43" name="Rectangle 42"/>
          <p:cNvSpPr/>
          <p:nvPr/>
        </p:nvSpPr>
        <p:spPr>
          <a:xfrm flipV="1">
            <a:off x="8229600" y="-2"/>
            <a:ext cx="3505200" cy="6858002"/>
          </a:xfrm>
          <a:prstGeom prst="rect">
            <a:avLst/>
          </a:prstGeom>
          <a:gradFill>
            <a:gsLst>
              <a:gs pos="0">
                <a:schemeClr val="bg1">
                  <a:alpha val="0"/>
                </a:schemeClr>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1"/>
          <p:cNvSpPr>
            <a:spLocks noGrp="1"/>
          </p:cNvSpPr>
          <p:nvPr>
            <p:ph type="body" sz="quarter" idx="10" hasCustomPrompt="1"/>
          </p:nvPr>
        </p:nvSpPr>
        <p:spPr>
          <a:xfrm>
            <a:off x="488950" y="5187893"/>
            <a:ext cx="643001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21" name="Text Placeholder 31"/>
          <p:cNvSpPr>
            <a:spLocks noGrp="1"/>
          </p:cNvSpPr>
          <p:nvPr>
            <p:ph type="body" sz="quarter" idx="11" hasCustomPrompt="1"/>
          </p:nvPr>
        </p:nvSpPr>
        <p:spPr>
          <a:xfrm>
            <a:off x="488950" y="5562027"/>
            <a:ext cx="6430010" cy="343473"/>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22" name="Text Placeholder 31"/>
          <p:cNvSpPr>
            <a:spLocks noGrp="1"/>
          </p:cNvSpPr>
          <p:nvPr>
            <p:ph type="body" sz="quarter" idx="12" hasCustomPrompt="1"/>
          </p:nvPr>
        </p:nvSpPr>
        <p:spPr>
          <a:xfrm>
            <a:off x="488950" y="6091578"/>
            <a:ext cx="643001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XX/XX/2022 (date goes here)</a:t>
            </a:r>
          </a:p>
        </p:txBody>
      </p:sp>
      <p:pic>
        <p:nvPicPr>
          <p:cNvPr id="47" name="Picture 46"/>
          <p:cNvPicPr>
            <a:picLocks noChangeAspect="1"/>
          </p:cNvPicPr>
          <p:nvPr userDrawn="1"/>
        </p:nvPicPr>
        <p:blipFill>
          <a:blip r:embed="rId2"/>
          <a:stretch>
            <a:fillRect/>
          </a:stretch>
        </p:blipFill>
        <p:spPr>
          <a:xfrm>
            <a:off x="8909050" y="805225"/>
            <a:ext cx="2146300" cy="2523273"/>
          </a:xfrm>
          <a:prstGeom prst="rect">
            <a:avLst/>
          </a:prstGeom>
        </p:spPr>
      </p:pic>
      <p:cxnSp>
        <p:nvCxnSpPr>
          <p:cNvPr id="48" name="Straight Connector 47"/>
          <p:cNvCxnSpPr/>
          <p:nvPr userDrawn="1"/>
        </p:nvCxnSpPr>
        <p:spPr>
          <a:xfrm>
            <a:off x="574675" y="5065599"/>
            <a:ext cx="18859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488950" y="454090"/>
            <a:ext cx="6971030" cy="3470210"/>
          </a:xfrm>
        </p:spPr>
        <p:txBody>
          <a:bodyPr anchor="b"/>
          <a:lstStyle>
            <a:lvl1pPr>
              <a:defRPr sz="6000" baseline="0">
                <a:solidFill>
                  <a:schemeClr val="bg1"/>
                </a:solidFill>
                <a:latin typeface="Abril Fatface" panose="02000503000000020003" pitchFamily="2" charset="0"/>
              </a:defRPr>
            </a:lvl1pPr>
          </a:lstStyle>
          <a:p>
            <a:r>
              <a:rPr lang="en-US" dirty="0"/>
              <a:t>Presentation title goes here</a:t>
            </a:r>
          </a:p>
        </p:txBody>
      </p:sp>
      <p:sp>
        <p:nvSpPr>
          <p:cNvPr id="12" name="Text Placeholder 31"/>
          <p:cNvSpPr>
            <a:spLocks noGrp="1"/>
          </p:cNvSpPr>
          <p:nvPr>
            <p:ph type="body" sz="quarter" idx="13" hasCustomPrompt="1"/>
          </p:nvPr>
        </p:nvSpPr>
        <p:spPr>
          <a:xfrm>
            <a:off x="488950" y="4056798"/>
            <a:ext cx="6971030" cy="886507"/>
          </a:xfrm>
        </p:spPr>
        <p:txBody>
          <a:bodyPr>
            <a:noAutofit/>
          </a:bodyPr>
          <a:lstStyle>
            <a:lvl1pPr marL="0" indent="0">
              <a:buFontTx/>
              <a:buNone/>
              <a:defRPr sz="2800" b="0">
                <a:solidFill>
                  <a:schemeClr val="bg1"/>
                </a:solidFill>
                <a:latin typeface="+mj-lt"/>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dirty="0"/>
              <a:t>Click to add subtitle (28)</a:t>
            </a:r>
          </a:p>
        </p:txBody>
      </p:sp>
      <p:sp>
        <p:nvSpPr>
          <p:cNvPr id="2" name="TextBox 1"/>
          <p:cNvSpPr txBox="1"/>
          <p:nvPr userDrawn="1"/>
        </p:nvSpPr>
        <p:spPr>
          <a:xfrm>
            <a:off x="10985770" y="6472136"/>
            <a:ext cx="596630" cy="230832"/>
          </a:xfrm>
          <a:prstGeom prst="rect">
            <a:avLst/>
          </a:prstGeom>
          <a:noFill/>
        </p:spPr>
        <p:txBody>
          <a:bodyPr wrap="square" rtlCol="0">
            <a:spAutoFit/>
          </a:bodyPr>
          <a:lstStyle/>
          <a:p>
            <a:pPr algn="r"/>
            <a:r>
              <a:rPr lang="en-US" sz="900" dirty="0">
                <a:solidFill>
                  <a:schemeClr val="bg2">
                    <a:lumMod val="50000"/>
                  </a:schemeClr>
                </a:solidFill>
              </a:rPr>
              <a:t>v1.4</a:t>
            </a:r>
          </a:p>
        </p:txBody>
      </p:sp>
    </p:spTree>
    <p:extLst>
      <p:ext uri="{BB962C8B-B14F-4D97-AF65-F5344CB8AC3E}">
        <p14:creationId xmlns:p14="http://schemas.microsoft.com/office/powerpoint/2010/main" val="3991190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tx2"/>
        </a:solidFill>
        <a:effectLst/>
      </p:bgPr>
    </p:bg>
    <p:spTree>
      <p:nvGrpSpPr>
        <p:cNvPr id="1" name=""/>
        <p:cNvGrpSpPr/>
        <p:nvPr/>
      </p:nvGrpSpPr>
      <p:grpSpPr>
        <a:xfrm>
          <a:off x="0" y="0"/>
          <a:ext cx="0" cy="0"/>
          <a:chOff x="0" y="0"/>
          <a:chExt cx="0" cy="0"/>
        </a:xfrm>
      </p:grpSpPr>
      <p:sp>
        <p:nvSpPr>
          <p:cNvPr id="8" name="Text Placeholder 31"/>
          <p:cNvSpPr>
            <a:spLocks noGrp="1"/>
          </p:cNvSpPr>
          <p:nvPr>
            <p:ph type="body" sz="quarter" idx="10" hasCustomPrompt="1"/>
          </p:nvPr>
        </p:nvSpPr>
        <p:spPr>
          <a:xfrm>
            <a:off x="831850" y="469650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9" name="Text Placeholder 31"/>
          <p:cNvSpPr>
            <a:spLocks noGrp="1"/>
          </p:cNvSpPr>
          <p:nvPr>
            <p:ph type="body" sz="quarter" idx="11" hasCustomPrompt="1"/>
          </p:nvPr>
        </p:nvSpPr>
        <p:spPr>
          <a:xfrm>
            <a:off x="831850" y="500205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11" name="Text Placeholder 31"/>
          <p:cNvSpPr>
            <a:spLocks noGrp="1"/>
          </p:cNvSpPr>
          <p:nvPr>
            <p:ph type="body" sz="quarter" idx="12" hasCustomPrompt="1"/>
          </p:nvPr>
        </p:nvSpPr>
        <p:spPr>
          <a:xfrm>
            <a:off x="831850" y="5345815"/>
            <a:ext cx="3766093"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12" name="Text Placeholder 31"/>
          <p:cNvSpPr>
            <a:spLocks noGrp="1"/>
          </p:cNvSpPr>
          <p:nvPr>
            <p:ph type="body" sz="quarter" idx="13" hasCustomPrompt="1"/>
          </p:nvPr>
        </p:nvSpPr>
        <p:spPr>
          <a:xfrm>
            <a:off x="831850" y="5651471"/>
            <a:ext cx="3766094"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pic>
        <p:nvPicPr>
          <p:cNvPr id="15" name="Picture 14">
            <a:hlinkClick r:id="rId2"/>
          </p:cNvPr>
          <p:cNvPicPr>
            <a:picLocks noChangeAspect="1"/>
          </p:cNvPicPr>
          <p:nvPr userDrawn="1"/>
        </p:nvPicPr>
        <p:blipFill>
          <a:blip r:embed="rId3">
            <a:duotone>
              <a:schemeClr val="bg2">
                <a:shade val="45000"/>
                <a:satMod val="135000"/>
              </a:schemeClr>
              <a:prstClr val="white"/>
            </a:duotone>
          </a:blip>
          <a:stretch>
            <a:fillRect/>
          </a:stretch>
        </p:blipFill>
        <p:spPr>
          <a:xfrm>
            <a:off x="9823203" y="2914791"/>
            <a:ext cx="250454" cy="253182"/>
          </a:xfrm>
          <a:prstGeom prst="rect">
            <a:avLst/>
          </a:prstGeom>
        </p:spPr>
      </p:pic>
      <p:pic>
        <p:nvPicPr>
          <p:cNvPr id="16" name="Picture 15">
            <a:hlinkClick r:id="rId4"/>
          </p:cNvPr>
          <p:cNvPicPr>
            <a:picLocks noChangeAspect="1"/>
          </p:cNvPicPr>
          <p:nvPr userDrawn="1"/>
        </p:nvPicPr>
        <p:blipFill>
          <a:blip r:embed="rId5">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17" name="Picture 16">
            <a:hlinkClick r:id="rId6"/>
          </p:cNvPr>
          <p:cNvPicPr>
            <a:picLocks noChangeAspect="1"/>
          </p:cNvPicPr>
          <p:nvPr userDrawn="1"/>
        </p:nvPicPr>
        <p:blipFill>
          <a:blip r:embed="rId7">
            <a:duotone>
              <a:schemeClr val="bg2">
                <a:shade val="45000"/>
                <a:satMod val="135000"/>
              </a:schemeClr>
              <a:prstClr val="white"/>
            </a:duotone>
          </a:blip>
          <a:stretch>
            <a:fillRect/>
          </a:stretch>
        </p:blipFill>
        <p:spPr>
          <a:xfrm>
            <a:off x="10263625" y="2914791"/>
            <a:ext cx="242106" cy="253182"/>
          </a:xfrm>
          <a:prstGeom prst="rect">
            <a:avLst/>
          </a:prstGeom>
        </p:spPr>
      </p:pic>
      <p:sp>
        <p:nvSpPr>
          <p:cNvPr id="18" name="TextBox 17">
            <a:hlinkClick r:id="rId8"/>
          </p:cNvPr>
          <p:cNvSpPr txBox="1"/>
          <p:nvPr userDrawn="1"/>
        </p:nvSpPr>
        <p:spPr>
          <a:xfrm>
            <a:off x="7282678" y="2877986"/>
            <a:ext cx="2190850" cy="276999"/>
          </a:xfrm>
          <a:prstGeom prst="rect">
            <a:avLst/>
          </a:prstGeom>
          <a:noFill/>
        </p:spPr>
        <p:txBody>
          <a:bodyPr wrap="square" rtlCol="0">
            <a:spAutoFit/>
          </a:bodyPr>
          <a:lstStyle/>
          <a:p>
            <a:r>
              <a:rPr lang="en-US" sz="1200" dirty="0">
                <a:solidFill>
                  <a:schemeClr val="bg1">
                    <a:lumMod val="85000"/>
                  </a:schemeClr>
                </a:solidFill>
              </a:rPr>
              <a:t>www.commerce.wa.gov</a:t>
            </a:r>
          </a:p>
        </p:txBody>
      </p:sp>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userDrawn="1"/>
        </p:nvPicPr>
        <p:blipFill>
          <a:blip r:embed="rId9"/>
          <a:stretch>
            <a:fillRect/>
          </a:stretch>
        </p:blipFill>
        <p:spPr>
          <a:xfrm>
            <a:off x="7282678" y="929634"/>
            <a:ext cx="3666098" cy="1054771"/>
          </a:xfrm>
          <a:prstGeom prst="rect">
            <a:avLst/>
          </a:prstGeom>
        </p:spPr>
      </p:pic>
      <p:sp>
        <p:nvSpPr>
          <p:cNvPr id="30" name="Title 1"/>
          <p:cNvSpPr>
            <a:spLocks noGrp="1"/>
          </p:cNvSpPr>
          <p:nvPr>
            <p:ph type="title" hasCustomPrompt="1"/>
          </p:nvPr>
        </p:nvSpPr>
        <p:spPr>
          <a:xfrm>
            <a:off x="720286" y="1026608"/>
            <a:ext cx="5717836" cy="3470210"/>
          </a:xfrm>
        </p:spPr>
        <p:txBody>
          <a:bodyPr anchor="b"/>
          <a:lstStyle>
            <a:lvl1pPr>
              <a:defRPr sz="6000" baseline="0">
                <a:solidFill>
                  <a:schemeClr val="bg1"/>
                </a:solidFill>
                <a:latin typeface="Abril Fatface" panose="02000503000000020003" pitchFamily="2" charset="0"/>
              </a:defRPr>
            </a:lvl1pPr>
          </a:lstStyle>
          <a:p>
            <a:r>
              <a:rPr lang="en-US" dirty="0"/>
              <a:t>Type a thank you message here</a:t>
            </a:r>
          </a:p>
        </p:txBody>
      </p:sp>
      <p:pic>
        <p:nvPicPr>
          <p:cNvPr id="4" name="Picture 3">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spTree>
    <p:extLst>
      <p:ext uri="{BB962C8B-B14F-4D97-AF65-F5344CB8AC3E}">
        <p14:creationId xmlns:p14="http://schemas.microsoft.com/office/powerpoint/2010/main" val="85694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tx2"/>
        </a:solidFill>
        <a:effectLst/>
      </p:bgPr>
    </p:bg>
    <p:spTree>
      <p:nvGrpSpPr>
        <p:cNvPr id="1" name=""/>
        <p:cNvGrpSpPr/>
        <p:nvPr/>
      </p:nvGrpSpPr>
      <p:grpSpPr>
        <a:xfrm>
          <a:off x="0" y="0"/>
          <a:ext cx="0" cy="0"/>
          <a:chOff x="0" y="0"/>
          <a:chExt cx="0" cy="0"/>
        </a:xfrm>
      </p:grpSpPr>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userDrawn="1"/>
        </p:nvPicPr>
        <p:blipFill>
          <a:blip r:embed="rId2"/>
          <a:stretch>
            <a:fillRect/>
          </a:stretch>
        </p:blipFill>
        <p:spPr>
          <a:xfrm>
            <a:off x="7282678" y="929634"/>
            <a:ext cx="3666098" cy="1054771"/>
          </a:xfrm>
          <a:prstGeom prst="rect">
            <a:avLst/>
          </a:prstGeom>
        </p:spPr>
      </p:pic>
      <p:sp>
        <p:nvSpPr>
          <p:cNvPr id="29" name="Text Placeholder 31"/>
          <p:cNvSpPr>
            <a:spLocks noGrp="1"/>
          </p:cNvSpPr>
          <p:nvPr>
            <p:ph type="body" sz="quarter" idx="10" hasCustomPrompt="1"/>
          </p:nvPr>
        </p:nvSpPr>
        <p:spPr>
          <a:xfrm>
            <a:off x="831850" y="1733497"/>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30" name="Text Placeholder 31"/>
          <p:cNvSpPr>
            <a:spLocks noGrp="1"/>
          </p:cNvSpPr>
          <p:nvPr>
            <p:ph type="body" sz="quarter" idx="11" hasCustomPrompt="1"/>
          </p:nvPr>
        </p:nvSpPr>
        <p:spPr>
          <a:xfrm>
            <a:off x="831850" y="2039051"/>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33" name="Text Placeholder 31"/>
          <p:cNvSpPr>
            <a:spLocks noGrp="1"/>
          </p:cNvSpPr>
          <p:nvPr>
            <p:ph type="body" sz="quarter" idx="12" hasCustomPrompt="1"/>
          </p:nvPr>
        </p:nvSpPr>
        <p:spPr>
          <a:xfrm>
            <a:off x="831851" y="2358397"/>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34" name="Text Placeholder 31"/>
          <p:cNvSpPr>
            <a:spLocks noGrp="1"/>
          </p:cNvSpPr>
          <p:nvPr>
            <p:ph type="body" sz="quarter" idx="13" hasCustomPrompt="1"/>
          </p:nvPr>
        </p:nvSpPr>
        <p:spPr>
          <a:xfrm>
            <a:off x="831850" y="2688464"/>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35" name="Text Placeholder 31"/>
          <p:cNvSpPr>
            <a:spLocks noGrp="1"/>
          </p:cNvSpPr>
          <p:nvPr>
            <p:ph type="body" sz="quarter" idx="14" hasCustomPrompt="1"/>
          </p:nvPr>
        </p:nvSpPr>
        <p:spPr>
          <a:xfrm>
            <a:off x="831850" y="3385365"/>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36" name="Text Placeholder 31"/>
          <p:cNvSpPr>
            <a:spLocks noGrp="1"/>
          </p:cNvSpPr>
          <p:nvPr>
            <p:ph type="body" sz="quarter" idx="15" hasCustomPrompt="1"/>
          </p:nvPr>
        </p:nvSpPr>
        <p:spPr>
          <a:xfrm>
            <a:off x="831850" y="3690919"/>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37" name="Text Placeholder 31"/>
          <p:cNvSpPr>
            <a:spLocks noGrp="1"/>
          </p:cNvSpPr>
          <p:nvPr>
            <p:ph type="body" sz="quarter" idx="16" hasCustomPrompt="1"/>
          </p:nvPr>
        </p:nvSpPr>
        <p:spPr>
          <a:xfrm>
            <a:off x="831851" y="4034676"/>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38" name="Text Placeholder 31"/>
          <p:cNvSpPr>
            <a:spLocks noGrp="1"/>
          </p:cNvSpPr>
          <p:nvPr>
            <p:ph type="body" sz="quarter" idx="17" hasCustomPrompt="1"/>
          </p:nvPr>
        </p:nvSpPr>
        <p:spPr>
          <a:xfrm>
            <a:off x="831850" y="4340332"/>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39" name="Text Placeholder 31"/>
          <p:cNvSpPr>
            <a:spLocks noGrp="1"/>
          </p:cNvSpPr>
          <p:nvPr>
            <p:ph type="body" sz="quarter" idx="18" hasCustomPrompt="1"/>
          </p:nvPr>
        </p:nvSpPr>
        <p:spPr>
          <a:xfrm>
            <a:off x="831850" y="504101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40" name="Text Placeholder 31"/>
          <p:cNvSpPr>
            <a:spLocks noGrp="1"/>
          </p:cNvSpPr>
          <p:nvPr>
            <p:ph type="body" sz="quarter" idx="19" hasCustomPrompt="1"/>
          </p:nvPr>
        </p:nvSpPr>
        <p:spPr>
          <a:xfrm>
            <a:off x="831850" y="534656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41" name="Text Placeholder 31"/>
          <p:cNvSpPr>
            <a:spLocks noGrp="1"/>
          </p:cNvSpPr>
          <p:nvPr>
            <p:ph type="body" sz="quarter" idx="20" hasCustomPrompt="1"/>
          </p:nvPr>
        </p:nvSpPr>
        <p:spPr>
          <a:xfrm>
            <a:off x="831851" y="5690325"/>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42" name="Text Placeholder 31"/>
          <p:cNvSpPr>
            <a:spLocks noGrp="1"/>
          </p:cNvSpPr>
          <p:nvPr>
            <p:ph type="body" sz="quarter" idx="21" hasCustomPrompt="1"/>
          </p:nvPr>
        </p:nvSpPr>
        <p:spPr>
          <a:xfrm>
            <a:off x="831850" y="5995981"/>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2" name="TextBox 1"/>
          <p:cNvSpPr txBox="1"/>
          <p:nvPr userDrawn="1"/>
        </p:nvSpPr>
        <p:spPr>
          <a:xfrm>
            <a:off x="831850" y="539177"/>
            <a:ext cx="5839883" cy="1015663"/>
          </a:xfrm>
          <a:prstGeom prst="rect">
            <a:avLst/>
          </a:prstGeom>
          <a:noFill/>
        </p:spPr>
        <p:txBody>
          <a:bodyPr wrap="square" rtlCol="0">
            <a:spAutoFit/>
          </a:bodyPr>
          <a:lstStyle/>
          <a:p>
            <a:r>
              <a:rPr lang="en-US" sz="6000" dirty="0">
                <a:solidFill>
                  <a:schemeClr val="bg1"/>
                </a:solidFill>
                <a:latin typeface="Abril Fatface" panose="02000503000000020003" pitchFamily="2" charset="0"/>
              </a:rPr>
              <a:t>Thank you!</a:t>
            </a:r>
          </a:p>
        </p:txBody>
      </p:sp>
      <p:pic>
        <p:nvPicPr>
          <p:cNvPr id="51" name="Picture 50">
            <a:hlinkClick r:id="rId3"/>
          </p:cNvPr>
          <p:cNvPicPr>
            <a:picLocks noChangeAspect="1"/>
          </p:cNvPicPr>
          <p:nvPr userDrawn="1"/>
        </p:nvPicPr>
        <p:blipFill>
          <a:blip r:embed="rId4">
            <a:duotone>
              <a:schemeClr val="bg2">
                <a:shade val="45000"/>
                <a:satMod val="135000"/>
              </a:schemeClr>
              <a:prstClr val="white"/>
            </a:duotone>
          </a:blip>
          <a:stretch>
            <a:fillRect/>
          </a:stretch>
        </p:blipFill>
        <p:spPr>
          <a:xfrm>
            <a:off x="9823203" y="2914791"/>
            <a:ext cx="250454" cy="253182"/>
          </a:xfrm>
          <a:prstGeom prst="rect">
            <a:avLst/>
          </a:prstGeom>
        </p:spPr>
      </p:pic>
      <p:pic>
        <p:nvPicPr>
          <p:cNvPr id="52" name="Picture 51">
            <a:hlinkClick r:id="rId5"/>
          </p:cNvPr>
          <p:cNvPicPr>
            <a:picLocks noChangeAspect="1"/>
          </p:cNvPicPr>
          <p:nvPr userDrawn="1"/>
        </p:nvPicPr>
        <p:blipFill>
          <a:blip r:embed="rId6">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53" name="Picture 52">
            <a:hlinkClick r:id="rId7"/>
          </p:cNvPr>
          <p:cNvPicPr>
            <a:picLocks noChangeAspect="1"/>
          </p:cNvPicPr>
          <p:nvPr userDrawn="1"/>
        </p:nvPicPr>
        <p:blipFill>
          <a:blip r:embed="rId8">
            <a:duotone>
              <a:schemeClr val="bg2">
                <a:shade val="45000"/>
                <a:satMod val="135000"/>
              </a:schemeClr>
              <a:prstClr val="white"/>
            </a:duotone>
          </a:blip>
          <a:stretch>
            <a:fillRect/>
          </a:stretch>
        </p:blipFill>
        <p:spPr>
          <a:xfrm>
            <a:off x="10263625" y="2914791"/>
            <a:ext cx="242106" cy="253182"/>
          </a:xfrm>
          <a:prstGeom prst="rect">
            <a:avLst/>
          </a:prstGeom>
        </p:spPr>
      </p:pic>
      <p:sp>
        <p:nvSpPr>
          <p:cNvPr id="54" name="TextBox 53">
            <a:hlinkClick r:id="rId9"/>
          </p:cNvPr>
          <p:cNvSpPr txBox="1"/>
          <p:nvPr userDrawn="1"/>
        </p:nvSpPr>
        <p:spPr>
          <a:xfrm>
            <a:off x="7282678" y="2877986"/>
            <a:ext cx="2190850" cy="276999"/>
          </a:xfrm>
          <a:prstGeom prst="rect">
            <a:avLst/>
          </a:prstGeom>
          <a:noFill/>
        </p:spPr>
        <p:txBody>
          <a:bodyPr wrap="square" rtlCol="0">
            <a:spAutoFit/>
          </a:bodyPr>
          <a:lstStyle/>
          <a:p>
            <a:r>
              <a:rPr lang="en-US" sz="1200" dirty="0">
                <a:solidFill>
                  <a:schemeClr val="bg1">
                    <a:lumMod val="85000"/>
                  </a:schemeClr>
                </a:solidFill>
              </a:rPr>
              <a:t>www.commerce.wa.gov</a:t>
            </a:r>
          </a:p>
        </p:txBody>
      </p:sp>
      <p:pic>
        <p:nvPicPr>
          <p:cNvPr id="55" name="Picture 54">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spTree>
    <p:extLst>
      <p:ext uri="{BB962C8B-B14F-4D97-AF65-F5344CB8AC3E}">
        <p14:creationId xmlns:p14="http://schemas.microsoft.com/office/powerpoint/2010/main" val="5487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rengthening Communit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50798"/>
            <a:ext cx="12191675" cy="4819522"/>
          </a:xfrm>
          <a:prstGeom prst="rect">
            <a:avLst/>
          </a:prstGeom>
        </p:spPr>
      </p:pic>
      <p:sp>
        <p:nvSpPr>
          <p:cNvPr id="8" name="TextBox 7"/>
          <p:cNvSpPr txBox="1"/>
          <p:nvPr userDrawn="1"/>
        </p:nvSpPr>
        <p:spPr>
          <a:xfrm>
            <a:off x="6095839" y="5611633"/>
            <a:ext cx="2095661"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Crime Victims and Public Safety </a:t>
            </a:r>
          </a:p>
        </p:txBody>
      </p:sp>
      <p:sp>
        <p:nvSpPr>
          <p:cNvPr id="10" name="TextBox 9"/>
          <p:cNvSpPr txBox="1"/>
          <p:nvPr userDrawn="1"/>
        </p:nvSpPr>
        <p:spPr>
          <a:xfrm>
            <a:off x="6095839" y="3210378"/>
            <a:ext cx="2117453"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Small Business Assistance</a:t>
            </a:r>
          </a:p>
        </p:txBody>
      </p:sp>
      <p:sp>
        <p:nvSpPr>
          <p:cNvPr id="11" name="TextBox 10"/>
          <p:cNvSpPr txBox="1"/>
          <p:nvPr userDrawn="1"/>
        </p:nvSpPr>
        <p:spPr>
          <a:xfrm>
            <a:off x="0" y="5611634"/>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Planning and Tech assistance</a:t>
            </a:r>
          </a:p>
        </p:txBody>
      </p:sp>
      <p:sp>
        <p:nvSpPr>
          <p:cNvPr id="12" name="TextBox 11"/>
          <p:cNvSpPr txBox="1"/>
          <p:nvPr userDrawn="1"/>
        </p:nvSpPr>
        <p:spPr>
          <a:xfrm>
            <a:off x="3052563" y="3193959"/>
            <a:ext cx="2167137"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Infrastructure and broadband</a:t>
            </a:r>
          </a:p>
        </p:txBody>
      </p:sp>
      <p:sp>
        <p:nvSpPr>
          <p:cNvPr id="13" name="TextBox 12"/>
          <p:cNvSpPr txBox="1"/>
          <p:nvPr userDrawn="1"/>
        </p:nvSpPr>
        <p:spPr>
          <a:xfrm>
            <a:off x="3046362" y="5611634"/>
            <a:ext cx="2378082"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Community</a:t>
            </a:r>
          </a:p>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Services and facilities</a:t>
            </a:r>
          </a:p>
        </p:txBody>
      </p:sp>
      <p:sp>
        <p:nvSpPr>
          <p:cNvPr id="14" name="TextBox 13"/>
          <p:cNvSpPr txBox="1"/>
          <p:nvPr userDrawn="1"/>
        </p:nvSpPr>
        <p:spPr>
          <a:xfrm>
            <a:off x="0" y="3210378"/>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Housing And</a:t>
            </a:r>
          </a:p>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homelessness</a:t>
            </a:r>
          </a:p>
        </p:txBody>
      </p:sp>
      <p:sp>
        <p:nvSpPr>
          <p:cNvPr id="15" name="TextBox 14"/>
          <p:cNvSpPr txBox="1"/>
          <p:nvPr userDrawn="1"/>
        </p:nvSpPr>
        <p:spPr>
          <a:xfrm>
            <a:off x="9144000" y="3214544"/>
            <a:ext cx="2171538" cy="523221"/>
          </a:xfrm>
          <a:prstGeom prst="rect">
            <a:avLst/>
          </a:prstGeom>
          <a:solidFill>
            <a:srgbClr val="000000">
              <a:alpha val="65098"/>
            </a:srgbClr>
          </a:solidFill>
        </p:spPr>
        <p:txBody>
          <a:bodyPr wrap="square" rtlCol="0">
            <a:spAutoFit/>
          </a:bodyPr>
          <a:lstStyle/>
          <a:p>
            <a:pPr algn="l"/>
            <a:endParaRPr lang="en-US" sz="1400" b="0" cap="all" baseline="0" dirty="0">
              <a:solidFill>
                <a:schemeClr val="bg1"/>
              </a:solidFill>
              <a:latin typeface="+mn-lt"/>
              <a:ea typeface="Roboto Light" panose="02000000000000000000" pitchFamily="2" charset="0"/>
            </a:endParaRPr>
          </a:p>
          <a:p>
            <a:pPr algn="l"/>
            <a:r>
              <a:rPr lang="en-US" sz="1400" b="0" cap="all" baseline="0" dirty="0">
                <a:solidFill>
                  <a:schemeClr val="bg1"/>
                </a:solidFill>
                <a:latin typeface="+mn-lt"/>
                <a:ea typeface="Roboto Light" panose="02000000000000000000" pitchFamily="2" charset="0"/>
              </a:rPr>
              <a:t>ENERGY</a:t>
            </a:r>
          </a:p>
        </p:txBody>
      </p:sp>
      <p:sp>
        <p:nvSpPr>
          <p:cNvPr id="16" name="TextBox 15"/>
          <p:cNvSpPr txBox="1"/>
          <p:nvPr userDrawn="1"/>
        </p:nvSpPr>
        <p:spPr>
          <a:xfrm>
            <a:off x="9144000" y="5611632"/>
            <a:ext cx="2171538"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Economic development</a:t>
            </a:r>
          </a:p>
        </p:txBody>
      </p:sp>
      <p:sp>
        <p:nvSpPr>
          <p:cNvPr id="23" name="TextBox 22"/>
          <p:cNvSpPr txBox="1"/>
          <p:nvPr userDrawn="1"/>
        </p:nvSpPr>
        <p:spPr>
          <a:xfrm>
            <a:off x="838200" y="750877"/>
            <a:ext cx="7156126" cy="769441"/>
          </a:xfrm>
          <a:prstGeom prst="rect">
            <a:avLst/>
          </a:prstGeom>
          <a:noFill/>
        </p:spPr>
        <p:txBody>
          <a:bodyPr wrap="none" rtlCol="0">
            <a:spAutoFit/>
          </a:bodyPr>
          <a:lstStyle/>
          <a:p>
            <a:r>
              <a:rPr lang="en-US" sz="4400" dirty="0">
                <a:solidFill>
                  <a:schemeClr val="accent5"/>
                </a:solidFill>
                <a:latin typeface="Roboto Light" panose="02000000000000000000" pitchFamily="2" charset="0"/>
                <a:ea typeface="Roboto Light" panose="02000000000000000000" pitchFamily="2" charset="0"/>
              </a:rPr>
              <a:t>We strengthen</a:t>
            </a:r>
            <a:r>
              <a:rPr lang="en-US" sz="4400" baseline="0" dirty="0">
                <a:solidFill>
                  <a:schemeClr val="accent5"/>
                </a:solidFill>
                <a:latin typeface="Roboto Light" panose="02000000000000000000" pitchFamily="2" charset="0"/>
                <a:ea typeface="Roboto Light" panose="02000000000000000000" pitchFamily="2" charset="0"/>
              </a:rPr>
              <a:t> communities</a:t>
            </a:r>
            <a:endParaRPr lang="en-US" sz="4400" dirty="0">
              <a:solidFill>
                <a:schemeClr val="accent5"/>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908556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2247899"/>
            <a:ext cx="10515600" cy="2314576"/>
          </a:xfrm>
        </p:spPr>
        <p:txBody>
          <a:bodyPr anchor="b"/>
          <a:lstStyle>
            <a:lvl1pPr>
              <a:defRPr sz="6000">
                <a:solidFill>
                  <a:schemeClr val="bg1"/>
                </a:solidFill>
                <a:latin typeface="Abril Fatface" panose="02000503000000020003" pitchFamily="2" charset="0"/>
              </a:defRPr>
            </a:lvl1pPr>
          </a:lstStyle>
          <a:p>
            <a:r>
              <a:rPr lang="en-US" dirty="0"/>
              <a:t>Section title goes here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subheading goes here</a:t>
            </a:r>
          </a:p>
        </p:txBody>
      </p:sp>
      <p:grpSp>
        <p:nvGrpSpPr>
          <p:cNvPr id="17" name="Group 16"/>
          <p:cNvGrpSpPr/>
          <p:nvPr userDrawn="1"/>
        </p:nvGrpSpPr>
        <p:grpSpPr>
          <a:xfrm>
            <a:off x="0" y="6316702"/>
            <a:ext cx="12192000" cy="541298"/>
            <a:chOff x="0" y="6321028"/>
            <a:chExt cx="12192000" cy="541298"/>
          </a:xfrm>
        </p:grpSpPr>
        <p:sp>
          <p:nvSpPr>
            <p:cNvPr id="18" name="Rectangle 1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854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281940"/>
            <a:ext cx="10515600" cy="1218948"/>
          </a:xfrm>
        </p:spPr>
        <p:txBody>
          <a:bodyPr/>
          <a:lstStyle/>
          <a:p>
            <a:r>
              <a:rPr lang="en-US"/>
              <a:t>Click to edit Master title style</a:t>
            </a:r>
          </a:p>
        </p:txBody>
      </p:sp>
      <p:sp>
        <p:nvSpPr>
          <p:cNvPr id="9"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87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10" name="Title 1"/>
          <p:cNvSpPr>
            <a:spLocks noGrp="1"/>
          </p:cNvSpPr>
          <p:nvPr>
            <p:ph type="title"/>
          </p:nvPr>
        </p:nvSpPr>
        <p:spPr>
          <a:xfrm>
            <a:off x="838200" y="281940"/>
            <a:ext cx="10515600" cy="1218948"/>
          </a:xfrm>
        </p:spPr>
        <p:txBody>
          <a:bodyPr/>
          <a:lstStyle/>
          <a:p>
            <a:r>
              <a:rPr lang="en-US" dirty="0"/>
              <a:t>Click to edit Master title style</a:t>
            </a:r>
          </a:p>
        </p:txBody>
      </p:sp>
      <p:sp>
        <p:nvSpPr>
          <p:cNvPr id="11"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514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281940"/>
            <a:ext cx="10515600" cy="1218948"/>
          </a:xfrm>
        </p:spPr>
        <p:txBody>
          <a:bodyPr/>
          <a:lstStyle/>
          <a:p>
            <a:r>
              <a:rPr lang="en-US" dirty="0"/>
              <a:t>Click to edit Master title style</a:t>
            </a:r>
          </a:p>
        </p:txBody>
      </p:sp>
      <p:sp>
        <p:nvSpPr>
          <p:cNvPr id="12" name="Content Placeholder 2"/>
          <p:cNvSpPr>
            <a:spLocks noGrp="1"/>
          </p:cNvSpPr>
          <p:nvPr>
            <p:ph sz="half" idx="1"/>
          </p:nvPr>
        </p:nvSpPr>
        <p:spPr>
          <a:xfrm>
            <a:off x="83820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0"/>
          </p:nvPr>
        </p:nvSpPr>
        <p:spPr>
          <a:xfrm>
            <a:off x="447294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half" idx="11"/>
          </p:nvPr>
        </p:nvSpPr>
        <p:spPr>
          <a:xfrm>
            <a:off x="810768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272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975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Only NO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370638"/>
          </a:xfrm>
        </p:spPr>
        <p:txBody>
          <a:bodyPr/>
          <a:lstStyle/>
          <a:p>
            <a:endParaRPr lang="en-US"/>
          </a:p>
        </p:txBody>
      </p:sp>
    </p:spTree>
    <p:extLst>
      <p:ext uri="{BB962C8B-B14F-4D97-AF65-F5344CB8AC3E}">
        <p14:creationId xmlns:p14="http://schemas.microsoft.com/office/powerpoint/2010/main" val="653929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1"/>
          <p:cNvSpPr>
            <a:spLocks noGrp="1"/>
          </p:cNvSpPr>
          <p:nvPr>
            <p:ph type="title"/>
          </p:nvPr>
        </p:nvSpPr>
        <p:spPr>
          <a:xfrm>
            <a:off x="838200" y="281940"/>
            <a:ext cx="10515600" cy="1218948"/>
          </a:xfrm>
        </p:spPr>
        <p:txBody>
          <a:bodyPr/>
          <a:lstStyle/>
          <a:p>
            <a:r>
              <a:rPr lang="en-US"/>
              <a:t>Click to edit Master title style</a:t>
            </a:r>
          </a:p>
        </p:txBody>
      </p:sp>
    </p:spTree>
    <p:extLst>
      <p:ext uri="{BB962C8B-B14F-4D97-AF65-F5344CB8AC3E}">
        <p14:creationId xmlns:p14="http://schemas.microsoft.com/office/powerpoint/2010/main" val="115911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81940"/>
            <a:ext cx="10515600" cy="1218948"/>
          </a:xfrm>
          <a:prstGeom prst="rect">
            <a:avLst/>
          </a:prstGeom>
        </p:spPr>
        <p:txBody>
          <a:bodyPr vert="horz" lIns="91440" tIns="45720" rIns="91440" bIns="45720" rtlCol="0" anchor="b">
            <a:normAutofit/>
          </a:bodyPr>
          <a:lstStyle/>
          <a:p>
            <a:r>
              <a:rPr lang="en-US" dirty="0"/>
              <a:t>Click to edit Master title style </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 (28)</a:t>
            </a:r>
          </a:p>
          <a:p>
            <a:pPr lvl="1"/>
            <a:r>
              <a:rPr lang="en-US" dirty="0"/>
              <a:t>Second level (24)</a:t>
            </a:r>
          </a:p>
          <a:p>
            <a:pPr lvl="2"/>
            <a:r>
              <a:rPr lang="en-US" dirty="0"/>
              <a:t>Third level (20)</a:t>
            </a:r>
          </a:p>
          <a:p>
            <a:pPr lvl="3"/>
            <a:r>
              <a:rPr lang="en-US" dirty="0"/>
              <a:t>Fourth level (18)</a:t>
            </a:r>
          </a:p>
          <a:p>
            <a:pPr lvl="4"/>
            <a:r>
              <a:rPr lang="en-US" dirty="0"/>
              <a:t>Fifth level (18)</a:t>
            </a:r>
          </a:p>
        </p:txBody>
      </p:sp>
      <p:grpSp>
        <p:nvGrpSpPr>
          <p:cNvPr id="7" name="Group 6"/>
          <p:cNvGrpSpPr/>
          <p:nvPr userDrawn="1"/>
        </p:nvGrpSpPr>
        <p:grpSpPr>
          <a:xfrm>
            <a:off x="0" y="6316702"/>
            <a:ext cx="12192000" cy="541298"/>
            <a:chOff x="0" y="6321028"/>
            <a:chExt cx="12192000" cy="541298"/>
          </a:xfrm>
        </p:grpSpPr>
        <p:sp>
          <p:nvSpPr>
            <p:cNvPr id="8" name="Rectangle 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0" y="6321028"/>
              <a:ext cx="12192000" cy="79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userDrawn="1"/>
        </p:nvSpPr>
        <p:spPr>
          <a:xfrm>
            <a:off x="752475" y="6493524"/>
            <a:ext cx="3868367" cy="276999"/>
          </a:xfrm>
          <a:prstGeom prst="rect">
            <a:avLst/>
          </a:prstGeom>
          <a:noFill/>
        </p:spPr>
        <p:txBody>
          <a:bodyPr wrap="none" rtlCol="0">
            <a:spAutoFit/>
          </a:bodyPr>
          <a:lstStyle/>
          <a:p>
            <a:r>
              <a:rPr lang="en-US" sz="1200" b="1" cap="all" dirty="0">
                <a:solidFill>
                  <a:schemeClr val="bg1"/>
                </a:solidFill>
                <a:latin typeface="+mn-lt"/>
                <a:ea typeface="Roboto Condensed" panose="02000000000000000000" pitchFamily="2" charset="0"/>
              </a:rPr>
              <a:t>Washington</a:t>
            </a:r>
            <a:r>
              <a:rPr lang="en-US" sz="1200" b="1" cap="all" baseline="0" dirty="0">
                <a:solidFill>
                  <a:schemeClr val="bg1"/>
                </a:solidFill>
                <a:latin typeface="+mn-lt"/>
                <a:ea typeface="Roboto Condensed" panose="02000000000000000000" pitchFamily="2" charset="0"/>
              </a:rPr>
              <a:t> state department of commerce</a:t>
            </a:r>
            <a:endParaRPr lang="en-US" sz="1200" b="1" cap="all" dirty="0">
              <a:solidFill>
                <a:schemeClr val="bg1"/>
              </a:solidFill>
              <a:latin typeface="+mn-lt"/>
              <a:ea typeface="Roboto Condensed" panose="02000000000000000000" pitchFamily="2" charset="0"/>
            </a:endParaRPr>
          </a:p>
        </p:txBody>
      </p:sp>
      <p:sp>
        <p:nvSpPr>
          <p:cNvPr id="18" name="TextBox 17"/>
          <p:cNvSpPr txBox="1"/>
          <p:nvPr userDrawn="1"/>
        </p:nvSpPr>
        <p:spPr>
          <a:xfrm>
            <a:off x="11440264" y="6461625"/>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a:solidFill>
                <a:schemeClr val="bg1"/>
              </a:solidFill>
              <a:latin typeface="+mn-lt"/>
              <a:ea typeface="Roboto Black" panose="02000000000000000000" pitchFamily="2" charset="0"/>
            </a:endParaRPr>
          </a:p>
        </p:txBody>
      </p:sp>
      <p:cxnSp>
        <p:nvCxnSpPr>
          <p:cNvPr id="19" name="Straight Connector 18"/>
          <p:cNvCxnSpPr/>
          <p:nvPr userDrawn="1"/>
        </p:nvCxnSpPr>
        <p:spPr>
          <a:xfrm>
            <a:off x="838200" y="1566038"/>
            <a:ext cx="105156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46974"/>
      </p:ext>
    </p:extLst>
  </p:cSld>
  <p:clrMap bg1="lt1" tx1="dk1" bg2="lt2" tx2="dk2" accent1="accent1" accent2="accent2" accent3="accent3" accent4="accent4" accent5="accent5" accent6="accent6" hlink="hlink" folHlink="folHlink"/>
  <p:sldLayoutIdLst>
    <p:sldLayoutId id="2147483762" r:id="rId1"/>
    <p:sldLayoutId id="2147483774" r:id="rId2"/>
    <p:sldLayoutId id="2147483764" r:id="rId3"/>
    <p:sldLayoutId id="2147483765" r:id="rId4"/>
    <p:sldLayoutId id="2147483766" r:id="rId5"/>
    <p:sldLayoutId id="2147483769" r:id="rId6"/>
    <p:sldLayoutId id="2147483767" r:id="rId7"/>
    <p:sldLayoutId id="2147483768" r:id="rId8"/>
    <p:sldLayoutId id="2147483770" r:id="rId9"/>
    <p:sldLayoutId id="2147483771" r:id="rId10"/>
    <p:sldLayoutId id="2147483773" r:id="rId11"/>
  </p:sldLayoutIdLst>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C2526F0-CF7C-22C0-AA11-920E30EA610B}"/>
              </a:ext>
            </a:extLst>
          </p:cNvPr>
          <p:cNvGraphicFramePr/>
          <p:nvPr>
            <p:extLst>
              <p:ext uri="{D42A27DB-BD31-4B8C-83A1-F6EECF244321}">
                <p14:modId xmlns:p14="http://schemas.microsoft.com/office/powerpoint/2010/main" val="3517058319"/>
              </p:ext>
            </p:extLst>
          </p:nvPr>
        </p:nvGraphicFramePr>
        <p:xfrm>
          <a:off x="488950" y="793224"/>
          <a:ext cx="7075632" cy="4895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2"/>
          </p:nvPr>
        </p:nvSpPr>
        <p:spPr>
          <a:xfrm>
            <a:off x="488950" y="6207279"/>
            <a:ext cx="6430010" cy="292100"/>
          </a:xfrm>
        </p:spPr>
        <p:txBody>
          <a:bodyPr/>
          <a:lstStyle/>
          <a:p>
            <a:r>
              <a:rPr lang="en-US" dirty="0"/>
              <a:t>July 21, 2025</a:t>
            </a:r>
          </a:p>
        </p:txBody>
      </p:sp>
      <p:sp>
        <p:nvSpPr>
          <p:cNvPr id="5" name="Title 4"/>
          <p:cNvSpPr>
            <a:spLocks noGrp="1"/>
          </p:cNvSpPr>
          <p:nvPr>
            <p:ph type="title"/>
          </p:nvPr>
        </p:nvSpPr>
        <p:spPr>
          <a:xfrm>
            <a:off x="488950" y="1400985"/>
            <a:ext cx="5923725" cy="1664968"/>
          </a:xfrm>
        </p:spPr>
        <p:txBody>
          <a:bodyPr>
            <a:normAutofit/>
          </a:bodyPr>
          <a:lstStyle/>
          <a:p>
            <a:r>
              <a:rPr lang="en-US" sz="4400" dirty="0"/>
              <a:t>New laws for housing planning</a:t>
            </a:r>
            <a:endParaRPr lang="en-US" dirty="0"/>
          </a:p>
        </p:txBody>
      </p:sp>
      <p:sp>
        <p:nvSpPr>
          <p:cNvPr id="8" name="Text Placeholder 1"/>
          <p:cNvSpPr>
            <a:spLocks noGrp="1"/>
          </p:cNvSpPr>
          <p:nvPr>
            <p:ph type="body" sz="quarter" idx="10"/>
          </p:nvPr>
        </p:nvSpPr>
        <p:spPr>
          <a:xfrm>
            <a:off x="488950" y="5164915"/>
            <a:ext cx="6430010" cy="292100"/>
          </a:xfrm>
        </p:spPr>
        <p:txBody>
          <a:bodyPr/>
          <a:lstStyle/>
          <a:p>
            <a:pPr>
              <a:spcBef>
                <a:spcPts val="0"/>
              </a:spcBef>
            </a:pPr>
            <a:r>
              <a:rPr lang="en-US" dirty="0"/>
              <a:t>Eric Guida, Regional Planner</a:t>
            </a:r>
          </a:p>
          <a:p>
            <a:pPr>
              <a:spcBef>
                <a:spcPts val="0"/>
              </a:spcBef>
            </a:pPr>
            <a:r>
              <a:rPr lang="en-US" dirty="0"/>
              <a:t>Anne Fritzel, Housing Section Manager</a:t>
            </a:r>
          </a:p>
          <a:p>
            <a:pPr>
              <a:spcBef>
                <a:spcPts val="0"/>
              </a:spcBef>
            </a:pPr>
            <a:r>
              <a:rPr lang="en-US" dirty="0"/>
              <a:t>Katherine Mitchell, MFTE Program Manager</a:t>
            </a:r>
          </a:p>
          <a:p>
            <a:pPr>
              <a:spcBef>
                <a:spcPts val="0"/>
              </a:spcBef>
            </a:pPr>
            <a:r>
              <a:rPr lang="en-US" dirty="0"/>
              <a:t>Growth Management Services</a:t>
            </a:r>
          </a:p>
        </p:txBody>
      </p:sp>
    </p:spTree>
    <p:extLst>
      <p:ext uri="{BB962C8B-B14F-4D97-AF65-F5344CB8AC3E}">
        <p14:creationId xmlns:p14="http://schemas.microsoft.com/office/powerpoint/2010/main" val="2923666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0E45-626F-887A-006A-E9C9926F7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714D5-505C-3189-EB87-FE6A1CD9A7DB}"/>
              </a:ext>
            </a:extLst>
          </p:cNvPr>
          <p:cNvSpPr>
            <a:spLocks noGrp="1"/>
          </p:cNvSpPr>
          <p:nvPr>
            <p:ph type="title"/>
          </p:nvPr>
        </p:nvSpPr>
        <p:spPr>
          <a:xfrm>
            <a:off x="684315" y="329206"/>
            <a:ext cx="10823369" cy="1083958"/>
          </a:xfrm>
        </p:spPr>
        <p:txBody>
          <a:bodyPr>
            <a:normAutofit/>
          </a:bodyPr>
          <a:lstStyle/>
          <a:p>
            <a:r>
              <a:rPr lang="en-US" sz="3200" dirty="0"/>
              <a:t>New laws to make it easier for development to happen</a:t>
            </a:r>
          </a:p>
        </p:txBody>
      </p:sp>
      <p:sp>
        <p:nvSpPr>
          <p:cNvPr id="3" name="Content Placeholder 2">
            <a:extLst>
              <a:ext uri="{FF2B5EF4-FFF2-40B4-BE49-F238E27FC236}">
                <a16:creationId xmlns:a16="http://schemas.microsoft.com/office/drawing/2014/main" id="{80579C33-27D6-AD26-A8AC-4DC6333F22BB}"/>
              </a:ext>
            </a:extLst>
          </p:cNvPr>
          <p:cNvSpPr>
            <a:spLocks noGrp="1"/>
          </p:cNvSpPr>
          <p:nvPr>
            <p:ph sz="half" idx="1"/>
          </p:nvPr>
        </p:nvSpPr>
        <p:spPr>
          <a:xfrm>
            <a:off x="838199" y="1825625"/>
            <a:ext cx="6322622" cy="4351338"/>
          </a:xfrm>
        </p:spPr>
        <p:txBody>
          <a:bodyPr>
            <a:normAutofit lnSpcReduction="10000"/>
          </a:bodyPr>
          <a:lstStyle/>
          <a:p>
            <a:r>
              <a:rPr lang="en-US" dirty="0"/>
              <a:t>Enough sufficiently zoned land, in the right place, for all housing needs. (land capacity in comp plan)</a:t>
            </a:r>
          </a:p>
          <a:p>
            <a:r>
              <a:rPr lang="en-US" dirty="0"/>
              <a:t>Limits on the amount of parking that can be required </a:t>
            </a:r>
          </a:p>
          <a:p>
            <a:r>
              <a:rPr lang="en-US" dirty="0"/>
              <a:t>Time limits for permit processing</a:t>
            </a:r>
          </a:p>
          <a:p>
            <a:r>
              <a:rPr lang="en-US" dirty="0"/>
              <a:t>Proportionate impact fees</a:t>
            </a:r>
          </a:p>
          <a:p>
            <a:r>
              <a:rPr lang="en-US" dirty="0"/>
              <a:t>Clear and objective design standards</a:t>
            </a:r>
          </a:p>
          <a:p>
            <a:r>
              <a:rPr lang="en-US" dirty="0"/>
              <a:t>Adequate capital facilities (water and sewer capacity and piping)</a:t>
            </a:r>
          </a:p>
          <a:p>
            <a:endParaRPr lang="en-US" dirty="0"/>
          </a:p>
          <a:p>
            <a:endParaRPr lang="en-US" dirty="0"/>
          </a:p>
        </p:txBody>
      </p:sp>
      <p:pic>
        <p:nvPicPr>
          <p:cNvPr id="5" name="Picture 4">
            <a:extLst>
              <a:ext uri="{FF2B5EF4-FFF2-40B4-BE49-F238E27FC236}">
                <a16:creationId xmlns:a16="http://schemas.microsoft.com/office/drawing/2014/main" id="{AF07AA6F-FD16-26D7-C3FA-652B98ABED23}"/>
              </a:ext>
            </a:extLst>
          </p:cNvPr>
          <p:cNvPicPr>
            <a:picLocks noChangeAspect="1"/>
          </p:cNvPicPr>
          <p:nvPr/>
        </p:nvPicPr>
        <p:blipFill>
          <a:blip r:embed="rId3"/>
          <a:srcRect l="13167"/>
          <a:stretch/>
        </p:blipFill>
        <p:spPr>
          <a:xfrm>
            <a:off x="7323805" y="1825625"/>
            <a:ext cx="3811516" cy="4194412"/>
          </a:xfrm>
          <a:prstGeom prst="rect">
            <a:avLst/>
          </a:prstGeom>
        </p:spPr>
      </p:pic>
    </p:spTree>
    <p:extLst>
      <p:ext uri="{BB962C8B-B14F-4D97-AF65-F5344CB8AC3E}">
        <p14:creationId xmlns:p14="http://schemas.microsoft.com/office/powerpoint/2010/main" val="2413874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EC077-B43F-9407-5ED1-A7CF21EDC59F}"/>
              </a:ext>
            </a:extLst>
          </p:cNvPr>
          <p:cNvSpPr>
            <a:spLocks noGrp="1"/>
          </p:cNvSpPr>
          <p:nvPr>
            <p:ph type="title"/>
          </p:nvPr>
        </p:nvSpPr>
        <p:spPr>
          <a:xfrm>
            <a:off x="838200" y="281940"/>
            <a:ext cx="10515600" cy="964969"/>
          </a:xfrm>
        </p:spPr>
        <p:txBody>
          <a:bodyPr>
            <a:normAutofit/>
          </a:bodyPr>
          <a:lstStyle/>
          <a:p>
            <a:r>
              <a:rPr lang="en-US" sz="3600" dirty="0"/>
              <a:t>New laws to make it easer for affordable housing</a:t>
            </a:r>
          </a:p>
        </p:txBody>
      </p:sp>
      <p:sp>
        <p:nvSpPr>
          <p:cNvPr id="3" name="Content Placeholder 2">
            <a:extLst>
              <a:ext uri="{FF2B5EF4-FFF2-40B4-BE49-F238E27FC236}">
                <a16:creationId xmlns:a16="http://schemas.microsoft.com/office/drawing/2014/main" id="{D4AA779E-316E-D86A-60C0-67161EA6379B}"/>
              </a:ext>
            </a:extLst>
          </p:cNvPr>
          <p:cNvSpPr>
            <a:spLocks noGrp="1"/>
          </p:cNvSpPr>
          <p:nvPr>
            <p:ph sz="half" idx="1"/>
          </p:nvPr>
        </p:nvSpPr>
        <p:spPr/>
        <p:txBody>
          <a:bodyPr>
            <a:normAutofit fontScale="92500"/>
          </a:bodyPr>
          <a:lstStyle/>
          <a:p>
            <a:r>
              <a:rPr lang="en-US" dirty="0"/>
              <a:t>Adequate provisions for housing for all economic segments</a:t>
            </a:r>
          </a:p>
          <a:p>
            <a:r>
              <a:rPr lang="en-US" sz="2800" dirty="0"/>
              <a:t>Must allow permanent supportive housing (PSH), transitional and emergency housing and shelters </a:t>
            </a:r>
          </a:p>
          <a:p>
            <a:r>
              <a:rPr lang="en-US" dirty="0"/>
              <a:t>May not regulate the number of people in a home</a:t>
            </a:r>
          </a:p>
          <a:p>
            <a:r>
              <a:rPr lang="en-US" dirty="0"/>
              <a:t>Must allow conversion of existing buildings to residential</a:t>
            </a:r>
          </a:p>
          <a:p>
            <a:endParaRPr lang="en-US" sz="2800" dirty="0"/>
          </a:p>
          <a:p>
            <a:endParaRPr lang="en-US" dirty="0"/>
          </a:p>
        </p:txBody>
      </p:sp>
      <p:pic>
        <p:nvPicPr>
          <p:cNvPr id="5" name="Content Placeholder 6">
            <a:extLst>
              <a:ext uri="{FF2B5EF4-FFF2-40B4-BE49-F238E27FC236}">
                <a16:creationId xmlns:a16="http://schemas.microsoft.com/office/drawing/2014/main" id="{918BA940-63A4-9D93-B706-564FA6BA14BE}"/>
              </a:ext>
            </a:extLst>
          </p:cNvPr>
          <p:cNvPicPr>
            <a:picLocks noChangeAspect="1"/>
          </p:cNvPicPr>
          <p:nvPr/>
        </p:nvPicPr>
        <p:blipFill>
          <a:blip r:embed="rId2"/>
          <a:srcRect l="10334" r="17196"/>
          <a:stretch/>
        </p:blipFill>
        <p:spPr>
          <a:xfrm>
            <a:off x="7184571" y="1825625"/>
            <a:ext cx="4169229" cy="4202664"/>
          </a:xfrm>
          <a:prstGeom prst="rect">
            <a:avLst/>
          </a:prstGeom>
        </p:spPr>
      </p:pic>
    </p:spTree>
    <p:extLst>
      <p:ext uri="{BB962C8B-B14F-4D97-AF65-F5344CB8AC3E}">
        <p14:creationId xmlns:p14="http://schemas.microsoft.com/office/powerpoint/2010/main" val="2829941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DAAC7-E58E-43B1-835D-3F0B5476EFD1}"/>
              </a:ext>
            </a:extLst>
          </p:cNvPr>
          <p:cNvSpPr>
            <a:spLocks noGrp="1"/>
          </p:cNvSpPr>
          <p:nvPr>
            <p:ph type="title"/>
          </p:nvPr>
        </p:nvSpPr>
        <p:spPr/>
        <p:txBody>
          <a:bodyPr/>
          <a:lstStyle/>
          <a:p>
            <a:r>
              <a:rPr lang="en-US" dirty="0"/>
              <a:t>Optional incentives for affordable housing</a:t>
            </a:r>
          </a:p>
        </p:txBody>
      </p:sp>
      <p:sp>
        <p:nvSpPr>
          <p:cNvPr id="3" name="Content Placeholder 2">
            <a:extLst>
              <a:ext uri="{FF2B5EF4-FFF2-40B4-BE49-F238E27FC236}">
                <a16:creationId xmlns:a16="http://schemas.microsoft.com/office/drawing/2014/main" id="{3F902F00-6349-9B2D-037E-01001D64B48E}"/>
              </a:ext>
            </a:extLst>
          </p:cNvPr>
          <p:cNvSpPr>
            <a:spLocks noGrp="1"/>
          </p:cNvSpPr>
          <p:nvPr>
            <p:ph idx="1"/>
          </p:nvPr>
        </p:nvSpPr>
        <p:spPr>
          <a:xfrm>
            <a:off x="838200" y="1825625"/>
            <a:ext cx="8780813" cy="4351338"/>
          </a:xfrm>
        </p:spPr>
        <p:txBody>
          <a:bodyPr>
            <a:normAutofit/>
          </a:bodyPr>
          <a:lstStyle/>
          <a:p>
            <a:r>
              <a:rPr lang="en-US" dirty="0"/>
              <a:t>Bonus densities for affordable housing</a:t>
            </a:r>
          </a:p>
          <a:p>
            <a:r>
              <a:rPr lang="en-US" dirty="0"/>
              <a:t>Free or reduced cost land</a:t>
            </a:r>
          </a:p>
          <a:p>
            <a:pPr lvl="1"/>
            <a:r>
              <a:rPr lang="en-US" dirty="0"/>
              <a:t>For community land trusts or affordable rental housing</a:t>
            </a:r>
          </a:p>
          <a:p>
            <a:r>
              <a:rPr lang="en-US" dirty="0">
                <a:solidFill>
                  <a:schemeClr val="accent2"/>
                </a:solidFill>
              </a:rPr>
              <a:t>Utility extensions to underserved land</a:t>
            </a:r>
          </a:p>
          <a:p>
            <a:pPr lvl="1"/>
            <a:r>
              <a:rPr lang="en-US" dirty="0"/>
              <a:t>Sewer, water or regional stormwater</a:t>
            </a:r>
          </a:p>
          <a:p>
            <a:r>
              <a:rPr lang="en-US" dirty="0"/>
              <a:t>Expedited project review </a:t>
            </a:r>
          </a:p>
          <a:p>
            <a:pPr lvl="1"/>
            <a:r>
              <a:rPr lang="en-US" dirty="0"/>
              <a:t>For affordable housing</a:t>
            </a:r>
          </a:p>
          <a:p>
            <a:r>
              <a:rPr lang="en-US" dirty="0"/>
              <a:t>Reduced or waived utility connection fees </a:t>
            </a:r>
          </a:p>
          <a:p>
            <a:r>
              <a:rPr lang="en-US" dirty="0"/>
              <a:t>Grants or loans</a:t>
            </a:r>
          </a:p>
          <a:p>
            <a:endParaRPr lang="en-US" sz="3200" dirty="0">
              <a:solidFill>
                <a:schemeClr val="accent2"/>
              </a:solidFill>
            </a:endParaRPr>
          </a:p>
        </p:txBody>
      </p:sp>
      <p:pic>
        <p:nvPicPr>
          <p:cNvPr id="4" name="Content Placeholder 4">
            <a:extLst>
              <a:ext uri="{FF2B5EF4-FFF2-40B4-BE49-F238E27FC236}">
                <a16:creationId xmlns:a16="http://schemas.microsoft.com/office/drawing/2014/main" id="{C2C8CA80-C25B-F154-373B-1D45D6E772F8}"/>
              </a:ext>
            </a:extLst>
          </p:cNvPr>
          <p:cNvPicPr>
            <a:picLocks noChangeAspect="1"/>
          </p:cNvPicPr>
          <p:nvPr/>
        </p:nvPicPr>
        <p:blipFill>
          <a:blip r:embed="rId3">
            <a:extLst>
              <a:ext uri="{28A0092B-C50C-407E-A947-70E740481C1C}">
                <a14:useLocalDpi xmlns:a14="http://schemas.microsoft.com/office/drawing/2010/main" val="0"/>
              </a:ext>
            </a:extLst>
          </a:blip>
          <a:srcRect l="28308" t="10260" r="10127" b="42737"/>
          <a:stretch/>
        </p:blipFill>
        <p:spPr>
          <a:xfrm>
            <a:off x="7243948" y="4032536"/>
            <a:ext cx="4524499" cy="214442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476731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3B32EC6-FB0C-D58A-9405-14872110ADC5}"/>
              </a:ext>
            </a:extLst>
          </p:cNvPr>
          <p:cNvSpPr>
            <a:spLocks noGrp="1"/>
          </p:cNvSpPr>
          <p:nvPr>
            <p:ph type="pic" idx="1"/>
          </p:nvPr>
        </p:nvSpPr>
        <p:spPr>
          <a:xfrm>
            <a:off x="7179862" y="1897003"/>
            <a:ext cx="4173938" cy="4400549"/>
          </a:xfrm>
        </p:spPr>
        <p:txBody>
          <a:bodyPr>
            <a:normAutofit fontScale="70000" lnSpcReduction="20000"/>
          </a:bodyPr>
          <a:lstStyle/>
          <a:p>
            <a:pPr>
              <a:lnSpc>
                <a:spcPct val="120000"/>
              </a:lnSpc>
              <a:spcBef>
                <a:spcPts val="600"/>
              </a:spcBef>
            </a:pPr>
            <a:r>
              <a:rPr lang="en-US" sz="2400" b="1" dirty="0"/>
              <a:t>Statewide review of housing production</a:t>
            </a:r>
          </a:p>
          <a:p>
            <a:pPr>
              <a:lnSpc>
                <a:spcPct val="120000"/>
              </a:lnSpc>
              <a:spcBef>
                <a:spcPts val="600"/>
              </a:spcBef>
            </a:pPr>
            <a:r>
              <a:rPr lang="en-US" sz="2400" dirty="0"/>
              <a:t>Annual review of housing production by level of affordability  (WCRER)</a:t>
            </a:r>
          </a:p>
          <a:p>
            <a:pPr>
              <a:lnSpc>
                <a:spcPct val="120000"/>
              </a:lnSpc>
              <a:spcBef>
                <a:spcPts val="600"/>
              </a:spcBef>
            </a:pPr>
            <a:r>
              <a:rPr lang="en-US" sz="2400" b="1" dirty="0"/>
              <a:t>Housing Accountability Act    </a:t>
            </a:r>
            <a:r>
              <a:rPr lang="en-US" sz="2400" dirty="0"/>
              <a:t>(SB 5148 – laws 2025)</a:t>
            </a:r>
          </a:p>
          <a:p>
            <a:pPr marL="463550" indent="-463550">
              <a:lnSpc>
                <a:spcPct val="120000"/>
              </a:lnSpc>
              <a:spcBef>
                <a:spcPts val="600"/>
              </a:spcBef>
              <a:buFont typeface="Arial" panose="020B0604020202020204" pitchFamily="34" charset="0"/>
              <a:buChar char="•"/>
            </a:pPr>
            <a:r>
              <a:rPr lang="en-US" sz="2400" dirty="0"/>
              <a:t>Voluntary certification of housing planning</a:t>
            </a:r>
          </a:p>
          <a:p>
            <a:pPr marL="463550" indent="-463550">
              <a:lnSpc>
                <a:spcPct val="120000"/>
              </a:lnSpc>
              <a:spcBef>
                <a:spcPts val="600"/>
              </a:spcBef>
              <a:buFont typeface="Arial" panose="020B0604020202020204" pitchFamily="34" charset="0"/>
              <a:buChar char="•"/>
            </a:pPr>
            <a:r>
              <a:rPr lang="en-US" sz="2400" dirty="0"/>
              <a:t>Commerce review if underperforming or minimum requirements are not met</a:t>
            </a:r>
          </a:p>
          <a:p>
            <a:pPr marL="463550" indent="-463550">
              <a:lnSpc>
                <a:spcPct val="120000"/>
              </a:lnSpc>
              <a:spcBef>
                <a:spcPts val="600"/>
              </a:spcBef>
              <a:buFont typeface="Arial" panose="020B0604020202020204" pitchFamily="34" charset="0"/>
              <a:buChar char="•"/>
            </a:pPr>
            <a:r>
              <a:rPr lang="en-US" sz="2400" dirty="0"/>
              <a:t>If found out </a:t>
            </a:r>
            <a:r>
              <a:rPr lang="en-US" sz="2400"/>
              <a:t>of compliance, </a:t>
            </a:r>
            <a:r>
              <a:rPr lang="en-US" sz="2400">
                <a:solidFill>
                  <a:schemeClr val="tx1"/>
                </a:solidFill>
              </a:rPr>
              <a:t>may </a:t>
            </a:r>
            <a:r>
              <a:rPr lang="en-US" sz="2400" dirty="0">
                <a:solidFill>
                  <a:schemeClr val="tx1"/>
                </a:solidFill>
              </a:rPr>
              <a:t>not deny or impose adverse conditions on affordable or moderate-income housing projects</a:t>
            </a:r>
          </a:p>
        </p:txBody>
      </p:sp>
      <p:sp>
        <p:nvSpPr>
          <p:cNvPr id="4" name="Title 3">
            <a:extLst>
              <a:ext uri="{FF2B5EF4-FFF2-40B4-BE49-F238E27FC236}">
                <a16:creationId xmlns:a16="http://schemas.microsoft.com/office/drawing/2014/main" id="{A0FB4F7D-506C-45BD-661A-A985459E97A3}"/>
              </a:ext>
            </a:extLst>
          </p:cNvPr>
          <p:cNvSpPr>
            <a:spLocks noGrp="1"/>
          </p:cNvSpPr>
          <p:nvPr>
            <p:ph type="title"/>
          </p:nvPr>
        </p:nvSpPr>
        <p:spPr/>
        <p:txBody>
          <a:bodyPr>
            <a:normAutofit fontScale="90000"/>
          </a:bodyPr>
          <a:lstStyle/>
          <a:p>
            <a:r>
              <a:rPr lang="en-US" dirty="0"/>
              <a:t>When do you know you have done enough?</a:t>
            </a:r>
          </a:p>
        </p:txBody>
      </p:sp>
      <p:pic>
        <p:nvPicPr>
          <p:cNvPr id="6" name="Picture 5">
            <a:extLst>
              <a:ext uri="{FF2B5EF4-FFF2-40B4-BE49-F238E27FC236}">
                <a16:creationId xmlns:a16="http://schemas.microsoft.com/office/drawing/2014/main" id="{A6BA60D8-166D-0645-F9EF-BD3E8FF01F77}"/>
              </a:ext>
            </a:extLst>
          </p:cNvPr>
          <p:cNvPicPr>
            <a:picLocks noChangeAspect="1"/>
          </p:cNvPicPr>
          <p:nvPr/>
        </p:nvPicPr>
        <p:blipFill>
          <a:blip r:embed="rId3"/>
          <a:stretch>
            <a:fillRect/>
          </a:stretch>
        </p:blipFill>
        <p:spPr>
          <a:xfrm>
            <a:off x="486387" y="1812469"/>
            <a:ext cx="6195700" cy="2146756"/>
          </a:xfrm>
          <a:prstGeom prst="rect">
            <a:avLst/>
          </a:prstGeom>
        </p:spPr>
      </p:pic>
      <p:sp>
        <p:nvSpPr>
          <p:cNvPr id="5" name="TextBox 4">
            <a:extLst>
              <a:ext uri="{FF2B5EF4-FFF2-40B4-BE49-F238E27FC236}">
                <a16:creationId xmlns:a16="http://schemas.microsoft.com/office/drawing/2014/main" id="{EADAD1E7-39A9-377F-C2FE-DB2CD45809E4}"/>
              </a:ext>
            </a:extLst>
          </p:cNvPr>
          <p:cNvSpPr txBox="1"/>
          <p:nvPr/>
        </p:nvSpPr>
        <p:spPr>
          <a:xfrm>
            <a:off x="584109" y="3878203"/>
            <a:ext cx="6097978" cy="2308324"/>
          </a:xfrm>
          <a:prstGeom prst="rect">
            <a:avLst/>
          </a:prstGeom>
          <a:noFill/>
        </p:spPr>
        <p:txBody>
          <a:bodyPr wrap="square">
            <a:spAutoFit/>
          </a:bodyPr>
          <a:lstStyle/>
          <a:p>
            <a:pPr marL="342900" indent="-342900">
              <a:buFont typeface="Arial" panose="020B0604020202020204" pitchFamily="34" charset="0"/>
              <a:buChar char="•"/>
            </a:pPr>
            <a:r>
              <a:rPr lang="en-US" sz="2400" b="1" dirty="0"/>
              <a:t>You have enough zoned land capacity</a:t>
            </a:r>
          </a:p>
          <a:p>
            <a:pPr marL="342900" indent="-342900">
              <a:buFont typeface="Arial" panose="020B0604020202020204" pitchFamily="34" charset="0"/>
              <a:buChar char="•"/>
            </a:pPr>
            <a:r>
              <a:rPr lang="en-US" sz="2400" b="1" dirty="0"/>
              <a:t>You are removing barriers in your regulations</a:t>
            </a:r>
          </a:p>
          <a:p>
            <a:pPr marL="342900" indent="-342900">
              <a:buFont typeface="Arial" panose="020B0604020202020204" pitchFamily="34" charset="0"/>
              <a:buChar char="•"/>
            </a:pPr>
            <a:r>
              <a:rPr lang="en-US" sz="2400" b="1" dirty="0"/>
              <a:t>Incentives are being evaluated and adopted</a:t>
            </a:r>
          </a:p>
          <a:p>
            <a:pPr marL="342900" indent="-342900">
              <a:buFont typeface="Arial" panose="020B0604020202020204" pitchFamily="34" charset="0"/>
              <a:buChar char="•"/>
            </a:pPr>
            <a:r>
              <a:rPr lang="en-US" sz="2400" b="1" dirty="0"/>
              <a:t>New housing is being built! </a:t>
            </a:r>
            <a:endParaRPr lang="en-US" sz="2400" dirty="0"/>
          </a:p>
        </p:txBody>
      </p:sp>
    </p:spTree>
    <p:extLst>
      <p:ext uri="{BB962C8B-B14F-4D97-AF65-F5344CB8AC3E}">
        <p14:creationId xmlns:p14="http://schemas.microsoft.com/office/powerpoint/2010/main" val="900908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F3120-734A-B715-EC93-9F5CDA5EC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E62AA-43C4-1A0B-ED2F-B4A8F3E8F336}"/>
              </a:ext>
            </a:extLst>
          </p:cNvPr>
          <p:cNvSpPr>
            <a:spLocks noGrp="1"/>
          </p:cNvSpPr>
          <p:nvPr>
            <p:ph type="title"/>
          </p:nvPr>
        </p:nvSpPr>
        <p:spPr>
          <a:xfrm>
            <a:off x="831850" y="2247898"/>
            <a:ext cx="6566477" cy="2573483"/>
          </a:xfrm>
        </p:spPr>
        <p:txBody>
          <a:bodyPr>
            <a:normAutofit fontScale="90000"/>
          </a:bodyPr>
          <a:lstStyle/>
          <a:p>
            <a:r>
              <a:rPr lang="en-US" dirty="0"/>
              <a:t>MFTE as an incentive</a:t>
            </a:r>
            <a:br>
              <a:rPr lang="en-US" dirty="0"/>
            </a:br>
            <a:br>
              <a:rPr lang="en-US" dirty="0"/>
            </a:br>
            <a:endParaRPr lang="en-US" dirty="0"/>
          </a:p>
        </p:txBody>
      </p:sp>
      <p:sp>
        <p:nvSpPr>
          <p:cNvPr id="5" name="TextBox 4">
            <a:extLst>
              <a:ext uri="{FF2B5EF4-FFF2-40B4-BE49-F238E27FC236}">
                <a16:creationId xmlns:a16="http://schemas.microsoft.com/office/drawing/2014/main" id="{8FCD2B6E-146D-F0B6-A4F2-9E2ADAC448E2}"/>
              </a:ext>
            </a:extLst>
          </p:cNvPr>
          <p:cNvSpPr txBox="1"/>
          <p:nvPr/>
        </p:nvSpPr>
        <p:spPr>
          <a:xfrm>
            <a:off x="3048990" y="3247303"/>
            <a:ext cx="6097978" cy="369332"/>
          </a:xfrm>
          <a:prstGeom prst="rect">
            <a:avLst/>
          </a:prstGeom>
          <a:noFill/>
        </p:spPr>
        <p:txBody>
          <a:bodyPr wrap="square">
            <a:spAutoFit/>
          </a:bodyPr>
          <a:lstStyle/>
          <a:p>
            <a:r>
              <a:rPr lang="en-US" dirty="0"/>
              <a:t>Optional and </a:t>
            </a:r>
          </a:p>
        </p:txBody>
      </p:sp>
    </p:spTree>
    <p:extLst>
      <p:ext uri="{BB962C8B-B14F-4D97-AF65-F5344CB8AC3E}">
        <p14:creationId xmlns:p14="http://schemas.microsoft.com/office/powerpoint/2010/main" val="1480514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1480" y="631049"/>
            <a:ext cx="10569040" cy="646331"/>
          </a:xfrm>
          <a:prstGeom prst="rect">
            <a:avLst/>
          </a:prstGeom>
        </p:spPr>
        <p:txBody>
          <a:bodyPr wrap="square">
            <a:spAutoFit/>
          </a:bodyPr>
          <a:lstStyle/>
          <a:p>
            <a:r>
              <a:rPr lang="en-US" sz="3600" dirty="0">
                <a:solidFill>
                  <a:schemeClr val="accent5"/>
                </a:solidFill>
                <a:latin typeface="+mj-lt"/>
                <a:ea typeface="+mj-ea"/>
                <a:cs typeface="+mj-cs"/>
              </a:rPr>
              <a:t>MFTE is part of the spectrum of housing solutions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8739" b="30110"/>
          <a:stretch/>
        </p:blipFill>
        <p:spPr>
          <a:xfrm>
            <a:off x="843148" y="1757369"/>
            <a:ext cx="7959606" cy="2874008"/>
          </a:xfrm>
          <a:prstGeom prst="rect">
            <a:avLst/>
          </a:prstGeom>
        </p:spPr>
      </p:pic>
      <p:sp>
        <p:nvSpPr>
          <p:cNvPr id="3" name="Rectangle 2"/>
          <p:cNvSpPr/>
          <p:nvPr/>
        </p:nvSpPr>
        <p:spPr>
          <a:xfrm>
            <a:off x="4627274" y="4739757"/>
            <a:ext cx="4077339" cy="1223156"/>
          </a:xfrm>
          <a:prstGeom prst="rect">
            <a:avLst/>
          </a:prstGeom>
          <a:gradFill>
            <a:gsLst>
              <a:gs pos="42000">
                <a:schemeClr val="accent2"/>
              </a:gs>
              <a:gs pos="74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MFTE incentivizes units for low and moderate incomes, as well as</a:t>
            </a:r>
          </a:p>
          <a:p>
            <a:pPr algn="ctr"/>
            <a:r>
              <a:rPr lang="en-US" dirty="0"/>
              <a:t>market-rate units</a:t>
            </a:r>
          </a:p>
        </p:txBody>
      </p:sp>
      <p:sp>
        <p:nvSpPr>
          <p:cNvPr id="8" name="Rectangle 7"/>
          <p:cNvSpPr/>
          <p:nvPr/>
        </p:nvSpPr>
        <p:spPr>
          <a:xfrm>
            <a:off x="945925" y="4739758"/>
            <a:ext cx="3681350" cy="1223157"/>
          </a:xfrm>
          <a:prstGeom prst="rect">
            <a:avLst/>
          </a:prstGeom>
          <a:gradFill>
            <a:gsLst>
              <a:gs pos="100000">
                <a:schemeClr val="accent2">
                  <a:lumMod val="20000"/>
                  <a:lumOff val="80000"/>
                </a:schemeClr>
              </a:gs>
              <a:gs pos="16000">
                <a:schemeClr val="accent3">
                  <a:lumMod val="20000"/>
                  <a:lumOff val="80000"/>
                </a:schemeClr>
              </a:gs>
              <a:gs pos="39000">
                <a:schemeClr val="accent6">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600" dirty="0">
                <a:solidFill>
                  <a:schemeClr val="accent5"/>
                </a:solidFill>
              </a:rPr>
              <a:t>Housing Trust Fund, WS Housing Finance Commission and other programs support the development of deeply affordable housing at greater expense</a:t>
            </a:r>
          </a:p>
        </p:txBody>
      </p:sp>
      <p:sp>
        <p:nvSpPr>
          <p:cNvPr id="4" name="TextBox 3"/>
          <p:cNvSpPr txBox="1"/>
          <p:nvPr/>
        </p:nvSpPr>
        <p:spPr>
          <a:xfrm>
            <a:off x="9081370" y="3194373"/>
            <a:ext cx="2449570" cy="2554545"/>
          </a:xfrm>
          <a:prstGeom prst="rect">
            <a:avLst/>
          </a:prstGeom>
          <a:noFill/>
        </p:spPr>
        <p:txBody>
          <a:bodyPr wrap="square" rtlCol="0">
            <a:spAutoFit/>
          </a:bodyPr>
          <a:lstStyle/>
          <a:p>
            <a:pPr algn="ctr"/>
            <a:r>
              <a:rPr lang="en-US" sz="3200" b="1" dirty="0">
                <a:solidFill>
                  <a:schemeClr val="accent2"/>
                </a:solidFill>
              </a:rPr>
              <a:t>MFTE is a </a:t>
            </a:r>
          </a:p>
          <a:p>
            <a:pPr algn="ctr"/>
            <a:r>
              <a:rPr lang="en-US" sz="3200" b="1" dirty="0">
                <a:solidFill>
                  <a:schemeClr val="accent2"/>
                </a:solidFill>
              </a:rPr>
              <a:t>tool in the </a:t>
            </a:r>
          </a:p>
          <a:p>
            <a:pPr algn="ctr"/>
            <a:r>
              <a:rPr lang="en-US" sz="3200" b="1" dirty="0">
                <a:solidFill>
                  <a:schemeClr val="accent2"/>
                </a:solidFill>
              </a:rPr>
              <a:t>housing solutions toolbox</a:t>
            </a:r>
          </a:p>
        </p:txBody>
      </p:sp>
    </p:spTree>
    <p:extLst>
      <p:ext uri="{BB962C8B-B14F-4D97-AF65-F5344CB8AC3E}">
        <p14:creationId xmlns:p14="http://schemas.microsoft.com/office/powerpoint/2010/main" val="41598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5669-EF50-AA04-ABE6-05527C9D23E6}"/>
              </a:ext>
            </a:extLst>
          </p:cNvPr>
          <p:cNvSpPr>
            <a:spLocks noGrp="1"/>
          </p:cNvSpPr>
          <p:nvPr>
            <p:ph type="title"/>
          </p:nvPr>
        </p:nvSpPr>
        <p:spPr/>
        <p:txBody>
          <a:bodyPr>
            <a:normAutofit fontScale="90000"/>
          </a:bodyPr>
          <a:lstStyle/>
          <a:p>
            <a:r>
              <a:rPr lang="en-US" dirty="0"/>
              <a:t>MFTE is </a:t>
            </a:r>
            <a:r>
              <a:rPr lang="en-US" b="1" dirty="0"/>
              <a:t>significantly more affordable </a:t>
            </a:r>
            <a:r>
              <a:rPr lang="en-US" dirty="0"/>
              <a:t>than a direct subsidy</a:t>
            </a:r>
          </a:p>
        </p:txBody>
      </p:sp>
      <p:graphicFrame>
        <p:nvGraphicFramePr>
          <p:cNvPr id="10" name="Content Placeholder 9">
            <a:extLst>
              <a:ext uri="{FF2B5EF4-FFF2-40B4-BE49-F238E27FC236}">
                <a16:creationId xmlns:a16="http://schemas.microsoft.com/office/drawing/2014/main" id="{5905A0A7-93A9-BAE0-0E94-D9BEA95AAF36}"/>
              </a:ext>
            </a:extLst>
          </p:cNvPr>
          <p:cNvGraphicFramePr>
            <a:graphicFrameLocks noGrp="1"/>
          </p:cNvGraphicFramePr>
          <p:nvPr>
            <p:ph idx="1"/>
            <p:extLst>
              <p:ext uri="{D42A27DB-BD31-4B8C-83A1-F6EECF244321}">
                <p14:modId xmlns:p14="http://schemas.microsoft.com/office/powerpoint/2010/main" val="28705992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1175ECA6-C778-11F9-0F5E-6AC3FF0A6645}"/>
              </a:ext>
            </a:extLst>
          </p:cNvPr>
          <p:cNvSpPr/>
          <p:nvPr/>
        </p:nvSpPr>
        <p:spPr>
          <a:xfrm>
            <a:off x="838200" y="1609680"/>
            <a:ext cx="4108863" cy="914400"/>
          </a:xfrm>
          <a:prstGeom prst="rect">
            <a:avLst/>
          </a:prstGeom>
          <a:gradFill>
            <a:gsLst>
              <a:gs pos="42000">
                <a:schemeClr val="accent2"/>
              </a:gs>
              <a:gs pos="74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MFTE incentivizes units for low and moderate incomes, as well as</a:t>
            </a:r>
          </a:p>
          <a:p>
            <a:pPr algn="ctr"/>
            <a:r>
              <a:rPr lang="en-US" dirty="0"/>
              <a:t>market-rate units</a:t>
            </a:r>
          </a:p>
        </p:txBody>
      </p:sp>
      <p:sp>
        <p:nvSpPr>
          <p:cNvPr id="12" name="Rectangle 11">
            <a:extLst>
              <a:ext uri="{FF2B5EF4-FFF2-40B4-BE49-F238E27FC236}">
                <a16:creationId xmlns:a16="http://schemas.microsoft.com/office/drawing/2014/main" id="{AC687ED7-23A5-D237-6B5A-3753C85BFE8C}"/>
              </a:ext>
            </a:extLst>
          </p:cNvPr>
          <p:cNvSpPr/>
          <p:nvPr/>
        </p:nvSpPr>
        <p:spPr>
          <a:xfrm>
            <a:off x="838200" y="5478508"/>
            <a:ext cx="3681350" cy="914400"/>
          </a:xfrm>
          <a:prstGeom prst="rect">
            <a:avLst/>
          </a:prstGeom>
          <a:gradFill>
            <a:gsLst>
              <a:gs pos="100000">
                <a:schemeClr val="accent2">
                  <a:lumMod val="20000"/>
                  <a:lumOff val="80000"/>
                </a:schemeClr>
              </a:gs>
              <a:gs pos="16000">
                <a:schemeClr val="accent3">
                  <a:lumMod val="20000"/>
                  <a:lumOff val="80000"/>
                </a:schemeClr>
              </a:gs>
              <a:gs pos="39000">
                <a:schemeClr val="accent6">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solidFill>
                <a:latin typeface="+mj-lt"/>
              </a:rPr>
              <a:t>The Housing Trust Fund and other programs create deeply affordable housing at greater expense</a:t>
            </a:r>
          </a:p>
        </p:txBody>
      </p:sp>
    </p:spTree>
    <p:extLst>
      <p:ext uri="{BB962C8B-B14F-4D97-AF65-F5344CB8AC3E}">
        <p14:creationId xmlns:p14="http://schemas.microsoft.com/office/powerpoint/2010/main" val="1461353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MFTE’s limited cost does not reduce revenue, and new projects bring positive tax impacts</a:t>
            </a:r>
          </a:p>
        </p:txBody>
      </p:sp>
      <p:sp>
        <p:nvSpPr>
          <p:cNvPr id="3" name="Content Placeholder 2"/>
          <p:cNvSpPr>
            <a:spLocks noGrp="1"/>
          </p:cNvSpPr>
          <p:nvPr>
            <p:ph idx="1"/>
          </p:nvPr>
        </p:nvSpPr>
        <p:spPr>
          <a:xfrm>
            <a:off x="838200" y="1825624"/>
            <a:ext cx="10515600" cy="4503923"/>
          </a:xfrm>
        </p:spPr>
        <p:txBody>
          <a:bodyPr>
            <a:normAutofit fontScale="92500" lnSpcReduction="20000"/>
          </a:bodyPr>
          <a:lstStyle/>
          <a:p>
            <a:r>
              <a:rPr lang="en-US" dirty="0"/>
              <a:t>MFTE does not result in a reduction of revenue for the jurisdiction. A </a:t>
            </a:r>
            <a:r>
              <a:rPr lang="en-US" b="1" u="sng" dirty="0">
                <a:hlinkClick r:id="" action="ppaction://noaction"/>
              </a:rPr>
              <a:t>tax shift</a:t>
            </a:r>
            <a:r>
              <a:rPr lang="en-US" b="1" dirty="0"/>
              <a:t> </a:t>
            </a:r>
            <a:r>
              <a:rPr lang="en-US" dirty="0"/>
              <a:t>occurs, where the value of exemptions are evenly distributed to other parcels</a:t>
            </a:r>
          </a:p>
          <a:p>
            <a:r>
              <a:rPr lang="en-US" dirty="0"/>
              <a:t>New MFTE residential development also results in increases in other local revenue:</a:t>
            </a:r>
          </a:p>
          <a:p>
            <a:pPr lvl="1"/>
            <a:r>
              <a:rPr lang="en-US" dirty="0"/>
              <a:t>Sales taxes from construction</a:t>
            </a:r>
          </a:p>
          <a:p>
            <a:pPr lvl="1"/>
            <a:r>
              <a:rPr lang="en-US" dirty="0"/>
              <a:t>Real estate excise taxes (REETs)</a:t>
            </a:r>
          </a:p>
          <a:p>
            <a:pPr lvl="1"/>
            <a:r>
              <a:rPr lang="en-US" dirty="0"/>
              <a:t>Impact fees, connection charges, and other fees</a:t>
            </a:r>
          </a:p>
          <a:p>
            <a:pPr lvl="1"/>
            <a:r>
              <a:rPr lang="en-US" dirty="0"/>
              <a:t>Non-exempt property taxes</a:t>
            </a:r>
          </a:p>
          <a:p>
            <a:pPr lvl="1"/>
            <a:r>
              <a:rPr lang="en-US" dirty="0"/>
              <a:t>Increases in state-shared revenue</a:t>
            </a:r>
          </a:p>
          <a:p>
            <a:pPr lvl="1"/>
            <a:r>
              <a:rPr lang="en-US" dirty="0"/>
              <a:t>Increases in local sales and business and occupation (B&amp;O) taxes from resident spending</a:t>
            </a:r>
          </a:p>
          <a:p>
            <a:r>
              <a:rPr lang="en-US" dirty="0"/>
              <a:t>After the exemption expires, new construction remains, paying full value.</a:t>
            </a:r>
          </a:p>
        </p:txBody>
      </p:sp>
    </p:spTree>
    <p:extLst>
      <p:ext uri="{BB962C8B-B14F-4D97-AF65-F5344CB8AC3E}">
        <p14:creationId xmlns:p14="http://schemas.microsoft.com/office/powerpoint/2010/main" val="4238618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CDE02-26E3-8883-79DC-D6F7FD651FE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45DA7A9-2ED2-746D-0243-4DA2AEFF70F1}"/>
              </a:ext>
            </a:extLst>
          </p:cNvPr>
          <p:cNvSpPr>
            <a:spLocks noGrp="1"/>
          </p:cNvSpPr>
          <p:nvPr>
            <p:ph type="body" sz="quarter" idx="10"/>
          </p:nvPr>
        </p:nvSpPr>
        <p:spPr>
          <a:xfrm>
            <a:off x="831486" y="2425302"/>
            <a:ext cx="3670300" cy="292100"/>
          </a:xfrm>
        </p:spPr>
        <p:txBody>
          <a:bodyPr/>
          <a:lstStyle/>
          <a:p>
            <a:r>
              <a:rPr lang="en-US" dirty="0"/>
              <a:t>Eric Guida</a:t>
            </a:r>
          </a:p>
        </p:txBody>
      </p:sp>
      <p:sp>
        <p:nvSpPr>
          <p:cNvPr id="3" name="Text Placeholder 2">
            <a:extLst>
              <a:ext uri="{FF2B5EF4-FFF2-40B4-BE49-F238E27FC236}">
                <a16:creationId xmlns:a16="http://schemas.microsoft.com/office/drawing/2014/main" id="{D7C19AC3-E062-A048-2C0A-3AE359F3DF5D}"/>
              </a:ext>
            </a:extLst>
          </p:cNvPr>
          <p:cNvSpPr>
            <a:spLocks noGrp="1"/>
          </p:cNvSpPr>
          <p:nvPr>
            <p:ph type="body" sz="quarter" idx="11"/>
          </p:nvPr>
        </p:nvSpPr>
        <p:spPr>
          <a:xfrm>
            <a:off x="844910" y="2751874"/>
            <a:ext cx="4481385" cy="292100"/>
          </a:xfrm>
        </p:spPr>
        <p:txBody>
          <a:bodyPr/>
          <a:lstStyle/>
          <a:p>
            <a:r>
              <a:rPr lang="en-US" sz="1600" dirty="0"/>
              <a:t>Regional planner</a:t>
            </a:r>
          </a:p>
        </p:txBody>
      </p:sp>
      <p:sp>
        <p:nvSpPr>
          <p:cNvPr id="4" name="Text Placeholder 3">
            <a:extLst>
              <a:ext uri="{FF2B5EF4-FFF2-40B4-BE49-F238E27FC236}">
                <a16:creationId xmlns:a16="http://schemas.microsoft.com/office/drawing/2014/main" id="{45F49CF8-E0C1-4915-4930-2AD6FA88969D}"/>
              </a:ext>
            </a:extLst>
          </p:cNvPr>
          <p:cNvSpPr>
            <a:spLocks noGrp="1"/>
          </p:cNvSpPr>
          <p:nvPr>
            <p:ph type="body" sz="quarter" idx="12"/>
          </p:nvPr>
        </p:nvSpPr>
        <p:spPr>
          <a:xfrm>
            <a:off x="844911" y="3043974"/>
            <a:ext cx="3766093" cy="297335"/>
          </a:xfrm>
        </p:spPr>
        <p:txBody>
          <a:bodyPr/>
          <a:lstStyle/>
          <a:p>
            <a:r>
              <a:rPr lang="en-US" sz="1600" dirty="0"/>
              <a:t>Eric.Guida@commerce.wa.gov</a:t>
            </a:r>
          </a:p>
        </p:txBody>
      </p:sp>
      <p:sp>
        <p:nvSpPr>
          <p:cNvPr id="5" name="Text Placeholder 4">
            <a:extLst>
              <a:ext uri="{FF2B5EF4-FFF2-40B4-BE49-F238E27FC236}">
                <a16:creationId xmlns:a16="http://schemas.microsoft.com/office/drawing/2014/main" id="{74A14A73-7BD1-CE69-3A47-DE94B728406F}"/>
              </a:ext>
            </a:extLst>
          </p:cNvPr>
          <p:cNvSpPr>
            <a:spLocks noGrp="1"/>
          </p:cNvSpPr>
          <p:nvPr>
            <p:ph type="body" sz="quarter" idx="13"/>
          </p:nvPr>
        </p:nvSpPr>
        <p:spPr>
          <a:xfrm>
            <a:off x="844911" y="3368207"/>
            <a:ext cx="3766094" cy="297335"/>
          </a:xfrm>
        </p:spPr>
        <p:txBody>
          <a:bodyPr/>
          <a:lstStyle/>
          <a:p>
            <a:r>
              <a:rPr lang="en-US" sz="1600" dirty="0"/>
              <a:t>Phone</a:t>
            </a:r>
          </a:p>
        </p:txBody>
      </p:sp>
      <p:sp>
        <p:nvSpPr>
          <p:cNvPr id="6" name="Title 5">
            <a:extLst>
              <a:ext uri="{FF2B5EF4-FFF2-40B4-BE49-F238E27FC236}">
                <a16:creationId xmlns:a16="http://schemas.microsoft.com/office/drawing/2014/main" id="{E4F6C2E1-2ADD-93C2-FC8E-06F995289E22}"/>
              </a:ext>
            </a:extLst>
          </p:cNvPr>
          <p:cNvSpPr>
            <a:spLocks noGrp="1"/>
          </p:cNvSpPr>
          <p:nvPr>
            <p:ph type="title"/>
          </p:nvPr>
        </p:nvSpPr>
        <p:spPr>
          <a:xfrm>
            <a:off x="720286" y="1026609"/>
            <a:ext cx="5717836" cy="894354"/>
          </a:xfrm>
        </p:spPr>
        <p:txBody>
          <a:bodyPr>
            <a:normAutofit fontScale="90000"/>
          </a:bodyPr>
          <a:lstStyle/>
          <a:p>
            <a:r>
              <a:rPr lang="en-US" dirty="0"/>
              <a:t>Questions?</a:t>
            </a:r>
          </a:p>
        </p:txBody>
      </p:sp>
      <p:sp>
        <p:nvSpPr>
          <p:cNvPr id="8" name="TextBox 7">
            <a:extLst>
              <a:ext uri="{FF2B5EF4-FFF2-40B4-BE49-F238E27FC236}">
                <a16:creationId xmlns:a16="http://schemas.microsoft.com/office/drawing/2014/main" id="{BCD19FCF-AFC7-F4B7-2AE1-0735D282CBAE}"/>
              </a:ext>
            </a:extLst>
          </p:cNvPr>
          <p:cNvSpPr txBox="1"/>
          <p:nvPr/>
        </p:nvSpPr>
        <p:spPr>
          <a:xfrm>
            <a:off x="6438122" y="5571465"/>
            <a:ext cx="5469539" cy="338554"/>
          </a:xfrm>
          <a:prstGeom prst="rect">
            <a:avLst/>
          </a:prstGeom>
          <a:noFill/>
        </p:spPr>
        <p:txBody>
          <a:bodyPr wrap="square" rtlCol="0">
            <a:spAutoFit/>
          </a:bodyPr>
          <a:lstStyle/>
          <a:p>
            <a:r>
              <a:rPr lang="en-US" sz="1600" b="1" dirty="0">
                <a:solidFill>
                  <a:schemeClr val="bg1"/>
                </a:solidFill>
              </a:rPr>
              <a:t>www.commerce.wa.gov/planning-for-housing</a:t>
            </a:r>
          </a:p>
        </p:txBody>
      </p:sp>
    </p:spTree>
    <p:extLst>
      <p:ext uri="{BB962C8B-B14F-4D97-AF65-F5344CB8AC3E}">
        <p14:creationId xmlns:p14="http://schemas.microsoft.com/office/powerpoint/2010/main" val="2339656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8063" y="235762"/>
            <a:ext cx="11344561" cy="1218948"/>
          </a:xfrm>
        </p:spPr>
        <p:txBody>
          <a:bodyPr>
            <a:noAutofit/>
          </a:bodyPr>
          <a:lstStyle/>
          <a:p>
            <a:r>
              <a:rPr lang="en-US" sz="3200" dirty="0">
                <a:solidFill>
                  <a:schemeClr val="bg2">
                    <a:lumMod val="25000"/>
                  </a:schemeClr>
                </a:solidFill>
              </a:rPr>
              <a:t>Growth Management Act (GMA) requires that comprehensive plans and development regulations be updated every 10 years</a:t>
            </a:r>
          </a:p>
        </p:txBody>
      </p:sp>
      <p:pic>
        <p:nvPicPr>
          <p:cNvPr id="11" name="Picture 10"/>
          <p:cNvPicPr>
            <a:picLocks noChangeAspect="1"/>
          </p:cNvPicPr>
          <p:nvPr/>
        </p:nvPicPr>
        <p:blipFill rotWithShape="1">
          <a:blip r:embed="rId3"/>
          <a:srcRect t="2214" b="16073"/>
          <a:stretch/>
        </p:blipFill>
        <p:spPr>
          <a:xfrm>
            <a:off x="700365" y="1699269"/>
            <a:ext cx="7021235" cy="4555208"/>
          </a:xfrm>
          <a:prstGeom prst="rect">
            <a:avLst/>
          </a:prstGeom>
        </p:spPr>
      </p:pic>
      <p:pic>
        <p:nvPicPr>
          <p:cNvPr id="16" name="Picture 15"/>
          <p:cNvPicPr>
            <a:picLocks noChangeAspect="1"/>
          </p:cNvPicPr>
          <p:nvPr/>
        </p:nvPicPr>
        <p:blipFill rotWithShape="1">
          <a:blip r:embed="rId3"/>
          <a:srcRect l="53604" t="85707" b="7418"/>
          <a:stretch/>
        </p:blipFill>
        <p:spPr>
          <a:xfrm>
            <a:off x="7763180" y="3638349"/>
            <a:ext cx="3952380" cy="592831"/>
          </a:xfrm>
          <a:prstGeom prst="rect">
            <a:avLst/>
          </a:prstGeom>
        </p:spPr>
      </p:pic>
      <p:pic>
        <p:nvPicPr>
          <p:cNvPr id="18" name="Picture 17"/>
          <p:cNvPicPr>
            <a:picLocks noChangeAspect="1"/>
          </p:cNvPicPr>
          <p:nvPr/>
        </p:nvPicPr>
        <p:blipFill rotWithShape="1">
          <a:blip r:embed="rId3"/>
          <a:srcRect l="18842" t="93048" r="47281" b="-11941"/>
          <a:stretch/>
        </p:blipFill>
        <p:spPr>
          <a:xfrm>
            <a:off x="7763180" y="4299477"/>
            <a:ext cx="4065069" cy="1955000"/>
          </a:xfrm>
          <a:prstGeom prst="rect">
            <a:avLst/>
          </a:prstGeom>
        </p:spPr>
      </p:pic>
      <p:pic>
        <p:nvPicPr>
          <p:cNvPr id="19" name="Picture 18"/>
          <p:cNvPicPr>
            <a:picLocks noChangeAspect="1"/>
          </p:cNvPicPr>
          <p:nvPr/>
        </p:nvPicPr>
        <p:blipFill rotWithShape="1">
          <a:blip r:embed="rId3"/>
          <a:srcRect l="-45540" t="84260" r="45540" b="7599"/>
          <a:stretch/>
        </p:blipFill>
        <p:spPr>
          <a:xfrm>
            <a:off x="3551127" y="2704699"/>
            <a:ext cx="8566981" cy="755683"/>
          </a:xfrm>
          <a:prstGeom prst="rect">
            <a:avLst/>
          </a:prstGeom>
        </p:spPr>
      </p:pic>
    </p:spTree>
    <p:extLst>
      <p:ext uri="{BB962C8B-B14F-4D97-AF65-F5344CB8AC3E}">
        <p14:creationId xmlns:p14="http://schemas.microsoft.com/office/powerpoint/2010/main" val="3270606497"/>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B3D50-6E24-A582-BF61-0CD8536D8503}"/>
              </a:ext>
            </a:extLst>
          </p:cNvPr>
          <p:cNvSpPr>
            <a:spLocks noGrp="1"/>
          </p:cNvSpPr>
          <p:nvPr>
            <p:ph type="title"/>
          </p:nvPr>
        </p:nvSpPr>
        <p:spPr/>
        <p:txBody>
          <a:bodyPr/>
          <a:lstStyle/>
          <a:p>
            <a:r>
              <a:rPr lang="en-US" dirty="0"/>
              <a:t>Updated GMA goal for housing</a:t>
            </a:r>
          </a:p>
        </p:txBody>
      </p:sp>
      <p:sp>
        <p:nvSpPr>
          <p:cNvPr id="4" name="Content Placeholder 3">
            <a:extLst>
              <a:ext uri="{FF2B5EF4-FFF2-40B4-BE49-F238E27FC236}">
                <a16:creationId xmlns:a16="http://schemas.microsoft.com/office/drawing/2014/main" id="{A295544D-5AF1-163B-66DB-CA5AAB4909FE}"/>
              </a:ext>
            </a:extLst>
          </p:cNvPr>
          <p:cNvSpPr>
            <a:spLocks noGrp="1"/>
          </p:cNvSpPr>
          <p:nvPr>
            <p:ph sz="half" idx="2"/>
          </p:nvPr>
        </p:nvSpPr>
        <p:spPr>
          <a:xfrm>
            <a:off x="914400" y="1944378"/>
            <a:ext cx="8467106" cy="4351338"/>
          </a:xfrm>
        </p:spPr>
        <p:txBody>
          <a:bodyPr>
            <a:normAutofit/>
          </a:bodyPr>
          <a:lstStyle/>
          <a:p>
            <a:pPr indent="-3175">
              <a:buNone/>
            </a:pPr>
            <a:r>
              <a:rPr lang="en-US" strike="sngStrike" dirty="0"/>
              <a:t>Encourage </a:t>
            </a:r>
            <a:r>
              <a:rPr lang="en-US" b="0" i="0" u="sng" dirty="0">
                <a:effectLst/>
              </a:rPr>
              <a:t>Plan for and accommodate </a:t>
            </a:r>
            <a:r>
              <a:rPr lang="en-US" b="0" i="0" dirty="0">
                <a:solidFill>
                  <a:srgbClr val="000000"/>
                </a:solidFill>
                <a:effectLst/>
              </a:rPr>
              <a:t>housing affordable to all economic segments of the population of this state, </a:t>
            </a:r>
          </a:p>
          <a:p>
            <a:pPr indent="-3175">
              <a:buNone/>
            </a:pPr>
            <a:r>
              <a:rPr lang="en-US" b="0" i="0" dirty="0">
                <a:solidFill>
                  <a:srgbClr val="000000"/>
                </a:solidFill>
                <a:effectLst/>
              </a:rPr>
              <a:t>Promote a variety of residential densities and housing types, and </a:t>
            </a:r>
          </a:p>
          <a:p>
            <a:pPr indent="-3175" algn="l">
              <a:buNone/>
            </a:pPr>
            <a:r>
              <a:rPr lang="en-US" dirty="0">
                <a:solidFill>
                  <a:srgbClr val="000000"/>
                </a:solidFill>
              </a:rPr>
              <a:t>E</a:t>
            </a:r>
            <a:r>
              <a:rPr lang="en-US" b="0" i="0" dirty="0">
                <a:solidFill>
                  <a:srgbClr val="000000"/>
                </a:solidFill>
                <a:effectLst/>
              </a:rPr>
              <a:t>ncourage preservation of existing housing stock.</a:t>
            </a:r>
          </a:p>
          <a:p>
            <a:pPr algn="r">
              <a:buNone/>
            </a:pPr>
            <a:br>
              <a:rPr lang="en-US" sz="2400" dirty="0"/>
            </a:br>
            <a:r>
              <a:rPr lang="en-US" sz="2400" dirty="0">
                <a:solidFill>
                  <a:schemeClr val="accent6"/>
                </a:solidFill>
              </a:rPr>
              <a:t>RCW 36.70A.020(4)</a:t>
            </a:r>
          </a:p>
          <a:p>
            <a:pPr algn="r">
              <a:buNone/>
            </a:pPr>
            <a:r>
              <a:rPr lang="en-US" sz="2400" dirty="0">
                <a:solidFill>
                  <a:srgbClr val="000000"/>
                </a:solidFill>
              </a:rPr>
              <a:t>amended by HB 1220 in 2021</a:t>
            </a:r>
          </a:p>
          <a:p>
            <a:pPr>
              <a:buNone/>
            </a:pPr>
            <a:endParaRPr lang="en-US" dirty="0"/>
          </a:p>
        </p:txBody>
      </p:sp>
    </p:spTree>
    <p:extLst>
      <p:ext uri="{BB962C8B-B14F-4D97-AF65-F5344CB8AC3E}">
        <p14:creationId xmlns:p14="http://schemas.microsoft.com/office/powerpoint/2010/main" val="2267653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Updated housing element requirements</a:t>
            </a:r>
          </a:p>
        </p:txBody>
      </p:sp>
      <p:sp>
        <p:nvSpPr>
          <p:cNvPr id="3" name="Content Placeholder 2"/>
          <p:cNvSpPr>
            <a:spLocks noGrp="1"/>
          </p:cNvSpPr>
          <p:nvPr>
            <p:ph idx="1"/>
          </p:nvPr>
        </p:nvSpPr>
        <p:spPr>
          <a:xfrm>
            <a:off x="838199" y="1500888"/>
            <a:ext cx="9531699" cy="4411263"/>
          </a:xfrm>
        </p:spPr>
        <p:txBody>
          <a:bodyPr>
            <a:normAutofit fontScale="25000" lnSpcReduction="20000"/>
          </a:bodyPr>
          <a:lstStyle/>
          <a:p>
            <a:pPr marL="457200" lvl="1" indent="0">
              <a:lnSpc>
                <a:spcPct val="100000"/>
              </a:lnSpc>
              <a:spcBef>
                <a:spcPts val="0"/>
              </a:spcBef>
              <a:buNone/>
            </a:pPr>
            <a:endParaRPr lang="en-US" sz="6400" dirty="0"/>
          </a:p>
          <a:p>
            <a:pPr marL="0" lvl="1" indent="0">
              <a:lnSpc>
                <a:spcPct val="100000"/>
              </a:lnSpc>
              <a:spcBef>
                <a:spcPts val="0"/>
              </a:spcBef>
              <a:spcAft>
                <a:spcPts val="300"/>
              </a:spcAft>
              <a:buNone/>
            </a:pPr>
            <a:r>
              <a:rPr lang="en-US" sz="9600" b="1" dirty="0">
                <a:solidFill>
                  <a:schemeClr val="accent2"/>
                </a:solidFill>
              </a:rPr>
              <a:t>Local housing element to: </a:t>
            </a:r>
          </a:p>
          <a:p>
            <a:pPr marL="457200" lvl="1" indent="-457200">
              <a:lnSpc>
                <a:spcPct val="110000"/>
              </a:lnSpc>
              <a:spcAft>
                <a:spcPts val="300"/>
              </a:spcAft>
              <a:buClr>
                <a:schemeClr val="accent5"/>
              </a:buClr>
              <a:buFont typeface="+mj-lt"/>
              <a:buAutoNum type="arabicParenR"/>
            </a:pPr>
            <a:r>
              <a:rPr lang="en-US" sz="8800" dirty="0">
                <a:solidFill>
                  <a:schemeClr val="tx2"/>
                </a:solidFill>
              </a:rPr>
              <a:t>Conduct an </a:t>
            </a:r>
            <a:r>
              <a:rPr lang="en-US" sz="8800" b="1" dirty="0">
                <a:solidFill>
                  <a:schemeClr val="tx2"/>
                </a:solidFill>
              </a:rPr>
              <a:t>inventory and analysis of all housing needs </a:t>
            </a:r>
            <a:r>
              <a:rPr lang="en-US" sz="8400" dirty="0"/>
              <a:t>by income level, including permanent supportive housing (PSH) and emergency housing</a:t>
            </a:r>
          </a:p>
          <a:p>
            <a:pPr marL="457200" lvl="1" indent="-457200">
              <a:lnSpc>
                <a:spcPct val="110000"/>
              </a:lnSpc>
              <a:spcAft>
                <a:spcPts val="300"/>
              </a:spcAft>
              <a:buClr>
                <a:schemeClr val="accent5"/>
              </a:buClr>
              <a:buFont typeface="+mj-lt"/>
              <a:buAutoNum type="arabicParenR"/>
            </a:pPr>
            <a:r>
              <a:rPr lang="en-US" sz="8800" b="1" dirty="0">
                <a:solidFill>
                  <a:schemeClr val="accent2"/>
                </a:solidFill>
              </a:rPr>
              <a:t>Identify</a:t>
            </a:r>
            <a:r>
              <a:rPr lang="en-US" sz="8800" dirty="0">
                <a:solidFill>
                  <a:schemeClr val="accent2"/>
                </a:solidFill>
              </a:rPr>
              <a:t> </a:t>
            </a:r>
            <a:r>
              <a:rPr lang="en-US" sz="8800" b="1" dirty="0">
                <a:solidFill>
                  <a:schemeClr val="accent2"/>
                </a:solidFill>
              </a:rPr>
              <a:t>sufficient capacity of land </a:t>
            </a:r>
            <a:r>
              <a:rPr lang="en-US" sz="8800" dirty="0">
                <a:solidFill>
                  <a:schemeClr val="tx2"/>
                </a:solidFill>
              </a:rPr>
              <a:t>for identified housing needs </a:t>
            </a:r>
            <a:r>
              <a:rPr lang="en-US" sz="8800" dirty="0"/>
              <a:t>for all income levels</a:t>
            </a:r>
          </a:p>
          <a:p>
            <a:pPr marL="457200" lvl="1" indent="-457200">
              <a:lnSpc>
                <a:spcPct val="110000"/>
              </a:lnSpc>
              <a:spcAft>
                <a:spcPts val="300"/>
              </a:spcAft>
              <a:buClr>
                <a:schemeClr val="accent5"/>
              </a:buClr>
              <a:buFont typeface="+mj-lt"/>
              <a:buAutoNum type="arabicParenR"/>
            </a:pPr>
            <a:r>
              <a:rPr lang="en-US" sz="8800" dirty="0">
                <a:solidFill>
                  <a:schemeClr val="tx2"/>
                </a:solidFill>
              </a:rPr>
              <a:t>Include </a:t>
            </a:r>
            <a:r>
              <a:rPr lang="en-US" sz="8800" b="1" dirty="0"/>
              <a:t>policies for middle housing </a:t>
            </a:r>
          </a:p>
          <a:p>
            <a:pPr marL="457200" lvl="1" indent="-457200">
              <a:lnSpc>
                <a:spcPct val="110000"/>
              </a:lnSpc>
              <a:spcAft>
                <a:spcPts val="300"/>
              </a:spcAft>
              <a:buClr>
                <a:schemeClr val="accent5"/>
              </a:buClr>
              <a:buFont typeface="+mj-lt"/>
              <a:buAutoNum type="arabicParenR"/>
            </a:pPr>
            <a:r>
              <a:rPr lang="en-US" sz="8800" b="1" dirty="0">
                <a:solidFill>
                  <a:schemeClr val="accent2"/>
                </a:solidFill>
              </a:rPr>
              <a:t>Make adequate provisions</a:t>
            </a:r>
            <a:r>
              <a:rPr lang="en-US" sz="8800" dirty="0">
                <a:solidFill>
                  <a:schemeClr val="accent2"/>
                </a:solidFill>
              </a:rPr>
              <a:t> </a:t>
            </a:r>
            <a:r>
              <a:rPr lang="en-US" sz="8800" b="1" dirty="0">
                <a:solidFill>
                  <a:schemeClr val="accent2"/>
                </a:solidFill>
              </a:rPr>
              <a:t>for all housing needs</a:t>
            </a:r>
            <a:r>
              <a:rPr lang="en-US" sz="8800" dirty="0">
                <a:solidFill>
                  <a:schemeClr val="tx2"/>
                </a:solidFill>
              </a:rPr>
              <a:t>, </a:t>
            </a:r>
            <a:r>
              <a:rPr lang="en-US" sz="8800" dirty="0"/>
              <a:t>including documenting  programs and actions needed to achieve housing availability such as gaps in local funding, development regulations, etc</a:t>
            </a:r>
            <a:r>
              <a:rPr lang="en-US" sz="8800" dirty="0">
                <a:solidFill>
                  <a:schemeClr val="tx2"/>
                </a:solidFill>
              </a:rPr>
              <a:t>.</a:t>
            </a:r>
            <a:endParaRPr lang="en-US" dirty="0">
              <a:solidFill>
                <a:schemeClr val="tx2"/>
              </a:solidFill>
            </a:endParaRPr>
          </a:p>
          <a:p>
            <a:pPr marL="457200" lvl="1" indent="-457200">
              <a:lnSpc>
                <a:spcPct val="110000"/>
              </a:lnSpc>
              <a:spcAft>
                <a:spcPts val="300"/>
              </a:spcAft>
              <a:buClr>
                <a:schemeClr val="accent5"/>
              </a:buClr>
              <a:buFont typeface="+mj-lt"/>
              <a:buAutoNum type="arabicParenR"/>
            </a:pPr>
            <a:r>
              <a:rPr lang="en-US" sz="8800" b="1" dirty="0"/>
              <a:t>Address</a:t>
            </a:r>
            <a:r>
              <a:rPr lang="en-US" sz="8800" dirty="0"/>
              <a:t> </a:t>
            </a:r>
            <a:r>
              <a:rPr lang="en-US" sz="8800" b="1" dirty="0"/>
              <a:t>racially disparate impacts, displacement, exclusion and displacement risk </a:t>
            </a:r>
            <a:r>
              <a:rPr lang="en-US" sz="8800" dirty="0"/>
              <a:t>in housing through policies and regulations </a:t>
            </a:r>
          </a:p>
        </p:txBody>
      </p:sp>
      <p:sp>
        <p:nvSpPr>
          <p:cNvPr id="5" name="TextBox 4">
            <a:extLst>
              <a:ext uri="{FF2B5EF4-FFF2-40B4-BE49-F238E27FC236}">
                <a16:creationId xmlns:a16="http://schemas.microsoft.com/office/drawing/2014/main" id="{E0670E20-8380-36DF-C326-7A5D9D5DBBEF}"/>
              </a:ext>
            </a:extLst>
          </p:cNvPr>
          <p:cNvSpPr txBox="1"/>
          <p:nvPr/>
        </p:nvSpPr>
        <p:spPr>
          <a:xfrm>
            <a:off x="5255822" y="5721375"/>
            <a:ext cx="6097978" cy="646331"/>
          </a:xfrm>
          <a:prstGeom prst="rect">
            <a:avLst/>
          </a:prstGeom>
          <a:noFill/>
        </p:spPr>
        <p:txBody>
          <a:bodyPr wrap="square">
            <a:spAutoFit/>
          </a:bodyPr>
          <a:lstStyle/>
          <a:p>
            <a:pPr algn="r">
              <a:buNone/>
            </a:pPr>
            <a:r>
              <a:rPr lang="en-US" sz="1800" dirty="0">
                <a:solidFill>
                  <a:schemeClr val="accent6"/>
                </a:solidFill>
              </a:rPr>
              <a:t>RCW 36.70A.0</a:t>
            </a:r>
            <a:r>
              <a:rPr lang="en-US" dirty="0">
                <a:solidFill>
                  <a:schemeClr val="accent6"/>
                </a:solidFill>
              </a:rPr>
              <a:t>7</a:t>
            </a:r>
            <a:r>
              <a:rPr lang="en-US" sz="1800" dirty="0">
                <a:solidFill>
                  <a:schemeClr val="accent6"/>
                </a:solidFill>
              </a:rPr>
              <a:t>0(2)</a:t>
            </a:r>
          </a:p>
          <a:p>
            <a:pPr algn="r">
              <a:buNone/>
            </a:pPr>
            <a:r>
              <a:rPr lang="en-US" sz="1800" dirty="0">
                <a:solidFill>
                  <a:srgbClr val="000000"/>
                </a:solidFill>
              </a:rPr>
              <a:t>amended by HB 1220 in 2021</a:t>
            </a:r>
          </a:p>
        </p:txBody>
      </p:sp>
    </p:spTree>
    <p:extLst>
      <p:ext uri="{BB962C8B-B14F-4D97-AF65-F5344CB8AC3E}">
        <p14:creationId xmlns:p14="http://schemas.microsoft.com/office/powerpoint/2010/main" val="3044482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226446"/>
            <a:ext cx="10515600" cy="1218948"/>
          </a:xfrm>
        </p:spPr>
        <p:txBody>
          <a:bodyPr/>
          <a:lstStyle/>
          <a:p>
            <a:r>
              <a:rPr lang="en-US" dirty="0"/>
              <a:t>Adequate provisions </a:t>
            </a:r>
          </a:p>
        </p:txBody>
      </p:sp>
      <p:sp>
        <p:nvSpPr>
          <p:cNvPr id="4" name="Content Placeholder 2">
            <a:extLst>
              <a:ext uri="{FF2B5EF4-FFF2-40B4-BE49-F238E27FC236}">
                <a16:creationId xmlns:a16="http://schemas.microsoft.com/office/drawing/2014/main" id="{4BFFFE29-F9B7-E7AC-08E6-53F72B47B364}"/>
              </a:ext>
            </a:extLst>
          </p:cNvPr>
          <p:cNvSpPr txBox="1">
            <a:spLocks/>
          </p:cNvSpPr>
          <p:nvPr/>
        </p:nvSpPr>
        <p:spPr>
          <a:xfrm>
            <a:off x="838198" y="1626919"/>
            <a:ext cx="10873637" cy="473825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200" b="1" dirty="0"/>
              <a:t>RCW 36.70A.070(2)(d): “The housing element </a:t>
            </a:r>
            <a:r>
              <a:rPr lang="en-US" sz="2200" b="1" u="sng" dirty="0"/>
              <a:t>makes adequate provisions </a:t>
            </a:r>
            <a:r>
              <a:rPr lang="en-US" sz="2200" b="1" dirty="0"/>
              <a:t>for existing and projected needs of all economic segments of the community, including:” </a:t>
            </a:r>
          </a:p>
          <a:p>
            <a:pPr marL="625475" indent="-400050" algn="l">
              <a:buAutoNum type="romanLcParenBoth"/>
            </a:pPr>
            <a:r>
              <a:rPr lang="en-US" sz="2200" b="0" dirty="0">
                <a:solidFill>
                  <a:srgbClr val="000000"/>
                </a:solidFill>
                <a:effectLst/>
              </a:rPr>
              <a:t>Incorporating consideration for low, very low, extremely low, and moderate-income households;</a:t>
            </a:r>
          </a:p>
          <a:p>
            <a:pPr marL="625475" indent="-400050" algn="l">
              <a:buAutoNum type="romanLcParenBoth"/>
            </a:pPr>
            <a:r>
              <a:rPr lang="en-US" sz="2200" b="1" dirty="0">
                <a:solidFill>
                  <a:srgbClr val="000000"/>
                </a:solidFill>
                <a:effectLst/>
              </a:rPr>
              <a:t>Documenting programs and actions needed to achieve housing availability </a:t>
            </a:r>
            <a:r>
              <a:rPr lang="en-US" sz="2200" b="0" dirty="0">
                <a:solidFill>
                  <a:srgbClr val="000000"/>
                </a:solidFill>
                <a:effectLst/>
              </a:rPr>
              <a:t>including gaps in local funding, barriers such as development regulations, and other limitations; </a:t>
            </a:r>
          </a:p>
          <a:p>
            <a:pPr marL="0" indent="0">
              <a:buNone/>
            </a:pPr>
            <a:endParaRPr lang="en-US" sz="2200" b="1" dirty="0">
              <a:solidFill>
                <a:schemeClr val="accent6"/>
              </a:solidFill>
            </a:endParaRPr>
          </a:p>
          <a:p>
            <a:pPr marL="0" indent="0">
              <a:buNone/>
            </a:pPr>
            <a:r>
              <a:rPr lang="en-US" sz="2200" b="1" dirty="0">
                <a:solidFill>
                  <a:schemeClr val="accent6"/>
                </a:solidFill>
              </a:rPr>
              <a:t>Minimum requirements:</a:t>
            </a:r>
          </a:p>
          <a:p>
            <a:r>
              <a:rPr lang="en-US" sz="2200" b="1" dirty="0"/>
              <a:t>Identify where housing production is not meeting local housing needs</a:t>
            </a:r>
          </a:p>
          <a:p>
            <a:r>
              <a:rPr lang="en-US" sz="2200" b="1" dirty="0"/>
              <a:t>Identify factors within the control of the local government that are barriers to needed housing</a:t>
            </a:r>
          </a:p>
          <a:p>
            <a:pPr lvl="1"/>
            <a:r>
              <a:rPr lang="en-US" sz="2200" dirty="0"/>
              <a:t>Review zoning regulations (setbacks, heights, parking, etc.)</a:t>
            </a:r>
          </a:p>
          <a:p>
            <a:pPr lvl="1"/>
            <a:r>
              <a:rPr lang="en-US" sz="2200" dirty="0"/>
              <a:t>Review permitting processes and fee structures</a:t>
            </a:r>
          </a:p>
          <a:p>
            <a:pPr lvl="1"/>
            <a:r>
              <a:rPr lang="en-US" sz="2200" dirty="0"/>
              <a:t>Review availability of capital facilities</a:t>
            </a:r>
          </a:p>
          <a:p>
            <a:pPr lvl="1"/>
            <a:r>
              <a:rPr lang="en-US" sz="2200" dirty="0"/>
              <a:t>Consider full range of incentives to encourage housing.</a:t>
            </a:r>
          </a:p>
        </p:txBody>
      </p:sp>
    </p:spTree>
    <p:extLst>
      <p:ext uri="{BB962C8B-B14F-4D97-AF65-F5344CB8AC3E}">
        <p14:creationId xmlns:p14="http://schemas.microsoft.com/office/powerpoint/2010/main" val="2152911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4241" y="683041"/>
            <a:ext cx="9711267" cy="819033"/>
          </a:xfrm>
        </p:spPr>
        <p:txBody>
          <a:bodyPr>
            <a:normAutofit fontScale="90000"/>
          </a:bodyPr>
          <a:lstStyle/>
          <a:p>
            <a:r>
              <a:rPr lang="en-US" sz="3600" dirty="0"/>
              <a:t>Commerce to project statewide housing need</a:t>
            </a:r>
            <a:br>
              <a:rPr lang="en-US" sz="3600" dirty="0"/>
            </a:br>
            <a:r>
              <a:rPr lang="en-US" sz="3600" dirty="0"/>
              <a:t>We need 1.1 million new homes  (over 20 years)</a:t>
            </a:r>
            <a:endParaRPr lang="en-US" sz="2400" dirty="0"/>
          </a:p>
        </p:txBody>
      </p:sp>
      <p:sp>
        <p:nvSpPr>
          <p:cNvPr id="2" name="TextBox 1"/>
          <p:cNvSpPr txBox="1"/>
          <p:nvPr/>
        </p:nvSpPr>
        <p:spPr>
          <a:xfrm>
            <a:off x="950026" y="5657834"/>
            <a:ext cx="10106459" cy="646331"/>
          </a:xfrm>
          <a:prstGeom prst="rect">
            <a:avLst/>
          </a:prstGeom>
          <a:noFill/>
        </p:spPr>
        <p:txBody>
          <a:bodyPr wrap="square" rtlCol="0">
            <a:spAutoFit/>
          </a:bodyPr>
          <a:lstStyle/>
          <a:p>
            <a:r>
              <a:rPr lang="en-US" dirty="0"/>
              <a:t>We also need 91,357 emergency housing beds over the next 20 years.</a:t>
            </a:r>
          </a:p>
          <a:p>
            <a:r>
              <a:rPr lang="en-US" i="1" dirty="0">
                <a:solidFill>
                  <a:schemeClr val="accent6"/>
                </a:solidFill>
              </a:rPr>
              <a:t>www.commerce.wa.gov/growth-management/housing-planning/housing-guidance</a:t>
            </a:r>
            <a:r>
              <a:rPr lang="en-US" sz="1600" dirty="0"/>
              <a: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753" b="29668"/>
          <a:stretch/>
        </p:blipFill>
        <p:spPr>
          <a:xfrm>
            <a:off x="834241" y="1599555"/>
            <a:ext cx="8593667" cy="4058279"/>
          </a:xfrm>
          <a:prstGeom prst="rect">
            <a:avLst/>
          </a:prstGeom>
        </p:spPr>
      </p:pic>
      <p:sp>
        <p:nvSpPr>
          <p:cNvPr id="5" name="TextBox 4"/>
          <p:cNvSpPr txBox="1"/>
          <p:nvPr/>
        </p:nvSpPr>
        <p:spPr>
          <a:xfrm>
            <a:off x="9838267" y="397932"/>
            <a:ext cx="2125133" cy="5937010"/>
          </a:xfrm>
          <a:prstGeom prst="rect">
            <a:avLst/>
          </a:prstGeom>
          <a:noFill/>
          <a:ln>
            <a:solidFill>
              <a:srgbClr val="000000"/>
            </a:solidFill>
          </a:ln>
        </p:spPr>
        <p:txBody>
          <a:bodyPr wrap="square" rtlCol="0">
            <a:spAutoFit/>
          </a:bodyPr>
          <a:lstStyle/>
          <a:p>
            <a:r>
              <a:rPr lang="en-US" b="1" dirty="0">
                <a:solidFill>
                  <a:schemeClr val="accent6"/>
                </a:solidFill>
              </a:rPr>
              <a:t>How did we get projections?</a:t>
            </a:r>
          </a:p>
          <a:p>
            <a:endParaRPr lang="en-US" dirty="0"/>
          </a:p>
          <a:p>
            <a:r>
              <a:rPr lang="en-US" dirty="0"/>
              <a:t>From the OFM medium population projection for each county, considering:</a:t>
            </a:r>
          </a:p>
          <a:p>
            <a:pPr>
              <a:lnSpc>
                <a:spcPct val="90000"/>
              </a:lnSpc>
            </a:pPr>
            <a:endParaRPr lang="en-US" dirty="0"/>
          </a:p>
          <a:p>
            <a:pPr marL="285750" indent="-285750">
              <a:lnSpc>
                <a:spcPct val="90000"/>
              </a:lnSpc>
              <a:buFont typeface="Arial" panose="020B0604020202020204" pitchFamily="34" charset="0"/>
              <a:buChar char="•"/>
            </a:pPr>
            <a:r>
              <a:rPr lang="en-US" sz="1600" dirty="0"/>
              <a:t>Group quarters </a:t>
            </a:r>
          </a:p>
          <a:p>
            <a:pPr marL="285750" indent="-285750">
              <a:lnSpc>
                <a:spcPct val="90000"/>
              </a:lnSpc>
              <a:buFont typeface="Arial" panose="020B0604020202020204" pitchFamily="34" charset="0"/>
              <a:buChar char="•"/>
            </a:pPr>
            <a:endParaRPr lang="en-US" sz="1600" dirty="0"/>
          </a:p>
          <a:p>
            <a:pPr marL="285750" indent="-285750">
              <a:lnSpc>
                <a:spcPct val="90000"/>
              </a:lnSpc>
              <a:buFont typeface="Arial" panose="020B0604020202020204" pitchFamily="34" charset="0"/>
              <a:buChar char="•"/>
            </a:pPr>
            <a:r>
              <a:rPr lang="en-US" sz="1600" dirty="0"/>
              <a:t>Persons per household</a:t>
            </a:r>
          </a:p>
          <a:p>
            <a:pPr marL="285750" indent="-285750">
              <a:lnSpc>
                <a:spcPct val="90000"/>
              </a:lnSpc>
              <a:buFont typeface="Arial" panose="020B0604020202020204" pitchFamily="34" charset="0"/>
              <a:buChar char="•"/>
            </a:pPr>
            <a:endParaRPr lang="en-US" sz="1600" dirty="0"/>
          </a:p>
          <a:p>
            <a:pPr marL="285750" indent="-285750">
              <a:lnSpc>
                <a:spcPct val="90000"/>
              </a:lnSpc>
              <a:buFont typeface="Arial" panose="020B0604020202020204" pitchFamily="34" charset="0"/>
              <a:buChar char="•"/>
            </a:pPr>
            <a:r>
              <a:rPr lang="en-US" sz="1600" dirty="0"/>
              <a:t>Vacancy rate</a:t>
            </a:r>
          </a:p>
          <a:p>
            <a:pPr marL="285750" indent="-285750">
              <a:lnSpc>
                <a:spcPct val="90000"/>
              </a:lnSpc>
              <a:buFont typeface="Arial" panose="020B0604020202020204" pitchFamily="34" charset="0"/>
              <a:buChar char="•"/>
            </a:pPr>
            <a:endParaRPr lang="en-US" sz="1600" dirty="0"/>
          </a:p>
          <a:p>
            <a:pPr marL="285750" indent="-285750">
              <a:lnSpc>
                <a:spcPct val="90000"/>
              </a:lnSpc>
              <a:buFont typeface="Arial" panose="020B0604020202020204" pitchFamily="34" charset="0"/>
              <a:buChar char="•"/>
            </a:pPr>
            <a:r>
              <a:rPr lang="en-US" sz="1600" dirty="0"/>
              <a:t>Second homes </a:t>
            </a:r>
          </a:p>
          <a:p>
            <a:pPr marL="285750" indent="-285750">
              <a:lnSpc>
                <a:spcPct val="90000"/>
              </a:lnSpc>
              <a:buFont typeface="Arial" panose="020B0604020202020204" pitchFamily="34" charset="0"/>
              <a:buChar char="•"/>
            </a:pPr>
            <a:endParaRPr lang="en-US" sz="1600" dirty="0"/>
          </a:p>
          <a:p>
            <a:pPr marL="285750" indent="-285750">
              <a:lnSpc>
                <a:spcPct val="90000"/>
              </a:lnSpc>
              <a:buFont typeface="Arial" panose="020B0604020202020204" pitchFamily="34" charset="0"/>
              <a:buChar char="•"/>
            </a:pPr>
            <a:r>
              <a:rPr lang="en-US" sz="1600" dirty="0"/>
              <a:t>Census income data</a:t>
            </a:r>
          </a:p>
          <a:p>
            <a:pPr marL="285750" indent="-285750">
              <a:lnSpc>
                <a:spcPct val="90000"/>
              </a:lnSpc>
              <a:buFont typeface="Arial" panose="020B0604020202020204" pitchFamily="34" charset="0"/>
              <a:buChar char="•"/>
            </a:pPr>
            <a:endParaRPr lang="en-US" sz="1600" dirty="0"/>
          </a:p>
          <a:p>
            <a:pPr marL="285750" indent="-285750">
              <a:lnSpc>
                <a:spcPct val="90000"/>
              </a:lnSpc>
              <a:buFont typeface="Arial" panose="020B0604020202020204" pitchFamily="34" charset="0"/>
              <a:buChar char="•"/>
            </a:pPr>
            <a:r>
              <a:rPr lang="en-US" sz="1600" dirty="0"/>
              <a:t>Risk of homelessness</a:t>
            </a:r>
          </a:p>
        </p:txBody>
      </p:sp>
    </p:spTree>
    <p:extLst>
      <p:ext uri="{BB962C8B-B14F-4D97-AF65-F5344CB8AC3E}">
        <p14:creationId xmlns:p14="http://schemas.microsoft.com/office/powerpoint/2010/main" val="13290636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88DDD7-9A93-C17D-0061-5C59BA62448E}"/>
              </a:ext>
            </a:extLst>
          </p:cNvPr>
          <p:cNvPicPr>
            <a:picLocks noChangeAspect="1"/>
          </p:cNvPicPr>
          <p:nvPr/>
        </p:nvPicPr>
        <p:blipFill>
          <a:blip r:embed="rId3"/>
          <a:stretch>
            <a:fillRect/>
          </a:stretch>
        </p:blipFill>
        <p:spPr>
          <a:xfrm>
            <a:off x="1293355" y="550701"/>
            <a:ext cx="9605290" cy="5571067"/>
          </a:xfrm>
          <a:prstGeom prst="rect">
            <a:avLst/>
          </a:prstGeom>
        </p:spPr>
      </p:pic>
    </p:spTree>
    <p:extLst>
      <p:ext uri="{BB962C8B-B14F-4D97-AF65-F5344CB8AC3E}">
        <p14:creationId xmlns:p14="http://schemas.microsoft.com/office/powerpoint/2010/main" val="68894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E05B-7E18-D4F7-B1FE-7B682BBDECB4}"/>
              </a:ext>
            </a:extLst>
          </p:cNvPr>
          <p:cNvSpPr>
            <a:spLocks noGrp="1"/>
          </p:cNvSpPr>
          <p:nvPr>
            <p:ph type="title"/>
          </p:nvPr>
        </p:nvSpPr>
        <p:spPr>
          <a:xfrm>
            <a:off x="831850" y="2247898"/>
            <a:ext cx="8315118" cy="2573483"/>
          </a:xfrm>
        </p:spPr>
        <p:txBody>
          <a:bodyPr>
            <a:normAutofit fontScale="90000"/>
          </a:bodyPr>
          <a:lstStyle/>
          <a:p>
            <a:r>
              <a:rPr lang="en-US" dirty="0"/>
              <a:t>Required development regulations for housing:</a:t>
            </a:r>
            <a:br>
              <a:rPr lang="en-US" dirty="0"/>
            </a:br>
            <a:br>
              <a:rPr lang="en-US" dirty="0"/>
            </a:br>
            <a:endParaRPr lang="en-US" dirty="0"/>
          </a:p>
        </p:txBody>
      </p:sp>
      <p:sp>
        <p:nvSpPr>
          <p:cNvPr id="5" name="TextBox 4">
            <a:extLst>
              <a:ext uri="{FF2B5EF4-FFF2-40B4-BE49-F238E27FC236}">
                <a16:creationId xmlns:a16="http://schemas.microsoft.com/office/drawing/2014/main" id="{20F4FCF6-7B06-64B0-FC2C-E8E17D047348}"/>
              </a:ext>
            </a:extLst>
          </p:cNvPr>
          <p:cNvSpPr txBox="1"/>
          <p:nvPr/>
        </p:nvSpPr>
        <p:spPr>
          <a:xfrm>
            <a:off x="3048990" y="3247303"/>
            <a:ext cx="6097978" cy="369332"/>
          </a:xfrm>
          <a:prstGeom prst="rect">
            <a:avLst/>
          </a:prstGeom>
          <a:noFill/>
        </p:spPr>
        <p:txBody>
          <a:bodyPr wrap="square">
            <a:spAutoFit/>
          </a:bodyPr>
          <a:lstStyle/>
          <a:p>
            <a:r>
              <a:rPr lang="en-US" dirty="0"/>
              <a:t>Optional and </a:t>
            </a:r>
          </a:p>
        </p:txBody>
      </p:sp>
    </p:spTree>
    <p:extLst>
      <p:ext uri="{BB962C8B-B14F-4D97-AF65-F5344CB8AC3E}">
        <p14:creationId xmlns:p14="http://schemas.microsoft.com/office/powerpoint/2010/main" val="2254269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301DC-DAC2-0889-D801-4845D9C820AB}"/>
              </a:ext>
            </a:extLst>
          </p:cNvPr>
          <p:cNvSpPr>
            <a:spLocks noGrp="1"/>
          </p:cNvSpPr>
          <p:nvPr>
            <p:ph type="title"/>
          </p:nvPr>
        </p:nvSpPr>
        <p:spPr/>
        <p:txBody>
          <a:bodyPr/>
          <a:lstStyle/>
          <a:p>
            <a:r>
              <a:rPr lang="en-US" dirty="0"/>
              <a:t>New laws to allow infill development</a:t>
            </a:r>
          </a:p>
        </p:txBody>
      </p:sp>
      <p:sp>
        <p:nvSpPr>
          <p:cNvPr id="3" name="Content Placeholder 2">
            <a:extLst>
              <a:ext uri="{FF2B5EF4-FFF2-40B4-BE49-F238E27FC236}">
                <a16:creationId xmlns:a16="http://schemas.microsoft.com/office/drawing/2014/main" id="{1D146150-E8F3-2B5E-E5E5-B208926C181A}"/>
              </a:ext>
            </a:extLst>
          </p:cNvPr>
          <p:cNvSpPr>
            <a:spLocks noGrp="1"/>
          </p:cNvSpPr>
          <p:nvPr>
            <p:ph sz="half" idx="1"/>
          </p:nvPr>
        </p:nvSpPr>
        <p:spPr>
          <a:xfrm>
            <a:off x="838199" y="1825625"/>
            <a:ext cx="10098975" cy="4351338"/>
          </a:xfrm>
        </p:spPr>
        <p:txBody>
          <a:bodyPr/>
          <a:lstStyle/>
          <a:p>
            <a:r>
              <a:rPr lang="en-US" dirty="0"/>
              <a:t>Must allow 2 ADUs per lot (where applicable)</a:t>
            </a:r>
          </a:p>
          <a:p>
            <a:r>
              <a:rPr lang="en-US" dirty="0"/>
              <a:t>Must allow middle housing (only policies required for Gig Harbor)</a:t>
            </a:r>
          </a:p>
          <a:p>
            <a:r>
              <a:rPr lang="en-US" dirty="0"/>
              <a:t>Must allow unit lot subdivisions (separate sale of middle housing or ADUs)</a:t>
            </a:r>
          </a:p>
          <a:p>
            <a:r>
              <a:rPr lang="en-US" dirty="0"/>
              <a:t>Must allow co-living (SROs) where zoning is  6 units per lot</a:t>
            </a:r>
          </a:p>
          <a:p>
            <a:endParaRPr lang="en-US" dirty="0"/>
          </a:p>
        </p:txBody>
      </p:sp>
      <p:grpSp>
        <p:nvGrpSpPr>
          <p:cNvPr id="6" name="Group 5">
            <a:extLst>
              <a:ext uri="{FF2B5EF4-FFF2-40B4-BE49-F238E27FC236}">
                <a16:creationId xmlns:a16="http://schemas.microsoft.com/office/drawing/2014/main" id="{7B9BB590-8058-A978-2ACF-9A47293CE622}"/>
              </a:ext>
            </a:extLst>
          </p:cNvPr>
          <p:cNvGrpSpPr/>
          <p:nvPr/>
        </p:nvGrpSpPr>
        <p:grpSpPr>
          <a:xfrm>
            <a:off x="644470" y="4846700"/>
            <a:ext cx="11055459" cy="1330263"/>
            <a:chOff x="620119" y="3287553"/>
            <a:chExt cx="11055459" cy="1330263"/>
          </a:xfrm>
        </p:grpSpPr>
        <p:pic>
          <p:nvPicPr>
            <p:cNvPr id="7" name="Content Placeholder 4" descr="A house with trees in the background&#10;&#10;Description automatically generated">
              <a:extLst>
                <a:ext uri="{FF2B5EF4-FFF2-40B4-BE49-F238E27FC236}">
                  <a16:creationId xmlns:a16="http://schemas.microsoft.com/office/drawing/2014/main" id="{DC52A7C4-65AB-4042-E63B-E821B2E87A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2" t="6118" b="9612"/>
            <a:stretch/>
          </p:blipFill>
          <p:spPr>
            <a:xfrm>
              <a:off x="620119" y="3289190"/>
              <a:ext cx="2121095" cy="1297171"/>
            </a:xfrm>
            <a:prstGeom prst="rect">
              <a:avLst/>
            </a:prstGeom>
          </p:spPr>
        </p:pic>
        <p:grpSp>
          <p:nvGrpSpPr>
            <p:cNvPr id="8" name="Group 7">
              <a:extLst>
                <a:ext uri="{FF2B5EF4-FFF2-40B4-BE49-F238E27FC236}">
                  <a16:creationId xmlns:a16="http://schemas.microsoft.com/office/drawing/2014/main" id="{724371EE-9CB0-EFFB-61A6-D1E526C2CEB6}"/>
                </a:ext>
              </a:extLst>
            </p:cNvPr>
            <p:cNvGrpSpPr/>
            <p:nvPr/>
          </p:nvGrpSpPr>
          <p:grpSpPr>
            <a:xfrm>
              <a:off x="2853108" y="3287553"/>
              <a:ext cx="8822470" cy="1330263"/>
              <a:chOff x="2853108" y="3287553"/>
              <a:chExt cx="8822470" cy="1330263"/>
            </a:xfrm>
          </p:grpSpPr>
          <p:pic>
            <p:nvPicPr>
              <p:cNvPr id="9" name="Content Placeholder 5" descr="A large brick building with grass in front of a house&#10;&#10;Description automatically generated">
                <a:extLst>
                  <a:ext uri="{FF2B5EF4-FFF2-40B4-BE49-F238E27FC236}">
                    <a16:creationId xmlns:a16="http://schemas.microsoft.com/office/drawing/2014/main" id="{EE032DB7-8885-E5B4-57E4-0A3792AF0C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357" r="8110"/>
              <a:stretch/>
            </p:blipFill>
            <p:spPr>
              <a:xfrm>
                <a:off x="5099401" y="3287553"/>
                <a:ext cx="2119068" cy="1297171"/>
              </a:xfrm>
              <a:prstGeom prst="rect">
                <a:avLst/>
              </a:prstGeom>
            </p:spPr>
          </p:pic>
          <p:pic>
            <p:nvPicPr>
              <p:cNvPr id="10" name="Picture 9">
                <a:extLst>
                  <a:ext uri="{FF2B5EF4-FFF2-40B4-BE49-F238E27FC236}">
                    <a16:creationId xmlns:a16="http://schemas.microsoft.com/office/drawing/2014/main" id="{C1E4F7D4-9577-DAF5-60A6-CB52C31B5CE1}"/>
                  </a:ext>
                </a:extLst>
              </p:cNvPr>
              <p:cNvPicPr>
                <a:picLocks noChangeAspect="1"/>
              </p:cNvPicPr>
              <p:nvPr/>
            </p:nvPicPr>
            <p:blipFill rotWithShape="1">
              <a:blip r:embed="rId5"/>
              <a:srcRect b="8849"/>
              <a:stretch/>
            </p:blipFill>
            <p:spPr>
              <a:xfrm flipH="1">
                <a:off x="9556511" y="3319368"/>
                <a:ext cx="2119067" cy="1298448"/>
              </a:xfrm>
              <a:prstGeom prst="rect">
                <a:avLst/>
              </a:prstGeom>
            </p:spPr>
          </p:pic>
          <p:pic>
            <p:nvPicPr>
              <p:cNvPr id="11" name="Picture 10" descr="A house with trees in the background&#10;&#10;Description automatically generated">
                <a:extLst>
                  <a:ext uri="{FF2B5EF4-FFF2-40B4-BE49-F238E27FC236}">
                    <a16:creationId xmlns:a16="http://schemas.microsoft.com/office/drawing/2014/main" id="{D70B429D-C3E7-9E2E-00E9-27832FF442D6}"/>
                  </a:ext>
                </a:extLst>
              </p:cNvPr>
              <p:cNvPicPr>
                <a:picLocks noChangeAspect="1"/>
              </p:cNvPicPr>
              <p:nvPr/>
            </p:nvPicPr>
            <p:blipFill>
              <a:blip r:embed="rId6"/>
              <a:stretch>
                <a:fillRect/>
              </a:stretch>
            </p:blipFill>
            <p:spPr>
              <a:xfrm>
                <a:off x="7325764" y="3287553"/>
                <a:ext cx="2119067" cy="1298448"/>
              </a:xfrm>
              <a:prstGeom prst="rect">
                <a:avLst/>
              </a:prstGeom>
            </p:spPr>
          </p:pic>
          <p:pic>
            <p:nvPicPr>
              <p:cNvPr id="12" name="Picture 11" descr="A picture containing grass, outdoor, tree, building&#10;&#10;Description automatically generated">
                <a:extLst>
                  <a:ext uri="{FF2B5EF4-FFF2-40B4-BE49-F238E27FC236}">
                    <a16:creationId xmlns:a16="http://schemas.microsoft.com/office/drawing/2014/main" id="{FBA67DF0-A98B-B1F4-5AAC-6046023638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4004"/>
              <a:stretch/>
            </p:blipFill>
            <p:spPr>
              <a:xfrm>
                <a:off x="2853108" y="3289190"/>
                <a:ext cx="2119067" cy="1311375"/>
              </a:xfrm>
              <a:prstGeom prst="rect">
                <a:avLst/>
              </a:prstGeom>
            </p:spPr>
          </p:pic>
        </p:grpSp>
      </p:grpSp>
    </p:spTree>
    <p:extLst>
      <p:ext uri="{BB962C8B-B14F-4D97-AF65-F5344CB8AC3E}">
        <p14:creationId xmlns:p14="http://schemas.microsoft.com/office/powerpoint/2010/main" val="2944365620"/>
      </p:ext>
    </p:extLst>
  </p:cSld>
  <p:clrMapOvr>
    <a:masterClrMapping/>
  </p:clrMapOvr>
</p:sld>
</file>

<file path=ppt/theme/theme1.xml><?xml version="1.0" encoding="utf-8"?>
<a:theme xmlns:a="http://schemas.openxmlformats.org/drawingml/2006/main" name="Office Theme">
  <a:themeElements>
    <a:clrScheme name="Commerce Primary">
      <a:dk1>
        <a:srgbClr val="555555"/>
      </a:dk1>
      <a:lt1>
        <a:srgbClr val="FFFFFF"/>
      </a:lt1>
      <a:dk2>
        <a:srgbClr val="555555"/>
      </a:dk2>
      <a:lt2>
        <a:srgbClr val="E6E6E6"/>
      </a:lt2>
      <a:accent1>
        <a:srgbClr val="00BCE8"/>
      </a:accent1>
      <a:accent2>
        <a:srgbClr val="EA5F14"/>
      </a:accent2>
      <a:accent3>
        <a:srgbClr val="BBCE00"/>
      </a:accent3>
      <a:accent4>
        <a:srgbClr val="9B0059"/>
      </a:accent4>
      <a:accent5>
        <a:srgbClr val="6E767D"/>
      </a:accent5>
      <a:accent6>
        <a:srgbClr val="0A82A0"/>
      </a:accent6>
      <a:hlink>
        <a:srgbClr val="0A82A0"/>
      </a:hlink>
      <a:folHlink>
        <a:srgbClr val="6E767D"/>
      </a:folHlink>
    </a:clrScheme>
    <a:fontScheme name="Commerce Fonts">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71C27E2452B74CA42ED7A2CE6E6A9D" ma:contentTypeVersion="1" ma:contentTypeDescription="Create a new document." ma:contentTypeScope="" ma:versionID="053b778cf922205d66970237c7f7ceec">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3B0519-D60F-498E-9774-00347D182056}">
  <ds:schemaRefs>
    <ds:schemaRef ds:uri="http://schemas.microsoft.com/office/2006/documentManagement/types"/>
    <ds:schemaRef ds:uri="http://purl.org/dc/dcmitype/"/>
    <ds:schemaRef ds:uri="http://www.w3.org/XML/1998/namespace"/>
    <ds:schemaRef ds:uri="http://purl.org/dc/elements/1.1/"/>
    <ds:schemaRef ds:uri="http://schemas.openxmlformats.org/package/2006/metadata/core-properties"/>
    <ds:schemaRef ds:uri="http://schemas.microsoft.com/office/infopath/2007/PartnerControls"/>
    <ds:schemaRef ds:uri="http://purl.org/dc/terms/"/>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EFDE9F0E-D4A2-420A-8395-0446109BD9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946DB8-1842-407B-BAD6-4EBB13B6DF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14467</TotalTime>
  <Words>2869</Words>
  <Application>Microsoft Office PowerPoint</Application>
  <PresentationFormat>Widescreen</PresentationFormat>
  <Paragraphs>211</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Roboto Light</vt:lpstr>
      <vt:lpstr>Roboto</vt:lpstr>
      <vt:lpstr>Abril Fatface</vt:lpstr>
      <vt:lpstr>Arial</vt:lpstr>
      <vt:lpstr>Open Sans</vt:lpstr>
      <vt:lpstr>Calibri</vt:lpstr>
      <vt:lpstr>Office Theme</vt:lpstr>
      <vt:lpstr>New laws for housing planning</vt:lpstr>
      <vt:lpstr>Growth Management Act (GMA) requires that comprehensive plans and development regulations be updated every 10 years</vt:lpstr>
      <vt:lpstr>Updated GMA goal for housing</vt:lpstr>
      <vt:lpstr>Updated housing element requirements</vt:lpstr>
      <vt:lpstr>Adequate provisions </vt:lpstr>
      <vt:lpstr>Commerce to project statewide housing need We need 1.1 million new homes  (over 20 years)</vt:lpstr>
      <vt:lpstr>PowerPoint Presentation</vt:lpstr>
      <vt:lpstr>Required development regulations for housing:  </vt:lpstr>
      <vt:lpstr>New laws to allow infill development</vt:lpstr>
      <vt:lpstr>New laws to make it easier for development to happen</vt:lpstr>
      <vt:lpstr>New laws to make it easer for affordable housing</vt:lpstr>
      <vt:lpstr>Optional incentives for affordable housing</vt:lpstr>
      <vt:lpstr>When do you know you have done enough?</vt:lpstr>
      <vt:lpstr>MFTE as an incentive  </vt:lpstr>
      <vt:lpstr>PowerPoint Presentation</vt:lpstr>
      <vt:lpstr>MFTE is significantly more affordable than a direct subsidy</vt:lpstr>
      <vt:lpstr>MFTE’s limited cost does not reduce revenue, and new projects bring positive tax impacts</vt:lpstr>
      <vt:lpstr>Questions?</vt:lpstr>
    </vt:vector>
  </TitlesOfParts>
  <Company>Washington State Department of 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Dept of Commerce</dc:creator>
  <cp:lastModifiedBy>Shealynn Smiley</cp:lastModifiedBy>
  <cp:revision>294</cp:revision>
  <dcterms:created xsi:type="dcterms:W3CDTF">2019-11-27T17:34:07Z</dcterms:created>
  <dcterms:modified xsi:type="dcterms:W3CDTF">2025-07-21T18:28:03Z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0x010100FD71C27E2452B74CA42ED7A2CE6E6A9D</vt:lpwstr>
  </property>
</Properties>
</file>